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AD9FCD-9D48-4140-8ED4-569BCDD93EAC}" v="11" dt="2023-05-14T04:55:24.1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 MOOLYASRI 21BCE8087" userId="S::moolyasri.21bce8087@vitapstudent.ac.in::7f38bd1b-93dd-413d-8618-004d9c1cffb9" providerId="AD" clId="Web-{C5AD9FCD-9D48-4140-8ED4-569BCDD93EAC}"/>
    <pc:docChg chg="addSld delSld">
      <pc:chgData name="S MOOLYASRI 21BCE8087" userId="S::moolyasri.21bce8087@vitapstudent.ac.in::7f38bd1b-93dd-413d-8618-004d9c1cffb9" providerId="AD" clId="Web-{C5AD9FCD-9D48-4140-8ED4-569BCDD93EAC}" dt="2023-05-14T04:55:24.141" v="8"/>
      <pc:docMkLst>
        <pc:docMk/>
      </pc:docMkLst>
      <pc:sldChg chg="del">
        <pc:chgData name="S MOOLYASRI 21BCE8087" userId="S::moolyasri.21bce8087@vitapstudent.ac.in::7f38bd1b-93dd-413d-8618-004d9c1cffb9" providerId="AD" clId="Web-{C5AD9FCD-9D48-4140-8ED4-569BCDD93EAC}" dt="2023-05-14T04:55:24.141" v="8"/>
        <pc:sldMkLst>
          <pc:docMk/>
          <pc:sldMk cId="1620589982" sldId="256"/>
        </pc:sldMkLst>
      </pc:sldChg>
      <pc:sldChg chg="add del">
        <pc:chgData name="S MOOLYASRI 21BCE8087" userId="S::moolyasri.21bce8087@vitapstudent.ac.in::7f38bd1b-93dd-413d-8618-004d9c1cffb9" providerId="AD" clId="Web-{C5AD9FCD-9D48-4140-8ED4-569BCDD93EAC}" dt="2023-05-14T04:55:16.515" v="5"/>
        <pc:sldMkLst>
          <pc:docMk/>
          <pc:sldMk cId="3739399781" sldId="258"/>
        </pc:sldMkLst>
      </pc:sldChg>
      <pc:sldChg chg="new del">
        <pc:chgData name="S MOOLYASRI 21BCE8087" userId="S::moolyasri.21bce8087@vitapstudent.ac.in::7f38bd1b-93dd-413d-8618-004d9c1cffb9" providerId="AD" clId="Web-{C5AD9FCD-9D48-4140-8ED4-569BCDD93EAC}" dt="2023-05-14T04:55:20.437" v="6"/>
        <pc:sldMkLst>
          <pc:docMk/>
          <pc:sldMk cId="1360847304" sldId="281"/>
        </pc:sldMkLst>
      </pc:sldChg>
      <pc:sldChg chg="new del">
        <pc:chgData name="S MOOLYASRI 21BCE8087" userId="S::moolyasri.21bce8087@vitapstudent.ac.in::7f38bd1b-93dd-413d-8618-004d9c1cffb9" providerId="AD" clId="Web-{C5AD9FCD-9D48-4140-8ED4-569BCDD93EAC}" dt="2023-05-14T04:55:21.109" v="7"/>
        <pc:sldMkLst>
          <pc:docMk/>
          <pc:sldMk cId="3651353013" sldId="282"/>
        </pc:sldMkLst>
      </pc:sldChg>
      <pc:sldChg chg="new del">
        <pc:chgData name="S MOOLYASRI 21BCE8087" userId="S::moolyasri.21bce8087@vitapstudent.ac.in::7f38bd1b-93dd-413d-8618-004d9c1cffb9" providerId="AD" clId="Web-{C5AD9FCD-9D48-4140-8ED4-569BCDD93EAC}" dt="2023-05-14T04:55:10.828" v="3"/>
        <pc:sldMkLst>
          <pc:docMk/>
          <pc:sldMk cId="1282436154" sldId="28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5BF90-BC69-4C4A-B7A3-4FCD40674DD1}" type="datetimeFigureOut">
              <a:rPr lang="en-IN" smtClean="0"/>
              <a:t>13-05-2023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A64B-D06E-4625-A7CD-680EA150A4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7583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5BF90-BC69-4C4A-B7A3-4FCD40674DD1}" type="datetimeFigureOut">
              <a:rPr lang="en-IN" smtClean="0"/>
              <a:t>13-05-2023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A64B-D06E-4625-A7CD-680EA150A4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4851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5BF90-BC69-4C4A-B7A3-4FCD40674DD1}" type="datetimeFigureOut">
              <a:rPr lang="en-IN" smtClean="0"/>
              <a:t>13-05-2023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A64B-D06E-4625-A7CD-680EA150A4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3793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5BF90-BC69-4C4A-B7A3-4FCD40674DD1}" type="datetimeFigureOut">
              <a:rPr lang="en-IN" smtClean="0"/>
              <a:t>13-05-2023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A64B-D06E-4625-A7CD-680EA150A4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0886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5BF90-BC69-4C4A-B7A3-4FCD40674DD1}" type="datetimeFigureOut">
              <a:rPr lang="en-IN" smtClean="0"/>
              <a:t>13-05-2023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A64B-D06E-4625-A7CD-680EA150A4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065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5BF90-BC69-4C4A-B7A3-4FCD40674DD1}" type="datetimeFigureOut">
              <a:rPr lang="en-IN" smtClean="0"/>
              <a:t>13-05-2023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A64B-D06E-4625-A7CD-680EA150A4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7522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5BF90-BC69-4C4A-B7A3-4FCD40674DD1}" type="datetimeFigureOut">
              <a:rPr lang="en-IN" smtClean="0"/>
              <a:t>13-05-2023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A64B-D06E-4625-A7CD-680EA150A4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4909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5BF90-BC69-4C4A-B7A3-4FCD40674DD1}" type="datetimeFigureOut">
              <a:rPr lang="en-IN" smtClean="0"/>
              <a:t>13-05-2023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A64B-D06E-4625-A7CD-680EA150A4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0780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5BF90-BC69-4C4A-B7A3-4FCD40674DD1}" type="datetimeFigureOut">
              <a:rPr lang="en-IN" smtClean="0"/>
              <a:t>13-05-2023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A64B-D06E-4625-A7CD-680EA150A4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0488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5BF90-BC69-4C4A-B7A3-4FCD40674DD1}" type="datetimeFigureOut">
              <a:rPr lang="en-IN" smtClean="0"/>
              <a:t>13-05-2023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A64B-D06E-4625-A7CD-680EA150A4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1798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5BF90-BC69-4C4A-B7A3-4FCD40674DD1}" type="datetimeFigureOut">
              <a:rPr lang="en-IN" smtClean="0"/>
              <a:t>13-05-2023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A64B-D06E-4625-A7CD-680EA150A4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1460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5BF90-BC69-4C4A-B7A3-4FCD40674DD1}" type="datetimeFigureOut">
              <a:rPr lang="en-IN" smtClean="0"/>
              <a:t>13-05-2023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DA64B-D06E-4625-A7CD-680EA150A4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8604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Font typeface="Wingdings" panose="05000000000000000000" pitchFamily="2" charset="2"/>
              <a:buNone/>
            </a:pPr>
            <a:endParaRPr lang="en-US" altLang="en-US" b="1" dirty="0"/>
          </a:p>
          <a:p>
            <a:pPr marL="0" indent="0" algn="ctr">
              <a:buFont typeface="Wingdings" panose="05000000000000000000" pitchFamily="2" charset="2"/>
              <a:buNone/>
            </a:pPr>
            <a:endParaRPr lang="en-US" altLang="en-US" b="1" dirty="0"/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en-US" sz="3200" b="1" dirty="0"/>
              <a:t>CHAPTER 22</a:t>
            </a:r>
          </a:p>
          <a:p>
            <a:pPr marL="0" indent="0" algn="ctr">
              <a:buFont typeface="Wingdings" panose="05000000000000000000" pitchFamily="2" charset="2"/>
              <a:buNone/>
            </a:pPr>
            <a:endParaRPr lang="en-US" altLang="en-US" b="1" dirty="0"/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en-US" sz="3600" b="1" dirty="0"/>
              <a:t>Database Recovery Techniques</a:t>
            </a:r>
          </a:p>
        </p:txBody>
      </p:sp>
    </p:spTree>
    <p:extLst>
      <p:ext uri="{BB962C8B-B14F-4D97-AF65-F5344CB8AC3E}">
        <p14:creationId xmlns:p14="http://schemas.microsoft.com/office/powerpoint/2010/main" val="41097871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Recovery Concepts (cont’d.)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en-US" dirty="0"/>
              <a:t>Force approach</a:t>
            </a:r>
          </a:p>
          <a:p>
            <a:pPr lvl="1"/>
            <a:r>
              <a:rPr lang="en-US" dirty="0"/>
              <a:t>All pages updated by a transaction are immediately written to disk before the transaction commits</a:t>
            </a:r>
          </a:p>
          <a:p>
            <a:pPr lvl="1"/>
            <a:r>
              <a:rPr lang="en-US" altLang="en-US" dirty="0"/>
              <a:t>Otherwise, no-force</a:t>
            </a:r>
          </a:p>
          <a:p>
            <a:r>
              <a:rPr lang="en-US" altLang="en-US" dirty="0"/>
              <a:t>Typical database systems employ a steal/no-force strategy</a:t>
            </a:r>
          </a:p>
          <a:p>
            <a:pPr lvl="1"/>
            <a:r>
              <a:rPr lang="en-US" altLang="en-US" dirty="0"/>
              <a:t>Avoids need for very large buffer space</a:t>
            </a:r>
          </a:p>
          <a:p>
            <a:pPr lvl="1"/>
            <a:r>
              <a:rPr lang="en-US" altLang="en-US" dirty="0"/>
              <a:t>Reduces disk I/O operations for heavily updated pages</a:t>
            </a: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22- </a:t>
            </a:r>
            <a:fld id="{0B0EFBA8-7B15-49AB-B8C6-B2D1A2772BF4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589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Recovery Concepts (cont’d.)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Write-ahead logging protocol for recovery algorithm requiring both UNDO and REDO</a:t>
            </a:r>
          </a:p>
          <a:p>
            <a:pPr lvl="1"/>
            <a:r>
              <a:rPr lang="en-US" dirty="0"/>
              <a:t>BFIM of an item cannot be overwritten by its after image until all UNDO-type log entries have been force-written to disk</a:t>
            </a:r>
          </a:p>
          <a:p>
            <a:pPr lvl="1"/>
            <a:r>
              <a:rPr lang="en-US" dirty="0"/>
              <a:t>Commit operation of a transaction cannot be completed until all REDO-type and UNDO-type log records for that transaction have been force-written to disk</a:t>
            </a:r>
            <a:endParaRPr lang="en-US" altLang="en-US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22- </a:t>
            </a:r>
            <a:fld id="{0B0EFBA8-7B15-49AB-B8C6-B2D1A2772BF4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707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Checkpoints in the System Log and Fuzzy Checkpointing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Taking a checkpoint</a:t>
            </a:r>
          </a:p>
          <a:p>
            <a:pPr lvl="1"/>
            <a:r>
              <a:rPr lang="en-US" dirty="0"/>
              <a:t>Suspend execution of all transactions temporarily</a:t>
            </a:r>
          </a:p>
          <a:p>
            <a:pPr lvl="1"/>
            <a:r>
              <a:rPr lang="en-US" dirty="0"/>
              <a:t>Force-write all main memory buffers that have been modified to disk</a:t>
            </a:r>
          </a:p>
          <a:p>
            <a:pPr lvl="1"/>
            <a:r>
              <a:rPr lang="en-US" dirty="0"/>
              <a:t>Write a checkpoint record to the log, and force-write the log to the disk</a:t>
            </a:r>
          </a:p>
          <a:p>
            <a:pPr lvl="1"/>
            <a:r>
              <a:rPr lang="en-US" dirty="0"/>
              <a:t>Resume executing transactions</a:t>
            </a:r>
          </a:p>
          <a:p>
            <a:r>
              <a:rPr lang="en-US" dirty="0"/>
              <a:t>DBMS recovery manager decides on checkpoint interval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22- </a:t>
            </a:r>
            <a:fld id="{2D4306B9-CFD7-4637-81D1-AA1B82412423}" type="slidenum">
              <a:rPr lang="en-US" altLang="en-US" smtClean="0"/>
              <a:pPr>
                <a:defRPr/>
              </a:pPr>
              <a:t>12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447604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Checkpoints in the System Log and Fuzzy Checkpointing (cont’d.)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Fuzzy checkpointing</a:t>
            </a:r>
          </a:p>
          <a:p>
            <a:pPr lvl="1"/>
            <a:r>
              <a:rPr lang="en-US" dirty="0"/>
              <a:t>System can resume transaction processing after a begin_checkpoint record is written to the log</a:t>
            </a:r>
          </a:p>
          <a:p>
            <a:pPr lvl="1"/>
            <a:r>
              <a:rPr lang="en-US" dirty="0"/>
              <a:t>Previous checkpoint record maintained until end_checkpoint record is written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22- </a:t>
            </a:r>
            <a:fld id="{2D4306B9-CFD7-4637-81D1-AA1B82412423}" type="slidenum">
              <a:rPr lang="en-US" altLang="en-US" smtClean="0"/>
              <a:pPr>
                <a:defRPr/>
              </a:pPr>
              <a:t>13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027691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Rollback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Transaction failure after update but before commit</a:t>
            </a:r>
          </a:p>
          <a:p>
            <a:pPr lvl="1"/>
            <a:r>
              <a:rPr lang="en-US" dirty="0"/>
              <a:t>Necessary to roll back the transaction</a:t>
            </a:r>
          </a:p>
          <a:p>
            <a:pPr lvl="1"/>
            <a:r>
              <a:rPr lang="en-US" dirty="0"/>
              <a:t>Old data values restored using undo-type log entries</a:t>
            </a:r>
          </a:p>
          <a:p>
            <a:r>
              <a:rPr lang="en-US" dirty="0"/>
              <a:t>Cascading rollback</a:t>
            </a:r>
          </a:p>
          <a:p>
            <a:pPr lvl="1"/>
            <a:r>
              <a:rPr lang="en-US" dirty="0"/>
              <a:t>If transaction T is rolled back, any transaction S that has read value of item written by T must also be rolled back</a:t>
            </a:r>
          </a:p>
          <a:p>
            <a:pPr lvl="1"/>
            <a:r>
              <a:rPr lang="en-US" dirty="0"/>
              <a:t>Almost all recovery mechanisms designed to avoid this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22- </a:t>
            </a:r>
            <a:fld id="{2D4306B9-CFD7-4637-81D1-AA1B82412423}" type="slidenum">
              <a:rPr lang="en-US" altLang="en-US" smtClean="0"/>
              <a:pPr>
                <a:defRPr/>
              </a:pPr>
              <a:t>14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4870337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22- </a:t>
            </a:r>
            <a:fld id="{CBCCE3FE-FCB0-427A-BC32-764E10629896}" type="slidenum">
              <a:rPr lang="en-US" altLang="en-US" smtClean="0"/>
              <a:pPr>
                <a:defRPr/>
              </a:pPr>
              <a:t>15</a:t>
            </a:fld>
            <a:endParaRPr lang="en-CA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4702" y="152400"/>
            <a:ext cx="5292271" cy="637193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2400" y="2061093"/>
            <a:ext cx="259080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Figure 22.1 Illustrating cascading rollback (a process that never occurs</a:t>
            </a:r>
          </a:p>
          <a:p>
            <a:r>
              <a:rPr lang="en-US" sz="1600" dirty="0"/>
              <a:t>in strict or cascadeless</a:t>
            </a:r>
          </a:p>
          <a:p>
            <a:r>
              <a:rPr lang="en-US" sz="1600" dirty="0"/>
              <a:t>schedules) (a) The read and write operations of three </a:t>
            </a:r>
            <a:r>
              <a:rPr lang="da-DK" sz="1600" dirty="0"/>
              <a:t>transactions (b) System log at </a:t>
            </a:r>
            <a:r>
              <a:rPr lang="en-US" sz="1600" dirty="0"/>
              <a:t>point of crash (c) Operations before the crash</a:t>
            </a:r>
          </a:p>
        </p:txBody>
      </p:sp>
    </p:spTree>
    <p:extLst>
      <p:ext uri="{BB962C8B-B14F-4D97-AF65-F5344CB8AC3E}">
        <p14:creationId xmlns:p14="http://schemas.microsoft.com/office/powerpoint/2010/main" val="40111506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Transactions that Do Not Affect the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Example actions: generating and printing messages and reports</a:t>
            </a:r>
          </a:p>
          <a:p>
            <a:r>
              <a:rPr lang="en-US" dirty="0"/>
              <a:t>If transaction fails before completion, may not want user to get these reports</a:t>
            </a:r>
          </a:p>
          <a:p>
            <a:pPr lvl="1"/>
            <a:r>
              <a:rPr lang="en-US" dirty="0"/>
              <a:t>Reports should be generated only after transaction reaches commit point</a:t>
            </a:r>
          </a:p>
          <a:p>
            <a:r>
              <a:rPr lang="en-US" dirty="0"/>
              <a:t>Commands that generate reports issued as batch jobs executed only after transaction reaches commit point</a:t>
            </a:r>
          </a:p>
          <a:p>
            <a:pPr lvl="1"/>
            <a:r>
              <a:rPr lang="en-US" dirty="0"/>
              <a:t>Batch jobs canceled if transaction fails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22- </a:t>
            </a:r>
            <a:fld id="{2D4306B9-CFD7-4637-81D1-AA1B82412423}" type="slidenum">
              <a:rPr lang="en-US" altLang="en-US" smtClean="0"/>
              <a:pPr>
                <a:defRPr/>
              </a:pPr>
              <a:t>16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0666188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228600" y="303213"/>
            <a:ext cx="7620000" cy="1068387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22.2 NO-UNDO/REDO Recovery Based on Deferred Update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Deferred update concept</a:t>
            </a:r>
          </a:p>
          <a:p>
            <a:pPr lvl="1"/>
            <a:r>
              <a:rPr lang="en-US" dirty="0"/>
              <a:t>Postpone updates to the database on disk until the transaction completes successfully and reaches its commit point</a:t>
            </a:r>
          </a:p>
          <a:p>
            <a:pPr lvl="1"/>
            <a:r>
              <a:rPr lang="en-US" dirty="0"/>
              <a:t>Redo-type log entries are needed</a:t>
            </a:r>
          </a:p>
          <a:p>
            <a:pPr lvl="1"/>
            <a:r>
              <a:rPr lang="en-US" dirty="0"/>
              <a:t>Undo-type log entries not necessary</a:t>
            </a:r>
          </a:p>
          <a:p>
            <a:pPr lvl="1"/>
            <a:r>
              <a:rPr lang="en-US" dirty="0"/>
              <a:t>Can only be used for short transactions and transactions that change few items</a:t>
            </a:r>
          </a:p>
          <a:p>
            <a:pPr lvl="2"/>
            <a:r>
              <a:rPr lang="en-US" dirty="0"/>
              <a:t>Buffer space an issue with longer transactions</a:t>
            </a:r>
          </a:p>
          <a:p>
            <a:endParaRPr lang="en-US" altLang="en-US" dirty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22- </a:t>
            </a:r>
            <a:fld id="{35E218F8-23A6-4693-86CE-2457F25C6E9F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8529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228600" y="303213"/>
            <a:ext cx="7620000" cy="1068387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NO-UNDO/REDO Recovery Based on Deferred Update (cont’d.)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Deferred update protocol</a:t>
            </a:r>
          </a:p>
          <a:p>
            <a:pPr lvl="1"/>
            <a:r>
              <a:rPr lang="en-US" dirty="0"/>
              <a:t>Transaction cannot change the database on disk until it reaches its commit point</a:t>
            </a:r>
          </a:p>
          <a:p>
            <a:pPr lvl="2"/>
            <a:r>
              <a:rPr lang="en-US" dirty="0"/>
              <a:t>All buffers changed by the transaction must be pinned until the transaction commits (no-steal policy)</a:t>
            </a:r>
          </a:p>
          <a:p>
            <a:pPr lvl="1"/>
            <a:r>
              <a:rPr lang="en-US" dirty="0"/>
              <a:t>Transaction does not reach its commit point until all its REDO-type log entries are recorded in log and log buffer is force-written to disk</a:t>
            </a:r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22- </a:t>
            </a:r>
            <a:fld id="{35E218F8-23A6-4693-86CE-2457F25C6E9F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92347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NO-UNDO/REDO Recovery Based on Deferred Update (cont’d.)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22-</a:t>
            </a:r>
            <a:fld id="{AEE05831-3758-41FE-86C8-A42338BA7B7B}" type="slidenum">
              <a:rPr lang="en-US" altLang="en-US" smtClean="0"/>
              <a:pPr>
                <a:defRPr/>
              </a:pPr>
              <a:t>19</a:t>
            </a:fld>
            <a:endParaRPr lang="en-CA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580" y="2802310"/>
            <a:ext cx="6229350" cy="23431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3400" y="5884277"/>
            <a:ext cx="784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Figure 22.2 An example of a recovery timeline to illustrate the effect of checkpointing</a:t>
            </a:r>
          </a:p>
        </p:txBody>
      </p:sp>
    </p:spTree>
    <p:extLst>
      <p:ext uri="{BB962C8B-B14F-4D97-AF65-F5344CB8AC3E}">
        <p14:creationId xmlns:p14="http://schemas.microsoft.com/office/powerpoint/2010/main" val="4099434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Recovery algorithms</a:t>
            </a:r>
          </a:p>
          <a:p>
            <a:r>
              <a:rPr lang="en-US" dirty="0"/>
              <a:t>Recovery concepts</a:t>
            </a:r>
          </a:p>
          <a:p>
            <a:pPr lvl="1"/>
            <a:r>
              <a:rPr lang="en-US" dirty="0"/>
              <a:t>Write-ahead logging</a:t>
            </a:r>
          </a:p>
          <a:p>
            <a:pPr lvl="1"/>
            <a:r>
              <a:rPr lang="en-US" dirty="0"/>
              <a:t>In-place versus shadow updates</a:t>
            </a:r>
          </a:p>
          <a:p>
            <a:pPr lvl="1"/>
            <a:r>
              <a:rPr lang="en-US" dirty="0"/>
              <a:t>Rollback</a:t>
            </a:r>
          </a:p>
          <a:p>
            <a:pPr lvl="1"/>
            <a:r>
              <a:rPr lang="en-US" dirty="0"/>
              <a:t>Deferred update</a:t>
            </a:r>
          </a:p>
          <a:p>
            <a:pPr lvl="1"/>
            <a:r>
              <a:rPr lang="en-US" dirty="0"/>
              <a:t>Immediate update</a:t>
            </a:r>
          </a:p>
          <a:p>
            <a:r>
              <a:rPr lang="en-US" dirty="0"/>
              <a:t>Certain recovery techniques best used with specific concurrency control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22- </a:t>
            </a:r>
            <a:fld id="{2D4306B9-CFD7-4637-81D1-AA1B82412423}" type="slidenum">
              <a:rPr lang="en-US" altLang="en-US" dirty="0" smtClean="0"/>
              <a:pPr>
                <a:defRPr/>
              </a:pPr>
              <a:t>2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7393997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22.3 Recovery Techniques Based</a:t>
            </a:r>
            <a:br>
              <a:rPr lang="en-US" altLang="en-US" dirty="0"/>
            </a:br>
            <a:r>
              <a:rPr lang="en-US" altLang="en-US" dirty="0"/>
              <a:t>on Immediate Update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/>
              <a:t>Database can be updated immediately</a:t>
            </a:r>
          </a:p>
          <a:p>
            <a:pPr lvl="1"/>
            <a:r>
              <a:rPr lang="en-US" altLang="en-US" dirty="0"/>
              <a:t>No need to wait for transaction to reach commit point</a:t>
            </a:r>
          </a:p>
          <a:p>
            <a:pPr lvl="1"/>
            <a:r>
              <a:rPr lang="en-US" altLang="en-US" dirty="0"/>
              <a:t>Not a requirement that every update be immediate</a:t>
            </a:r>
          </a:p>
          <a:p>
            <a:r>
              <a:rPr lang="en-US" altLang="en-US" dirty="0"/>
              <a:t>UNDO-type log entries must be stored</a:t>
            </a:r>
          </a:p>
          <a:p>
            <a:r>
              <a:rPr lang="en-US" altLang="en-US" dirty="0"/>
              <a:t>Recovery algorithms</a:t>
            </a:r>
          </a:p>
          <a:p>
            <a:pPr lvl="1"/>
            <a:r>
              <a:rPr lang="en-US" altLang="en-US" dirty="0"/>
              <a:t>UNDO/NO-REDO (steal/force strategy)</a:t>
            </a:r>
          </a:p>
          <a:p>
            <a:pPr lvl="1"/>
            <a:r>
              <a:rPr lang="en-US" altLang="en-US" dirty="0"/>
              <a:t>UNDO/REDO (steal/no-force strategy)</a:t>
            </a:r>
          </a:p>
          <a:p>
            <a:pPr lvl="1"/>
            <a:endParaRPr lang="en-US" altLang="en-US" dirty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22- </a:t>
            </a:r>
            <a:fld id="{9044A6E0-C3C0-4F53-921F-927A83F0E4B6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6797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22- </a:t>
            </a:r>
            <a:fld id="{CBCCE3FE-FCB0-427A-BC32-764E10629896}" type="slidenum">
              <a:rPr lang="en-US" altLang="en-US" smtClean="0"/>
              <a:pPr>
                <a:defRPr/>
              </a:pPr>
              <a:t>21</a:t>
            </a:fld>
            <a:endParaRPr lang="en-CA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503" y="234275"/>
            <a:ext cx="6829425" cy="15144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6609" y="1992845"/>
            <a:ext cx="5372100" cy="4191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51" y="2286000"/>
            <a:ext cx="2362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Figure 22.3 An example of recovery using deferred update with concurrent transactions (a) The READ and WRITE operations of four transactions (b) System log at the point of crash</a:t>
            </a:r>
          </a:p>
        </p:txBody>
      </p:sp>
    </p:spTree>
    <p:extLst>
      <p:ext uri="{BB962C8B-B14F-4D97-AF65-F5344CB8AC3E}">
        <p14:creationId xmlns:p14="http://schemas.microsoft.com/office/powerpoint/2010/main" val="39104172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22.4 Shadow Paging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No log required in a single-user environment</a:t>
            </a:r>
          </a:p>
          <a:p>
            <a:pPr lvl="1"/>
            <a:r>
              <a:rPr lang="en-US" dirty="0"/>
              <a:t>Log may be needed in a multiuser environment for the concurrency control method</a:t>
            </a:r>
          </a:p>
          <a:p>
            <a:r>
              <a:rPr lang="en-US" altLang="en-US" dirty="0"/>
              <a:t>Shadow paging considers disk to be made of </a:t>
            </a:r>
            <a:r>
              <a:rPr lang="en-US" altLang="en-US" i="1" dirty="0"/>
              <a:t>n</a:t>
            </a:r>
            <a:r>
              <a:rPr lang="en-US" altLang="en-US" dirty="0"/>
              <a:t> fixed-size disk pages</a:t>
            </a:r>
          </a:p>
          <a:p>
            <a:pPr lvl="1"/>
            <a:r>
              <a:rPr lang="en-US" altLang="en-US" dirty="0"/>
              <a:t>Directory with </a:t>
            </a:r>
            <a:r>
              <a:rPr lang="en-US" altLang="en-US" i="1" dirty="0"/>
              <a:t>n</a:t>
            </a:r>
            <a:r>
              <a:rPr lang="en-US" altLang="en-US" dirty="0"/>
              <a:t> entries is constructed</a:t>
            </a:r>
          </a:p>
          <a:p>
            <a:pPr lvl="1"/>
            <a:r>
              <a:rPr lang="en-US" altLang="en-US" dirty="0"/>
              <a:t>When transaction begins executing, directory copied into shadow directory to save while current directory is being used</a:t>
            </a:r>
          </a:p>
          <a:p>
            <a:pPr lvl="1"/>
            <a:r>
              <a:rPr lang="en-US" altLang="en-US" dirty="0"/>
              <a:t>Shadow directory is never modified</a:t>
            </a: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22- </a:t>
            </a:r>
            <a:fld id="{9044A6E0-C3C0-4F53-921F-927A83F0E4B6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8450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Shadow Paging (cont’d.)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New copy of the modified page created and stored elsewhere</a:t>
            </a:r>
          </a:p>
          <a:p>
            <a:pPr lvl="1"/>
            <a:r>
              <a:rPr lang="en-US" altLang="en-US" dirty="0"/>
              <a:t>Current directory modified to point to new disk block</a:t>
            </a:r>
          </a:p>
          <a:p>
            <a:pPr lvl="1"/>
            <a:r>
              <a:rPr lang="en-US" altLang="en-US" dirty="0"/>
              <a:t>Shadow directory still points to old disk block</a:t>
            </a:r>
          </a:p>
          <a:p>
            <a:r>
              <a:rPr lang="en-US" altLang="en-US" dirty="0"/>
              <a:t>Failure recovery</a:t>
            </a:r>
          </a:p>
          <a:p>
            <a:pPr lvl="1"/>
            <a:r>
              <a:rPr lang="en-US" altLang="en-US" dirty="0"/>
              <a:t>Discard current directory</a:t>
            </a:r>
          </a:p>
          <a:p>
            <a:pPr lvl="1"/>
            <a:r>
              <a:rPr lang="en-US" altLang="en-US" dirty="0"/>
              <a:t>Free modified database pages</a:t>
            </a:r>
          </a:p>
          <a:p>
            <a:pPr lvl="1"/>
            <a:r>
              <a:rPr lang="en-US" altLang="en-US" dirty="0"/>
              <a:t>NO-UNDO/NO-REDO technique</a:t>
            </a: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22- </a:t>
            </a:r>
            <a:fld id="{9044A6E0-C3C0-4F53-921F-927A83F0E4B6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314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Shadow Paging (cont’d.)</a:t>
            </a: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22- </a:t>
            </a:r>
            <a:fld id="{9044A6E0-C3C0-4F53-921F-927A83F0E4B6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695748"/>
            <a:ext cx="7524490" cy="404687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09801" y="5973691"/>
            <a:ext cx="403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Figure 22.4 An example of shadow paging</a:t>
            </a:r>
          </a:p>
        </p:txBody>
      </p:sp>
    </p:spTree>
    <p:extLst>
      <p:ext uri="{BB962C8B-B14F-4D97-AF65-F5344CB8AC3E}">
        <p14:creationId xmlns:p14="http://schemas.microsoft.com/office/powerpoint/2010/main" val="3759261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22.1 Recovery Concepts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/>
              <a:t>Recovery process restores database to most recent consistent state before time of failure</a:t>
            </a:r>
          </a:p>
          <a:p>
            <a:r>
              <a:rPr lang="en-US" altLang="en-US" dirty="0"/>
              <a:t>Information kept in system log</a:t>
            </a:r>
          </a:p>
          <a:p>
            <a:r>
              <a:rPr lang="en-US" altLang="en-US" dirty="0"/>
              <a:t>Typical recovery strategies</a:t>
            </a:r>
          </a:p>
          <a:p>
            <a:pPr lvl="1"/>
            <a:r>
              <a:rPr lang="en-US" altLang="en-US" dirty="0"/>
              <a:t>Restore backed-up copy of database</a:t>
            </a:r>
          </a:p>
          <a:p>
            <a:pPr lvl="2"/>
            <a:r>
              <a:rPr lang="en-US" altLang="en-US" dirty="0"/>
              <a:t>Best in cases of extensive damage</a:t>
            </a:r>
          </a:p>
          <a:p>
            <a:pPr lvl="1"/>
            <a:r>
              <a:rPr lang="en-US" altLang="en-US" dirty="0"/>
              <a:t>Identify any changes that may cause inconsistency</a:t>
            </a:r>
          </a:p>
          <a:p>
            <a:pPr lvl="2"/>
            <a:r>
              <a:rPr lang="en-US" altLang="en-US" dirty="0"/>
              <a:t>Best in cases of noncatastrophic failure</a:t>
            </a:r>
          </a:p>
          <a:p>
            <a:pPr lvl="2"/>
            <a:r>
              <a:rPr lang="en-US" altLang="en-US" dirty="0"/>
              <a:t>Some operations may require redo</a:t>
            </a:r>
          </a:p>
          <a:p>
            <a:pPr lvl="1"/>
            <a:endParaRPr lang="en-US" altLang="en-US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22- </a:t>
            </a:r>
            <a:fld id="{0B0EFBA8-7B15-49AB-B8C6-B2D1A2772BF4}" type="slidenum">
              <a:rPr lang="en-US" altLang="en-US" sz="1400" dirty="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162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Recovery Concepts (cont’d.)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/>
              <a:t>Deferred update techniques</a:t>
            </a:r>
          </a:p>
          <a:p>
            <a:pPr lvl="1"/>
            <a:r>
              <a:rPr lang="en-US" altLang="en-US" dirty="0"/>
              <a:t>Do not physically update the database until after transaction commits</a:t>
            </a:r>
          </a:p>
          <a:p>
            <a:pPr lvl="1"/>
            <a:r>
              <a:rPr lang="en-US" altLang="en-US" dirty="0"/>
              <a:t>Undo is not needed; redo may be needed</a:t>
            </a:r>
          </a:p>
          <a:p>
            <a:r>
              <a:rPr lang="en-US" altLang="en-US" dirty="0"/>
              <a:t>Immediate update techniques</a:t>
            </a:r>
          </a:p>
          <a:p>
            <a:pPr lvl="1"/>
            <a:r>
              <a:rPr lang="en-US" dirty="0"/>
              <a:t>Database may be updated by some operations of a transaction before</a:t>
            </a:r>
            <a:r>
              <a:rPr lang="en-US" i="1" dirty="0"/>
              <a:t> </a:t>
            </a:r>
            <a:r>
              <a:rPr lang="en-US" dirty="0"/>
              <a:t>it reaches commit point</a:t>
            </a:r>
          </a:p>
          <a:p>
            <a:pPr lvl="1"/>
            <a:r>
              <a:rPr lang="en-US" altLang="en-US" dirty="0"/>
              <a:t>Operations also recorded in log</a:t>
            </a:r>
          </a:p>
          <a:p>
            <a:pPr lvl="1"/>
            <a:r>
              <a:rPr lang="en-US" altLang="en-US" dirty="0"/>
              <a:t>Recovery still possible</a:t>
            </a:r>
          </a:p>
          <a:p>
            <a:pPr lvl="1"/>
            <a:endParaRPr lang="en-US" altLang="en-US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22- </a:t>
            </a:r>
            <a:fld id="{0B0EFBA8-7B15-49AB-B8C6-B2D1A2772BF4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145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Recovery Concepts (cont’d.)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/>
              <a:t>Undo and redo operations required to be idempotent</a:t>
            </a:r>
          </a:p>
          <a:p>
            <a:pPr lvl="1"/>
            <a:r>
              <a:rPr lang="en-US" altLang="en-US" dirty="0"/>
              <a:t>Executing operations multiple times equivalent to executing just once</a:t>
            </a:r>
          </a:p>
          <a:p>
            <a:pPr lvl="1"/>
            <a:r>
              <a:rPr lang="en-US" altLang="en-US" dirty="0"/>
              <a:t>Entire recovery process should be idempotent</a:t>
            </a:r>
          </a:p>
          <a:p>
            <a:r>
              <a:rPr lang="en-US" altLang="en-US" dirty="0"/>
              <a:t>Caching (buffering) of disk blocks</a:t>
            </a:r>
          </a:p>
          <a:p>
            <a:pPr lvl="1"/>
            <a:r>
              <a:rPr lang="en-US" altLang="en-US" dirty="0"/>
              <a:t>DBMS cache: a collection of in-memory buffers</a:t>
            </a:r>
          </a:p>
          <a:p>
            <a:pPr lvl="1"/>
            <a:r>
              <a:rPr lang="en-US" altLang="en-US" dirty="0"/>
              <a:t>Cache directory keeps track of which database items are in the buffers</a:t>
            </a:r>
          </a:p>
          <a:p>
            <a:pPr lvl="1"/>
            <a:endParaRPr lang="en-US" altLang="en-US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22- </a:t>
            </a:r>
            <a:fld id="{0B0EFBA8-7B15-49AB-B8C6-B2D1A2772BF4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9742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Recovery Concepts (cont’d.)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en-US" dirty="0"/>
              <a:t>Cache buffers replaced (flushed) to make space for new items</a:t>
            </a:r>
          </a:p>
          <a:p>
            <a:r>
              <a:rPr lang="en-US" altLang="en-US" dirty="0"/>
              <a:t>Dirty bit associated with each buffer in the cache</a:t>
            </a:r>
          </a:p>
          <a:p>
            <a:pPr lvl="1"/>
            <a:r>
              <a:rPr lang="en-US" altLang="en-US" dirty="0"/>
              <a:t>Indicates whether the buffer has been modified</a:t>
            </a:r>
          </a:p>
          <a:p>
            <a:r>
              <a:rPr lang="en-US" altLang="en-US" dirty="0"/>
              <a:t>Contents written back to disk before flush if dirty bit equals one</a:t>
            </a:r>
          </a:p>
          <a:p>
            <a:r>
              <a:rPr lang="en-US" altLang="en-US" dirty="0"/>
              <a:t>Pin-unpin bit</a:t>
            </a:r>
          </a:p>
          <a:p>
            <a:pPr lvl="1"/>
            <a:r>
              <a:rPr lang="en-US" altLang="en-US" dirty="0"/>
              <a:t>Page is pinned if it cannot be written back to disk yet</a:t>
            </a:r>
          </a:p>
          <a:p>
            <a:pPr lvl="1"/>
            <a:endParaRPr lang="en-US" altLang="en-US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22- </a:t>
            </a:r>
            <a:fld id="{0B0EFBA8-7B15-49AB-B8C6-B2D1A2772BF4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8534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Recovery Concepts (cont’d.)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/>
              <a:t>Main strategies</a:t>
            </a:r>
          </a:p>
          <a:p>
            <a:pPr lvl="1"/>
            <a:r>
              <a:rPr lang="en-US" altLang="en-US" dirty="0"/>
              <a:t>In-place updating</a:t>
            </a:r>
          </a:p>
          <a:p>
            <a:pPr lvl="2"/>
            <a:r>
              <a:rPr lang="en-US" dirty="0"/>
              <a:t>Writes the buffer to the same original disk location</a:t>
            </a:r>
          </a:p>
          <a:p>
            <a:pPr lvl="2"/>
            <a:r>
              <a:rPr lang="en-US" dirty="0"/>
              <a:t>Overwrites old values of any changed data items</a:t>
            </a:r>
            <a:endParaRPr lang="en-US" altLang="en-US" dirty="0"/>
          </a:p>
          <a:p>
            <a:pPr lvl="1"/>
            <a:r>
              <a:rPr lang="en-US" altLang="en-US" dirty="0"/>
              <a:t>Shadowing</a:t>
            </a:r>
          </a:p>
          <a:p>
            <a:pPr lvl="2"/>
            <a:r>
              <a:rPr lang="en-US" dirty="0"/>
              <a:t>Writes an updated buffer at a different disk location, to maintain multiple versions of data items</a:t>
            </a:r>
          </a:p>
          <a:p>
            <a:pPr lvl="2"/>
            <a:r>
              <a:rPr lang="en-US" dirty="0"/>
              <a:t>Not typically used in practice</a:t>
            </a:r>
          </a:p>
          <a:p>
            <a:r>
              <a:rPr lang="en-US" altLang="en-US" dirty="0"/>
              <a:t>Before-image: old value of data item</a:t>
            </a:r>
          </a:p>
          <a:p>
            <a:r>
              <a:rPr lang="en-US" altLang="en-US" dirty="0"/>
              <a:t>After-image: new value of data item</a:t>
            </a:r>
          </a:p>
          <a:p>
            <a:pPr lvl="1"/>
            <a:endParaRPr lang="en-US" altLang="en-US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22- </a:t>
            </a:r>
            <a:fld id="{0B0EFBA8-7B15-49AB-B8C6-B2D1A2772BF4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838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Recovery Concepts (cont’d.)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Write-ahead logging</a:t>
            </a:r>
          </a:p>
          <a:p>
            <a:pPr lvl="1"/>
            <a:r>
              <a:rPr lang="en-US" altLang="en-US" dirty="0"/>
              <a:t>Ensure the before-image (BFIM) is recorded</a:t>
            </a:r>
          </a:p>
          <a:p>
            <a:pPr lvl="1"/>
            <a:r>
              <a:rPr lang="en-US" altLang="en-US" dirty="0"/>
              <a:t>Appropriate log entry flushed to disk</a:t>
            </a:r>
          </a:p>
          <a:p>
            <a:pPr lvl="1"/>
            <a:r>
              <a:rPr lang="en-US" altLang="en-US" dirty="0"/>
              <a:t>Necessary for UNDO operation if needed</a:t>
            </a:r>
          </a:p>
          <a:p>
            <a:r>
              <a:rPr lang="en-US" altLang="en-US" dirty="0"/>
              <a:t>UNDO-type log entries</a:t>
            </a:r>
          </a:p>
          <a:p>
            <a:r>
              <a:rPr lang="en-US" altLang="en-US" dirty="0"/>
              <a:t>REDO-type log entries</a:t>
            </a:r>
          </a:p>
          <a:p>
            <a:pPr lvl="1"/>
            <a:endParaRPr lang="en-US" altLang="en-US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22- </a:t>
            </a:r>
            <a:fld id="{0B0EFBA8-7B15-49AB-B8C6-B2D1A2772BF4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5370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Recovery Concepts (cont’d.)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en-US" dirty="0"/>
              <a:t>Steal/no-steal and force/no-force</a:t>
            </a:r>
          </a:p>
          <a:p>
            <a:pPr lvl="1"/>
            <a:r>
              <a:rPr lang="en-US" altLang="en-US" dirty="0"/>
              <a:t>Specify rules that govern when a page from the database cache can be written to disk</a:t>
            </a:r>
          </a:p>
          <a:p>
            <a:r>
              <a:rPr lang="en-US" altLang="en-US" dirty="0"/>
              <a:t>No-steal approach</a:t>
            </a:r>
          </a:p>
          <a:p>
            <a:pPr lvl="1"/>
            <a:r>
              <a:rPr lang="en-US" dirty="0"/>
              <a:t>Cache buffer page updated by a transaction cannot be written to disk before the transaction commits</a:t>
            </a:r>
          </a:p>
          <a:p>
            <a:r>
              <a:rPr lang="en-US" altLang="en-US" dirty="0"/>
              <a:t>Steal approach</a:t>
            </a:r>
          </a:p>
          <a:p>
            <a:pPr lvl="1"/>
            <a:r>
              <a:rPr lang="en-US" dirty="0"/>
              <a:t>Recovery protocol allows writing an updated buffer before the transaction commits</a:t>
            </a:r>
            <a:endParaRPr lang="en-US" altLang="en-US" dirty="0"/>
          </a:p>
          <a:p>
            <a:pPr lvl="1"/>
            <a:endParaRPr lang="en-US" altLang="en-US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22- </a:t>
            </a:r>
            <a:fld id="{0B0EFBA8-7B15-49AB-B8C6-B2D1A2772BF4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1373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94F659E87B70A419CAE1A5092230E6B" ma:contentTypeVersion="10" ma:contentTypeDescription="Create a new document." ma:contentTypeScope="" ma:versionID="a1fe4f34fdc3d5650fd20aac599906e3">
  <xsd:schema xmlns:xsd="http://www.w3.org/2001/XMLSchema" xmlns:xs="http://www.w3.org/2001/XMLSchema" xmlns:p="http://schemas.microsoft.com/office/2006/metadata/properties" xmlns:ns2="5dbc6360-c13d-4683-9985-ea1540c9bf75" xmlns:ns3="bdf9c1d3-2a4c-4fde-897a-e4491510ebd4" targetNamespace="http://schemas.microsoft.com/office/2006/metadata/properties" ma:root="true" ma:fieldsID="cb1649a92221264937cf39dd234bddee" ns2:_="" ns3:_="">
    <xsd:import namespace="5dbc6360-c13d-4683-9985-ea1540c9bf75"/>
    <xsd:import namespace="bdf9c1d3-2a4c-4fde-897a-e4491510ebd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SearchProperties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bc6360-c13d-4683-9985-ea1540c9bf7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f9c1d3-2a4c-4fde-897a-e4491510ebd4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2058018-8A46-4C82-9142-CD40BC5EFF0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8B24A20-ECCB-429C-85B0-B605430E4AE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4B07592-D033-42CD-9738-2B5AB93F6289}"/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1171</Words>
  <Application>Microsoft Office PowerPoint</Application>
  <PresentationFormat>On-screen Show (4:3)</PresentationFormat>
  <Paragraphs>170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PowerPoint Presentation</vt:lpstr>
      <vt:lpstr>Introduction</vt:lpstr>
      <vt:lpstr>22.1 Recovery Concepts</vt:lpstr>
      <vt:lpstr>Recovery Concepts (cont’d.)</vt:lpstr>
      <vt:lpstr>Recovery Concepts (cont’d.)</vt:lpstr>
      <vt:lpstr>Recovery Concepts (cont’d.)</vt:lpstr>
      <vt:lpstr>Recovery Concepts (cont’d.)</vt:lpstr>
      <vt:lpstr>Recovery Concepts (cont’d.)</vt:lpstr>
      <vt:lpstr>Recovery Concepts (cont’d.)</vt:lpstr>
      <vt:lpstr>Recovery Concepts (cont’d.)</vt:lpstr>
      <vt:lpstr>Recovery Concepts (cont’d.)</vt:lpstr>
      <vt:lpstr>Checkpoints in the System Log and Fuzzy Checkpointing</vt:lpstr>
      <vt:lpstr>Checkpoints in the System Log and Fuzzy Checkpointing (cont’d.)</vt:lpstr>
      <vt:lpstr>Transaction Rollback</vt:lpstr>
      <vt:lpstr>PowerPoint Presentation</vt:lpstr>
      <vt:lpstr>Transactions that Do Not Affect the Database</vt:lpstr>
      <vt:lpstr>22.2 NO-UNDO/REDO Recovery Based on Deferred Update</vt:lpstr>
      <vt:lpstr>NO-UNDO/REDO Recovery Based on Deferred Update (cont’d.)</vt:lpstr>
      <vt:lpstr>NO-UNDO/REDO Recovery Based on Deferred Update (cont’d.)</vt:lpstr>
      <vt:lpstr>22.3 Recovery Techniques Based on Immediate Update</vt:lpstr>
      <vt:lpstr>PowerPoint Presentation</vt:lpstr>
      <vt:lpstr>22.4 Shadow Paging</vt:lpstr>
      <vt:lpstr>Shadow Paging (cont’d.)</vt:lpstr>
      <vt:lpstr>Shadow Paging (cont’d.)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4</cp:revision>
  <dcterms:created xsi:type="dcterms:W3CDTF">2019-03-15T09:59:46Z</dcterms:created>
  <dcterms:modified xsi:type="dcterms:W3CDTF">2023-05-14T04:55:26Z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0x010100D94F659E87B70A419CAE1A5092230E6B</vt:lpwstr>
  </property>
</Properties>
</file>