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428DC-90A2-4C15-9895-3FE8EB4A451A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DE47-4E33-4070-AB4C-918EB4C09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DFD0B-B251-43A7-BF31-B0F795AD99CE}" type="slidenum">
              <a:rPr lang="en-CA"/>
              <a:pPr/>
              <a:t>2</a:t>
            </a:fld>
            <a:endParaRPr lang="en-CA"/>
          </a:p>
        </p:txBody>
      </p:sp>
      <p:sp>
        <p:nvSpPr>
          <p:cNvPr id="67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0921D-B8FD-4ACE-B5A1-6F09BB81B1C7}" type="slidenum">
              <a:rPr lang="en-CA"/>
              <a:pPr/>
              <a:t>11</a:t>
            </a:fld>
            <a:endParaRPr lang="en-CA"/>
          </a:p>
        </p:txBody>
      </p:sp>
      <p:sp>
        <p:nvSpPr>
          <p:cNvPr id="68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737AB-1256-47AB-820A-B79DF5158BE5}" type="slidenum">
              <a:rPr lang="en-CA"/>
              <a:pPr/>
              <a:t>12</a:t>
            </a:fld>
            <a:endParaRPr lang="en-CA"/>
          </a:p>
        </p:txBody>
      </p:sp>
      <p:sp>
        <p:nvSpPr>
          <p:cNvPr id="69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F67BA-4B2D-4223-9316-A8DD9019B544}" type="slidenum">
              <a:rPr lang="en-CA"/>
              <a:pPr/>
              <a:t>13</a:t>
            </a:fld>
            <a:endParaRPr lang="en-CA"/>
          </a:p>
        </p:txBody>
      </p:sp>
      <p:sp>
        <p:nvSpPr>
          <p:cNvPr id="69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3376B-D17F-4C31-BE06-686847964D4E}" type="slidenum">
              <a:rPr lang="en-CA"/>
              <a:pPr/>
              <a:t>14</a:t>
            </a:fld>
            <a:endParaRPr lang="en-CA"/>
          </a:p>
        </p:txBody>
      </p:sp>
      <p:sp>
        <p:nvSpPr>
          <p:cNvPr id="69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4F272-C101-45F8-BC55-7770AEC9F61E}" type="slidenum">
              <a:rPr lang="en-CA"/>
              <a:pPr/>
              <a:t>3</a:t>
            </a:fld>
            <a:endParaRPr lang="en-CA"/>
          </a:p>
        </p:txBody>
      </p:sp>
      <p:sp>
        <p:nvSpPr>
          <p:cNvPr id="67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01D9B-203A-4A45-A2F3-9F0FBCD5F474}" type="slidenum">
              <a:rPr lang="en-CA"/>
              <a:pPr/>
              <a:t>4</a:t>
            </a:fld>
            <a:endParaRPr lang="en-CA"/>
          </a:p>
        </p:txBody>
      </p:sp>
      <p:sp>
        <p:nvSpPr>
          <p:cNvPr id="67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6916D-19D0-4354-832F-B759C0C4F060}" type="slidenum">
              <a:rPr lang="en-CA"/>
              <a:pPr/>
              <a:t>5</a:t>
            </a:fld>
            <a:endParaRPr lang="en-CA"/>
          </a:p>
        </p:txBody>
      </p:sp>
      <p:sp>
        <p:nvSpPr>
          <p:cNvPr id="67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6D54-D2D8-49CF-AF8E-6B4E9392A9EC}" type="slidenum">
              <a:rPr lang="en-CA"/>
              <a:pPr/>
              <a:t>6</a:t>
            </a:fld>
            <a:endParaRPr lang="en-CA"/>
          </a:p>
        </p:txBody>
      </p:sp>
      <p:sp>
        <p:nvSpPr>
          <p:cNvPr id="67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DE90C-08F2-4736-B15C-4851220F4561}" type="slidenum">
              <a:rPr lang="en-CA"/>
              <a:pPr/>
              <a:t>7</a:t>
            </a:fld>
            <a:endParaRPr lang="en-CA"/>
          </a:p>
        </p:txBody>
      </p:sp>
      <p:sp>
        <p:nvSpPr>
          <p:cNvPr id="68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F3907-C015-4D75-9C48-9B581777A701}" type="slidenum">
              <a:rPr lang="en-CA"/>
              <a:pPr/>
              <a:t>8</a:t>
            </a:fld>
            <a:endParaRPr lang="en-CA"/>
          </a:p>
        </p:txBody>
      </p:sp>
      <p:sp>
        <p:nvSpPr>
          <p:cNvPr id="68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4A66B-CA06-4DAF-9314-EC7B3D97BD00}" type="slidenum">
              <a:rPr lang="en-CA"/>
              <a:pPr/>
              <a:t>9</a:t>
            </a:fld>
            <a:endParaRPr lang="en-CA"/>
          </a:p>
        </p:txBody>
      </p:sp>
      <p:sp>
        <p:nvSpPr>
          <p:cNvPr id="68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F89C0-0163-4388-AF9C-53385CD83398}" type="slidenum">
              <a:rPr lang="en-CA"/>
              <a:pPr/>
              <a:t>10</a:t>
            </a:fld>
            <a:endParaRPr lang="en-CA"/>
          </a:p>
        </p:txBody>
      </p:sp>
      <p:sp>
        <p:nvSpPr>
          <p:cNvPr id="68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4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0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4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5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3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4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0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1B82-5D04-466F-81FC-92D02314122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5B92-2F06-4795-8580-B5AF8E8CC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4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VI contd.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8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9911094A-E949-4988-8B88-55447C9C3357}" type="slidenum">
              <a:rPr lang="en-US"/>
              <a:pPr/>
              <a:t>10</a:t>
            </a:fld>
            <a:endParaRPr lang="en-CA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/>
          <a:lstStyle/>
          <a:p>
            <a:r>
              <a:rPr lang="en-US" sz="3200"/>
              <a:t>Another Clustering Index Example</a:t>
            </a:r>
          </a:p>
        </p:txBody>
      </p:sp>
      <p:pic>
        <p:nvPicPr>
          <p:cNvPr id="686089" name="Picture 9" descr="fig14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400685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FCA34033-5178-45AD-B555-9396A260FA85}" type="slidenum">
              <a:rPr lang="en-US"/>
              <a:pPr/>
              <a:t>11</a:t>
            </a:fld>
            <a:endParaRPr lang="en-CA"/>
          </a:p>
        </p:txBody>
      </p:sp>
      <p:sp>
        <p:nvSpPr>
          <p:cNvPr id="688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Single-Level Indexes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Secondary Index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A secondary index provides a secondary means of accessing a file for which some primary access already exists.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The secondary index may be on a field which is a candidate key and has a unique value in every record, or a non-key with duplicate values.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The index is an ordered file with two fields.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The first field is of the same data type as some </a:t>
            </a:r>
            <a:r>
              <a:rPr lang="en-US" sz="2000" b="1"/>
              <a:t>non-ordering</a:t>
            </a:r>
            <a:r>
              <a:rPr lang="en-US" sz="2000"/>
              <a:t> </a:t>
            </a:r>
            <a:r>
              <a:rPr lang="en-US" sz="2000" b="1"/>
              <a:t>field</a:t>
            </a:r>
            <a:r>
              <a:rPr lang="en-US" sz="2000"/>
              <a:t> of the data file that is an indexing field.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The second field is either a </a:t>
            </a:r>
            <a:r>
              <a:rPr lang="en-US" sz="2000" b="1"/>
              <a:t>block</a:t>
            </a:r>
            <a:r>
              <a:rPr lang="en-US" sz="2000"/>
              <a:t> pointer or a record pointer.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There can be </a:t>
            </a:r>
            <a:r>
              <a:rPr lang="en-US" sz="2000" i="1"/>
              <a:t>many</a:t>
            </a:r>
            <a:r>
              <a:rPr lang="en-US" sz="2000"/>
              <a:t> secondary indexes (and hence, indexing fields) for the same file.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Includes one entry </a:t>
            </a:r>
            <a:r>
              <a:rPr lang="en-US" sz="2200" i="1"/>
              <a:t>for each record</a:t>
            </a:r>
            <a:r>
              <a:rPr lang="en-US" sz="2200"/>
              <a:t> in the data file; hence, it is a </a:t>
            </a:r>
            <a:r>
              <a:rPr lang="en-US" sz="2200" i="1"/>
              <a:t>dense index</a:t>
            </a:r>
          </a:p>
        </p:txBody>
      </p:sp>
    </p:spTree>
    <p:extLst>
      <p:ext uri="{BB962C8B-B14F-4D97-AF65-F5344CB8AC3E}">
        <p14:creationId xmlns:p14="http://schemas.microsoft.com/office/powerpoint/2010/main" val="408340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92251095-BB76-4D37-9A19-2E90BA661C2A}" type="slidenum">
              <a:rPr lang="en-US"/>
              <a:pPr/>
              <a:t>12</a:t>
            </a:fld>
            <a:endParaRPr lang="en-CA"/>
          </a:p>
        </p:txBody>
      </p:sp>
      <p:sp>
        <p:nvSpPr>
          <p:cNvPr id="690183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/>
              <a:t>Example of a Dense Secondary Index</a:t>
            </a:r>
            <a:endParaRPr lang="en-US" sz="2400"/>
          </a:p>
        </p:txBody>
      </p:sp>
      <p:pic>
        <p:nvPicPr>
          <p:cNvPr id="690186" name="Picture 10" descr="fig14_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412908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8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C02F2F26-284E-4D11-A79C-A29117C821DD}" type="slidenum">
              <a:rPr lang="en-US"/>
              <a:pPr/>
              <a:t>13</a:t>
            </a:fld>
            <a:endParaRPr lang="en-CA"/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a Secondary Index</a:t>
            </a:r>
          </a:p>
        </p:txBody>
      </p:sp>
      <p:pic>
        <p:nvPicPr>
          <p:cNvPr id="692233" name="Picture 9" descr="fig14_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524000"/>
            <a:ext cx="437991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42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030F9F99-F95A-49FB-97A1-C1949E94ACE2}" type="slidenum">
              <a:rPr lang="en-US"/>
              <a:pPr/>
              <a:t>14</a:t>
            </a:fld>
            <a:endParaRPr lang="en-CA"/>
          </a:p>
        </p:txBody>
      </p:sp>
      <p:pic>
        <p:nvPicPr>
          <p:cNvPr id="694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793875"/>
            <a:ext cx="7851775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42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Index Types</a:t>
            </a:r>
          </a:p>
        </p:txBody>
      </p:sp>
    </p:spTree>
    <p:extLst>
      <p:ext uri="{BB962C8B-B14F-4D97-AF65-F5344CB8AC3E}">
        <p14:creationId xmlns:p14="http://schemas.microsoft.com/office/powerpoint/2010/main" val="93510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9FEF6034-066E-40E5-A00A-7345ED82241A}" type="slidenum">
              <a:rPr lang="en-US"/>
              <a:pPr/>
              <a:t>2</a:t>
            </a:fld>
            <a:endParaRPr lang="en-CA"/>
          </a:p>
        </p:txBody>
      </p:sp>
      <p:sp>
        <p:nvSpPr>
          <p:cNvPr id="669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697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Single-level Ordered Indexes</a:t>
            </a:r>
          </a:p>
          <a:p>
            <a:pPr lvl="1"/>
            <a:r>
              <a:rPr lang="en-US" dirty="0"/>
              <a:t>Primary Indexes</a:t>
            </a:r>
          </a:p>
          <a:p>
            <a:pPr lvl="1"/>
            <a:r>
              <a:rPr lang="en-US" dirty="0"/>
              <a:t>Clustering Indexes</a:t>
            </a:r>
          </a:p>
          <a:p>
            <a:pPr lvl="1"/>
            <a:r>
              <a:rPr lang="en-US"/>
              <a:t>Secondary Indexes</a:t>
            </a:r>
          </a:p>
          <a:p>
            <a:r>
              <a:rPr lang="en-US" dirty="0"/>
              <a:t>Multilevel Indexes</a:t>
            </a:r>
          </a:p>
          <a:p>
            <a:r>
              <a:rPr lang="en-US" dirty="0"/>
              <a:t>Dynamic Multilevel Indexes Using B-Trees      and B+-Trees</a:t>
            </a:r>
          </a:p>
          <a:p>
            <a:r>
              <a:rPr lang="en-US" dirty="0"/>
              <a:t>Indexes on Multiple Keys</a:t>
            </a:r>
          </a:p>
        </p:txBody>
      </p:sp>
    </p:spTree>
    <p:extLst>
      <p:ext uri="{BB962C8B-B14F-4D97-AF65-F5344CB8AC3E}">
        <p14:creationId xmlns:p14="http://schemas.microsoft.com/office/powerpoint/2010/main" val="186190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F6B9CE35-AFB3-42C2-B848-4EE113F64E0B}" type="slidenum">
              <a:rPr lang="en-US"/>
              <a:pPr/>
              <a:t>3</a:t>
            </a:fld>
            <a:endParaRPr lang="en-CA"/>
          </a:p>
        </p:txBody>
      </p:sp>
      <p:sp>
        <p:nvSpPr>
          <p:cNvPr id="67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 as Access Paths</a:t>
            </a:r>
          </a:p>
        </p:txBody>
      </p:sp>
      <p:sp>
        <p:nvSpPr>
          <p:cNvPr id="6717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A single-level index is an auxiliary file that makes it more efficient to search for a record in the data file.</a:t>
            </a:r>
          </a:p>
          <a:p>
            <a:pPr>
              <a:lnSpc>
                <a:spcPct val="90000"/>
              </a:lnSpc>
            </a:pPr>
            <a:r>
              <a:rPr lang="en-US"/>
              <a:t>The index is usually specified on one field of the file (although it could be specified on several fields)</a:t>
            </a:r>
          </a:p>
          <a:p>
            <a:pPr>
              <a:lnSpc>
                <a:spcPct val="90000"/>
              </a:lnSpc>
            </a:pPr>
            <a:r>
              <a:rPr lang="en-US"/>
              <a:t>One form of an index is a file of entries &lt;</a:t>
            </a:r>
            <a:r>
              <a:rPr lang="en-US" b="1"/>
              <a:t>field value, pointer to record&gt;</a:t>
            </a:r>
            <a:r>
              <a:rPr lang="en-US"/>
              <a:t>, which is ordered by field value</a:t>
            </a:r>
          </a:p>
          <a:p>
            <a:pPr>
              <a:lnSpc>
                <a:spcPct val="90000"/>
              </a:lnSpc>
            </a:pPr>
            <a:r>
              <a:rPr lang="en-US"/>
              <a:t>The index is called an access path on the field.</a:t>
            </a:r>
          </a:p>
        </p:txBody>
      </p:sp>
    </p:spTree>
    <p:extLst>
      <p:ext uri="{BB962C8B-B14F-4D97-AF65-F5344CB8AC3E}">
        <p14:creationId xmlns:p14="http://schemas.microsoft.com/office/powerpoint/2010/main" val="396867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6871F59D-0852-4862-9528-650A2BE148B7}" type="slidenum">
              <a:rPr lang="en-US"/>
              <a:pPr/>
              <a:t>4</a:t>
            </a:fld>
            <a:endParaRPr lang="en-CA"/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 as Access Paths (contd.)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index file usually occupies considerably less disk blocks than the data file because its entries are much smaller</a:t>
            </a:r>
          </a:p>
          <a:p>
            <a:r>
              <a:rPr lang="en-US" sz="2400"/>
              <a:t>A binary search on the index yields a pointer to the file record</a:t>
            </a:r>
          </a:p>
          <a:p>
            <a:r>
              <a:rPr lang="en-US" sz="2400"/>
              <a:t>Indexes can also be characterized as dense or sparse </a:t>
            </a:r>
          </a:p>
          <a:p>
            <a:pPr lvl="1"/>
            <a:r>
              <a:rPr lang="en-US" sz="2200"/>
              <a:t>A </a:t>
            </a:r>
            <a:r>
              <a:rPr lang="en-US" sz="2200" b="1"/>
              <a:t>dense index</a:t>
            </a:r>
            <a:r>
              <a:rPr lang="en-US" sz="2200"/>
              <a:t> has an index entry for every search key value (and hence every record) in the data file. </a:t>
            </a:r>
          </a:p>
          <a:p>
            <a:pPr lvl="1"/>
            <a:r>
              <a:rPr lang="en-US" sz="2200"/>
              <a:t>A </a:t>
            </a:r>
            <a:r>
              <a:rPr lang="en-US" sz="2200" b="1"/>
              <a:t>sparse (or nondense) index</a:t>
            </a:r>
            <a:r>
              <a:rPr lang="en-US" sz="2200"/>
              <a:t>, on the other hand, has index entries for only some of the search values 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979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C3C18DBB-61C7-4AFB-B9FB-54D8CA2C9295}" type="slidenum">
              <a:rPr lang="en-US"/>
              <a:pPr/>
              <a:t>5</a:t>
            </a:fld>
            <a:endParaRPr lang="en-CA"/>
          </a:p>
        </p:txBody>
      </p:sp>
      <p:sp>
        <p:nvSpPr>
          <p:cNvPr id="67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 as Access Paths (contd.)</a:t>
            </a:r>
          </a:p>
        </p:txBody>
      </p:sp>
      <p:sp>
        <p:nvSpPr>
          <p:cNvPr id="67584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Example: Given the following data file EMPLOYEE(NAME, SSN, ADDRESS, JOB, SAL, ... )</a:t>
            </a:r>
          </a:p>
          <a:p>
            <a:pPr>
              <a:lnSpc>
                <a:spcPct val="80000"/>
              </a:lnSpc>
            </a:pPr>
            <a:r>
              <a:rPr lang="en-US" sz="1800"/>
              <a:t>Suppose that: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	record size R=150 bytes	block size B=512 bytes	r=30000 records</a:t>
            </a:r>
          </a:p>
          <a:p>
            <a:pPr>
              <a:lnSpc>
                <a:spcPct val="80000"/>
              </a:lnSpc>
            </a:pPr>
            <a:r>
              <a:rPr lang="en-US" sz="1800"/>
              <a:t>Then, we get: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	blocking factor Bfr= B div R= 512 div 150= 3 records/block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	number of file blocks b= (r/Bfr)= (30000/3)= 10000 blocks</a:t>
            </a:r>
          </a:p>
          <a:p>
            <a:pPr>
              <a:lnSpc>
                <a:spcPct val="80000"/>
              </a:lnSpc>
            </a:pPr>
            <a:r>
              <a:rPr lang="en-US" sz="1800"/>
              <a:t>For an index on the SSN field, assume the field size V</a:t>
            </a:r>
            <a:r>
              <a:rPr lang="en-US" sz="1600" baseline="-25000"/>
              <a:t>SSN</a:t>
            </a:r>
            <a:r>
              <a:rPr lang="en-US" sz="1800"/>
              <a:t>=9 bytes, assume the record pointer size P</a:t>
            </a:r>
            <a:r>
              <a:rPr lang="en-US" sz="1600" baseline="-25000"/>
              <a:t>R</a:t>
            </a:r>
            <a:r>
              <a:rPr lang="en-US" sz="1800"/>
              <a:t>=7 bytes. Then: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	index entry size R</a:t>
            </a:r>
            <a:r>
              <a:rPr lang="en-US" sz="1600" baseline="-25000">
                <a:solidFill>
                  <a:schemeClr val="tx2"/>
                </a:solidFill>
              </a:rPr>
              <a:t>I</a:t>
            </a:r>
            <a:r>
              <a:rPr lang="en-US" sz="1700"/>
              <a:t>=(V</a:t>
            </a:r>
            <a:r>
              <a:rPr lang="en-US" sz="1600" baseline="-25000">
                <a:solidFill>
                  <a:schemeClr val="tx2"/>
                </a:solidFill>
              </a:rPr>
              <a:t>SSN</a:t>
            </a:r>
            <a:r>
              <a:rPr lang="en-US" sz="1700"/>
              <a:t>+ P</a:t>
            </a:r>
            <a:r>
              <a:rPr lang="en-US" sz="1600" baseline="-25000">
                <a:solidFill>
                  <a:schemeClr val="tx2"/>
                </a:solidFill>
              </a:rPr>
              <a:t>R</a:t>
            </a:r>
            <a:r>
              <a:rPr lang="en-US" sz="1700"/>
              <a:t>)=(9+7)=16 bytes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	index blocking factor Bfr</a:t>
            </a:r>
            <a:r>
              <a:rPr lang="en-US" sz="1600" baseline="-25000">
                <a:solidFill>
                  <a:schemeClr val="tx2"/>
                </a:solidFill>
              </a:rPr>
              <a:t>I</a:t>
            </a:r>
            <a:r>
              <a:rPr lang="en-US" sz="1700"/>
              <a:t>= B div R</a:t>
            </a:r>
            <a:r>
              <a:rPr lang="en-US" sz="1600" baseline="-25000">
                <a:solidFill>
                  <a:schemeClr val="tx2"/>
                </a:solidFill>
              </a:rPr>
              <a:t>I</a:t>
            </a:r>
            <a:r>
              <a:rPr lang="en-US" sz="1700"/>
              <a:t>= 512 div 16= 32 entries/block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	number of index blocks b= (r/ Bfr</a:t>
            </a:r>
            <a:r>
              <a:rPr lang="en-US" sz="1600" baseline="-25000">
                <a:solidFill>
                  <a:schemeClr val="tx2"/>
                </a:solidFill>
              </a:rPr>
              <a:t>I</a:t>
            </a:r>
            <a:r>
              <a:rPr lang="en-US" sz="1700"/>
              <a:t>)= (30000/32)= 938 blocks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	binary search needs log</a:t>
            </a:r>
            <a:r>
              <a:rPr lang="en-US" sz="1600" baseline="-25000">
                <a:solidFill>
                  <a:schemeClr val="tx2"/>
                </a:solidFill>
              </a:rPr>
              <a:t>2</a:t>
            </a:r>
            <a:r>
              <a:rPr lang="en-US" sz="1700"/>
              <a:t>bI= log</a:t>
            </a:r>
            <a:r>
              <a:rPr lang="en-US" sz="1600" baseline="-25000">
                <a:solidFill>
                  <a:schemeClr val="tx2"/>
                </a:solidFill>
              </a:rPr>
              <a:t>2</a:t>
            </a:r>
            <a:r>
              <a:rPr lang="en-US" sz="1700"/>
              <a:t>938= 10 block accesses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	This is compared to an average linear search cost of: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(b/2)= 30000/2= 15000 block accesses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	If the file records are ordered, the binary search cost would be: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log</a:t>
            </a:r>
            <a:r>
              <a:rPr lang="en-US" sz="1600" baseline="-25000"/>
              <a:t>2</a:t>
            </a:r>
            <a:r>
              <a:rPr lang="en-US" sz="1600"/>
              <a:t>b=  log</a:t>
            </a:r>
            <a:r>
              <a:rPr lang="en-US" sz="1600" baseline="-25000"/>
              <a:t>2</a:t>
            </a:r>
            <a:r>
              <a:rPr lang="en-US" sz="1600"/>
              <a:t>30000= 15 block accesses</a:t>
            </a: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685800" y="381000"/>
            <a:ext cx="7772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n-US" sz="320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5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D11BA3E7-8A7A-4F1C-8D3A-EE6390988C55}" type="slidenum">
              <a:rPr lang="en-US"/>
              <a:pPr/>
              <a:t>6</a:t>
            </a:fld>
            <a:endParaRPr lang="en-CA"/>
          </a:p>
        </p:txBody>
      </p:sp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Single-Level Indexes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Primary Index</a:t>
            </a:r>
          </a:p>
          <a:p>
            <a:pPr lvl="1"/>
            <a:r>
              <a:rPr lang="en-US" sz="2200"/>
              <a:t>Defined on an ordered data file</a:t>
            </a:r>
          </a:p>
          <a:p>
            <a:pPr lvl="1"/>
            <a:r>
              <a:rPr lang="en-US" sz="2200"/>
              <a:t>The data file is ordered on a </a:t>
            </a:r>
            <a:r>
              <a:rPr lang="en-US" sz="2200" b="1"/>
              <a:t>key field</a:t>
            </a:r>
          </a:p>
          <a:p>
            <a:pPr lvl="1"/>
            <a:r>
              <a:rPr lang="en-US" sz="2200"/>
              <a:t>Includes one index entry </a:t>
            </a:r>
            <a:r>
              <a:rPr lang="en-US" sz="2200" i="1"/>
              <a:t>for each block</a:t>
            </a:r>
            <a:r>
              <a:rPr lang="en-US" sz="2200"/>
              <a:t> in the data file; the index entry has the key field value for the </a:t>
            </a:r>
            <a:r>
              <a:rPr lang="en-US" sz="2200" i="1"/>
              <a:t>first record</a:t>
            </a:r>
            <a:r>
              <a:rPr lang="en-US" sz="2200"/>
              <a:t> in the block, which is called the </a:t>
            </a:r>
            <a:r>
              <a:rPr lang="en-US" sz="2200" i="1"/>
              <a:t>block anchor</a:t>
            </a:r>
          </a:p>
          <a:p>
            <a:pPr lvl="1"/>
            <a:r>
              <a:rPr lang="en-US" sz="2200"/>
              <a:t>A similar scheme can use the </a:t>
            </a:r>
            <a:r>
              <a:rPr lang="en-US" sz="2200" i="1"/>
              <a:t>last record</a:t>
            </a:r>
            <a:r>
              <a:rPr lang="en-US" sz="2200"/>
              <a:t> in a block.</a:t>
            </a:r>
          </a:p>
          <a:p>
            <a:pPr lvl="1"/>
            <a:r>
              <a:rPr lang="en-US" sz="2200"/>
              <a:t>A primary index is a nondense (sparse) index, since it includes an entry for each disk block of the data file and the keys of its anchor record rather than for every search value.</a:t>
            </a:r>
          </a:p>
        </p:txBody>
      </p:sp>
    </p:spTree>
    <p:extLst>
      <p:ext uri="{BB962C8B-B14F-4D97-AF65-F5344CB8AC3E}">
        <p14:creationId xmlns:p14="http://schemas.microsoft.com/office/powerpoint/2010/main" val="202439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C95B2B6C-CBB3-4D72-8F3F-821C3866A950}" type="slidenum">
              <a:rPr lang="en-US"/>
              <a:pPr/>
              <a:t>7</a:t>
            </a:fld>
            <a:endParaRPr lang="en-CA"/>
          </a:p>
        </p:txBody>
      </p:sp>
      <p:sp>
        <p:nvSpPr>
          <p:cNvPr id="679943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475663" cy="992187"/>
          </a:xfrm>
        </p:spPr>
        <p:txBody>
          <a:bodyPr/>
          <a:lstStyle/>
          <a:p>
            <a:r>
              <a:rPr lang="en-US" sz="3200"/>
              <a:t>Primary index on the ordering key field</a:t>
            </a:r>
          </a:p>
        </p:txBody>
      </p:sp>
      <p:pic>
        <p:nvPicPr>
          <p:cNvPr id="679946" name="Picture 10" descr="fig14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383698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1A49B886-D525-4830-88DD-354289E51909}" type="slidenum">
              <a:rPr lang="en-US"/>
              <a:pPr/>
              <a:t>8</a:t>
            </a:fld>
            <a:endParaRPr lang="en-CA"/>
          </a:p>
        </p:txBody>
      </p:sp>
      <p:sp>
        <p:nvSpPr>
          <p:cNvPr id="681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Single-Level Indexes</a:t>
            </a:r>
          </a:p>
        </p:txBody>
      </p:sp>
      <p:sp>
        <p:nvSpPr>
          <p:cNvPr id="681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Clustering Index</a:t>
            </a:r>
          </a:p>
          <a:p>
            <a:pPr lvl="1"/>
            <a:r>
              <a:rPr lang="en-US" sz="2200"/>
              <a:t>Defined on an ordered data file</a:t>
            </a:r>
          </a:p>
          <a:p>
            <a:pPr lvl="1"/>
            <a:r>
              <a:rPr lang="en-US" sz="2200"/>
              <a:t>The data file is ordered on a </a:t>
            </a:r>
            <a:r>
              <a:rPr lang="en-US" sz="2200" i="1"/>
              <a:t>non-key field</a:t>
            </a:r>
            <a:r>
              <a:rPr lang="en-US" sz="2200"/>
              <a:t> unlike primary index, which requires that the ordering field of the data file have a distinct value for each record.</a:t>
            </a:r>
          </a:p>
          <a:p>
            <a:pPr lvl="1"/>
            <a:r>
              <a:rPr lang="en-US" sz="2200"/>
              <a:t>Includes one index entry </a:t>
            </a:r>
            <a:r>
              <a:rPr lang="en-US" sz="2200" i="1"/>
              <a:t>for each distinct value</a:t>
            </a:r>
            <a:r>
              <a:rPr lang="en-US" sz="2200"/>
              <a:t> of the field; the index entry points to the first data block that contains records with that field value.</a:t>
            </a:r>
          </a:p>
          <a:p>
            <a:pPr lvl="1"/>
            <a:r>
              <a:rPr lang="en-US" sz="2200"/>
              <a:t>It is another example of </a:t>
            </a:r>
            <a:r>
              <a:rPr lang="en-US" sz="2200" i="1"/>
              <a:t>nondense</a:t>
            </a:r>
            <a:r>
              <a:rPr lang="en-US" sz="2200"/>
              <a:t> index where Insertion and Deletion is relatively straightforward with a clustering index.</a:t>
            </a:r>
          </a:p>
        </p:txBody>
      </p:sp>
    </p:spTree>
    <p:extLst>
      <p:ext uri="{BB962C8B-B14F-4D97-AF65-F5344CB8AC3E}">
        <p14:creationId xmlns:p14="http://schemas.microsoft.com/office/powerpoint/2010/main" val="213965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14- </a:t>
            </a:r>
            <a:fld id="{109CEBA0-C27C-4F04-9364-59B575589E64}" type="slidenum">
              <a:rPr lang="en-US"/>
              <a:pPr/>
              <a:t>9</a:t>
            </a:fld>
            <a:endParaRPr lang="en-CA"/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597900" cy="992187"/>
          </a:xfrm>
        </p:spPr>
        <p:txBody>
          <a:bodyPr/>
          <a:lstStyle/>
          <a:p>
            <a:r>
              <a:rPr lang="en-US" sz="2800"/>
              <a:t>A Clustering Index Example</a:t>
            </a:r>
          </a:p>
        </p:txBody>
      </p:sp>
      <p:sp>
        <p:nvSpPr>
          <p:cNvPr id="6840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676400"/>
            <a:ext cx="2503487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FIGURE 14.2</a:t>
            </a:r>
            <a:br>
              <a:rPr lang="en-US" sz="2000"/>
            </a:br>
            <a:r>
              <a:rPr lang="en-US" sz="2000"/>
              <a:t>A clustering index on the DEPTNUMBER ordering non-key field of an EMPLOYEE file.</a:t>
            </a:r>
          </a:p>
        </p:txBody>
      </p:sp>
      <p:pic>
        <p:nvPicPr>
          <p:cNvPr id="68403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574800"/>
            <a:ext cx="4787900" cy="4673600"/>
          </a:xfrm>
        </p:spPr>
      </p:pic>
    </p:spTree>
    <p:extLst>
      <p:ext uri="{BB962C8B-B14F-4D97-AF65-F5344CB8AC3E}">
        <p14:creationId xmlns:p14="http://schemas.microsoft.com/office/powerpoint/2010/main" val="179120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6" ma:contentTypeDescription="Create a new document." ma:contentTypeScope="" ma:versionID="381b86fba81f11e4f10b2d1b3f831711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2f7912bb7979f241707cca9d91ad9881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065180-A4C7-4DA6-8FD7-CC620BEAC8FB}"/>
</file>

<file path=customXml/itemProps2.xml><?xml version="1.0" encoding="utf-8"?>
<ds:datastoreItem xmlns:ds="http://schemas.openxmlformats.org/officeDocument/2006/customXml" ds:itemID="{B193A7E4-E480-42EE-91CE-DB1AABF85599}"/>
</file>

<file path=customXml/itemProps3.xml><?xml version="1.0" encoding="utf-8"?>
<ds:datastoreItem xmlns:ds="http://schemas.openxmlformats.org/officeDocument/2006/customXml" ds:itemID="{BC8ED9DC-C3F7-4EC5-B9C0-714FFE797EA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On-screen Show (4:3)</PresentationFormat>
  <Paragraphs>91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Module VI contd.</vt:lpstr>
      <vt:lpstr>Outline</vt:lpstr>
      <vt:lpstr>Indexes as Access Paths</vt:lpstr>
      <vt:lpstr>Indexes as Access Paths (contd.)</vt:lpstr>
      <vt:lpstr>Indexes as Access Paths (contd.)</vt:lpstr>
      <vt:lpstr>Types of Single-Level Indexes</vt:lpstr>
      <vt:lpstr>Primary index on the ordering key field</vt:lpstr>
      <vt:lpstr>Types of Single-Level Indexes</vt:lpstr>
      <vt:lpstr>A Clustering Index Example</vt:lpstr>
      <vt:lpstr>Another Clustering Index Example</vt:lpstr>
      <vt:lpstr>Types of Single-Level Indexes</vt:lpstr>
      <vt:lpstr>Example of a Dense Secondary Index</vt:lpstr>
      <vt:lpstr>An Example of a Secondary Index</vt:lpstr>
      <vt:lpstr>Properties of Index Types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VI contd.</dc:title>
  <dc:creator>admin</dc:creator>
  <cp:lastModifiedBy>admin</cp:lastModifiedBy>
  <cp:revision>1</cp:revision>
  <dcterms:created xsi:type="dcterms:W3CDTF">2019-03-15T10:13:35Z</dcterms:created>
  <dcterms:modified xsi:type="dcterms:W3CDTF">2019-03-15T10:13:58Z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