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F4693-04CA-4EAC-84BC-3C8997CD8BD7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30AED-7A52-40F7-80AB-9B998EFC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17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6579C-732A-444D-86E6-3460DE91604D}" type="slidenum">
              <a:rPr lang="en-CA"/>
              <a:pPr/>
              <a:t>2</a:t>
            </a:fld>
            <a:endParaRPr lang="en-CA"/>
          </a:p>
        </p:txBody>
      </p:sp>
      <p:sp>
        <p:nvSpPr>
          <p:cNvPr id="68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6284B-3138-470B-8F0F-B328BD17906D}" type="slidenum">
              <a:rPr lang="en-CA"/>
              <a:pPr/>
              <a:t>11</a:t>
            </a:fld>
            <a:endParaRPr lang="en-CA"/>
          </a:p>
        </p:txBody>
      </p:sp>
      <p:sp>
        <p:nvSpPr>
          <p:cNvPr id="70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569CA4-21FA-4310-92C2-C5235069F076}" type="slidenum">
              <a:rPr lang="en-CA"/>
              <a:pPr/>
              <a:t>12</a:t>
            </a:fld>
            <a:endParaRPr lang="en-CA"/>
          </a:p>
        </p:txBody>
      </p:sp>
      <p:sp>
        <p:nvSpPr>
          <p:cNvPr id="70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5A57D-96AE-4782-B691-3D450C6C7495}" type="slidenum">
              <a:rPr lang="en-CA"/>
              <a:pPr/>
              <a:t>13</a:t>
            </a:fld>
            <a:endParaRPr lang="en-CA"/>
          </a:p>
        </p:txBody>
      </p:sp>
      <p:sp>
        <p:nvSpPr>
          <p:cNvPr id="70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4781D-EF71-4E2D-8FC2-7794DDA49242}" type="slidenum">
              <a:rPr lang="en-CA"/>
              <a:pPr/>
              <a:t>14</a:t>
            </a:fld>
            <a:endParaRPr lang="en-CA"/>
          </a:p>
        </p:txBody>
      </p:sp>
      <p:sp>
        <p:nvSpPr>
          <p:cNvPr id="71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F140F-8E92-4705-A33F-3F1A327F6610}" type="slidenum">
              <a:rPr lang="en-CA"/>
              <a:pPr/>
              <a:t>15</a:t>
            </a:fld>
            <a:endParaRPr lang="en-CA"/>
          </a:p>
        </p:txBody>
      </p:sp>
      <p:sp>
        <p:nvSpPr>
          <p:cNvPr id="71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2D3AA-507F-4092-808C-0A611A742EF8}" type="slidenum">
              <a:rPr lang="en-CA"/>
              <a:pPr/>
              <a:t>16</a:t>
            </a:fld>
            <a:endParaRPr lang="en-CA"/>
          </a:p>
        </p:txBody>
      </p:sp>
      <p:sp>
        <p:nvSpPr>
          <p:cNvPr id="71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63665-BC1E-4509-88D4-70FF725DC9D0}" type="slidenum">
              <a:rPr lang="en-CA"/>
              <a:pPr/>
              <a:t>17</a:t>
            </a:fld>
            <a:endParaRPr lang="en-CA"/>
          </a:p>
        </p:txBody>
      </p:sp>
      <p:sp>
        <p:nvSpPr>
          <p:cNvPr id="71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543FB-81EE-47BD-8A92-12F8E091EB00}" type="slidenum">
              <a:rPr lang="en-CA"/>
              <a:pPr/>
              <a:t>18</a:t>
            </a:fld>
            <a:endParaRPr lang="en-CA"/>
          </a:p>
        </p:txBody>
      </p:sp>
      <p:sp>
        <p:nvSpPr>
          <p:cNvPr id="71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AB60B-4ACD-414C-AA57-C4ACF6FF989A}" type="slidenum">
              <a:rPr lang="en-CA"/>
              <a:pPr/>
              <a:t>3</a:t>
            </a:fld>
            <a:endParaRPr lang="en-CA"/>
          </a:p>
        </p:txBody>
      </p:sp>
      <p:sp>
        <p:nvSpPr>
          <p:cNvPr id="68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E4183-4482-436D-958A-F64F28107BCA}" type="slidenum">
              <a:rPr lang="en-CA"/>
              <a:pPr/>
              <a:t>4</a:t>
            </a:fld>
            <a:endParaRPr lang="en-CA"/>
          </a:p>
        </p:txBody>
      </p:sp>
      <p:sp>
        <p:nvSpPr>
          <p:cNvPr id="68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43F5B-390D-4E0F-9173-7D21FBC6874C}" type="slidenum">
              <a:rPr lang="en-CA"/>
              <a:pPr/>
              <a:t>5</a:t>
            </a:fld>
            <a:endParaRPr lang="en-CA"/>
          </a:p>
        </p:txBody>
      </p:sp>
      <p:sp>
        <p:nvSpPr>
          <p:cNvPr id="69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FC506-AF11-46AA-BFBD-52D6B680C117}" type="slidenum">
              <a:rPr lang="en-CA"/>
              <a:pPr/>
              <a:t>6</a:t>
            </a:fld>
            <a:endParaRPr lang="en-CA"/>
          </a:p>
        </p:txBody>
      </p:sp>
      <p:sp>
        <p:nvSpPr>
          <p:cNvPr id="69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76000-9FE6-4C9A-8A66-8052A001F2F1}" type="slidenum">
              <a:rPr lang="en-CA"/>
              <a:pPr/>
              <a:t>7</a:t>
            </a:fld>
            <a:endParaRPr lang="en-CA"/>
          </a:p>
        </p:txBody>
      </p:sp>
      <p:sp>
        <p:nvSpPr>
          <p:cNvPr id="69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326D0-8E06-4381-9B97-0C395775082C}" type="slidenum">
              <a:rPr lang="en-CA"/>
              <a:pPr/>
              <a:t>8</a:t>
            </a:fld>
            <a:endParaRPr lang="en-CA"/>
          </a:p>
        </p:txBody>
      </p:sp>
      <p:sp>
        <p:nvSpPr>
          <p:cNvPr id="69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A186A-210F-4D35-B073-1FC85D0CB18B}" type="slidenum">
              <a:rPr lang="en-CA"/>
              <a:pPr/>
              <a:t>9</a:t>
            </a:fld>
            <a:endParaRPr lang="en-CA"/>
          </a:p>
        </p:txBody>
      </p:sp>
      <p:sp>
        <p:nvSpPr>
          <p:cNvPr id="70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9C08D-A87D-449A-8F76-9DB2565D9620}" type="slidenum">
              <a:rPr lang="en-CA"/>
              <a:pPr/>
              <a:t>10</a:t>
            </a:fld>
            <a:endParaRPr lang="en-CA"/>
          </a:p>
        </p:txBody>
      </p:sp>
      <p:sp>
        <p:nvSpPr>
          <p:cNvPr id="70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2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0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3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0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3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7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3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04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0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1277B-1E21-4616-90E6-00E3E666AC94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1454-64EC-48AD-9C15-A16262D10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2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VI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87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E92A1326-621C-4DF4-9C37-8DCCC2594D89}" type="slidenum">
              <a:rPr lang="en-US"/>
              <a:pPr/>
              <a:t>10</a:t>
            </a:fld>
            <a:endParaRPr lang="en-CA"/>
          </a:p>
        </p:txBody>
      </p:sp>
      <p:sp>
        <p:nvSpPr>
          <p:cNvPr id="7024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Access Times</a:t>
            </a:r>
          </a:p>
        </p:txBody>
      </p:sp>
      <p:sp>
        <p:nvSpPr>
          <p:cNvPr id="7024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following table shows the average access time to access a specific record for a given type of file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02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3246438"/>
            <a:ext cx="7548562" cy="18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2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3A2596F7-5D5F-4691-AA28-283D6816A9E1}" type="slidenum">
              <a:rPr lang="en-US"/>
              <a:pPr/>
              <a:t>11</a:t>
            </a:fld>
            <a:endParaRPr lang="en-CA"/>
          </a:p>
        </p:txBody>
      </p:sp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Hashed Files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Hashing for disk files is called </a:t>
            </a:r>
            <a:r>
              <a:rPr lang="en-US" sz="2000" b="1"/>
              <a:t>External Hashing</a:t>
            </a:r>
          </a:p>
          <a:p>
            <a:pPr>
              <a:lnSpc>
                <a:spcPct val="90000"/>
              </a:lnSpc>
            </a:pPr>
            <a:r>
              <a:rPr lang="en-US" sz="2000"/>
              <a:t>The file blocks are divided into M equal-sized </a:t>
            </a:r>
            <a:r>
              <a:rPr lang="en-US" sz="2000" b="1"/>
              <a:t>buckets</a:t>
            </a:r>
            <a:r>
              <a:rPr lang="en-US" sz="2000"/>
              <a:t>, numbered bucket</a:t>
            </a:r>
            <a:r>
              <a:rPr lang="en-US" sz="2000" baseline="-25000"/>
              <a:t>0</a:t>
            </a:r>
            <a:r>
              <a:rPr lang="en-US" sz="2000"/>
              <a:t>, bucket</a:t>
            </a:r>
            <a:r>
              <a:rPr lang="en-US" sz="2000" baseline="-25000"/>
              <a:t>1</a:t>
            </a:r>
            <a:r>
              <a:rPr lang="en-US" sz="2000"/>
              <a:t>, ..., bucket</a:t>
            </a:r>
            <a:r>
              <a:rPr lang="en-US" sz="2000" baseline="-25000"/>
              <a:t>M-1</a:t>
            </a:r>
            <a:r>
              <a:rPr lang="en-US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Typically, a bucket corresponds to one (or a fixed number of) disk block.</a:t>
            </a:r>
          </a:p>
          <a:p>
            <a:pPr>
              <a:lnSpc>
                <a:spcPct val="90000"/>
              </a:lnSpc>
            </a:pPr>
            <a:r>
              <a:rPr lang="en-US" sz="2000"/>
              <a:t>One of the file fields is designated to be the </a:t>
            </a:r>
            <a:r>
              <a:rPr lang="en-US" sz="2000" b="1"/>
              <a:t>hash key</a:t>
            </a:r>
            <a:r>
              <a:rPr lang="en-US" sz="2000"/>
              <a:t> of the file.</a:t>
            </a:r>
          </a:p>
          <a:p>
            <a:pPr>
              <a:lnSpc>
                <a:spcPct val="90000"/>
              </a:lnSpc>
            </a:pPr>
            <a:r>
              <a:rPr lang="en-US" sz="2000"/>
              <a:t>The record with hash key value K is stored in bucket i, where i=h(K), and h is the </a:t>
            </a:r>
            <a:r>
              <a:rPr lang="en-US" sz="2000" b="1"/>
              <a:t>hashing function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</a:pPr>
            <a:r>
              <a:rPr lang="en-US" sz="2000"/>
              <a:t>Search is very efficient on the hash key.</a:t>
            </a:r>
          </a:p>
          <a:p>
            <a:pPr>
              <a:lnSpc>
                <a:spcPct val="90000"/>
              </a:lnSpc>
            </a:pPr>
            <a:r>
              <a:rPr lang="en-US" sz="2000"/>
              <a:t>Collisions occur when a new record hashes to a bucket that is already full.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An overflow file is kept for storing such records.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Overflow records that hash to each bucket can be linked together. </a:t>
            </a:r>
          </a:p>
        </p:txBody>
      </p:sp>
    </p:spTree>
    <p:extLst>
      <p:ext uri="{BB962C8B-B14F-4D97-AF65-F5344CB8AC3E}">
        <p14:creationId xmlns:p14="http://schemas.microsoft.com/office/powerpoint/2010/main" val="302976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8A3E0877-A22E-43BD-942A-B3036C27D141}" type="slidenum">
              <a:rPr lang="en-US"/>
              <a:pPr/>
              <a:t>12</a:t>
            </a:fld>
            <a:endParaRPr lang="en-CA"/>
          </a:p>
        </p:txBody>
      </p:sp>
      <p:sp>
        <p:nvSpPr>
          <p:cNvPr id="70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Hashed Files (contd.)</a:t>
            </a:r>
          </a:p>
        </p:txBody>
      </p:sp>
      <p:sp>
        <p:nvSpPr>
          <p:cNvPr id="7065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There are numerous methods for collision resolution, including the following: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Open addressing</a:t>
            </a:r>
            <a:r>
              <a:rPr lang="en-US" sz="2000"/>
              <a:t>: Proceeding from the occupied position specified by the hash address, the program checks the subsequent positions in order until an unused (empty) position is found.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Chaining</a:t>
            </a:r>
            <a:r>
              <a:rPr lang="en-US" sz="2000"/>
              <a:t>: For this method, various overflow locations are kept, usually by extending the array with a number of overflow positions. In addition, a pointer field is added to each record location. A collision is resolved by placing the new record in an unused overflow location and setting the pointer of the occupied hash address location to the address of that overflow location.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Multiple hashing</a:t>
            </a:r>
            <a:r>
              <a:rPr lang="en-US" sz="2000"/>
              <a:t>: The program applies a second hash function if the first results in a collision. If another collision results, the program uses open addressing or applies a third hash function and then uses open addressing if necessary.</a:t>
            </a:r>
          </a:p>
        </p:txBody>
      </p:sp>
    </p:spTree>
    <p:extLst>
      <p:ext uri="{BB962C8B-B14F-4D97-AF65-F5344CB8AC3E}">
        <p14:creationId xmlns:p14="http://schemas.microsoft.com/office/powerpoint/2010/main" val="178661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84121ABE-0A2E-401D-B43B-F0C8E74839B7}" type="slidenum">
              <a:rPr lang="en-US"/>
              <a:pPr/>
              <a:t>13</a:t>
            </a:fld>
            <a:endParaRPr lang="en-CA"/>
          </a:p>
        </p:txBody>
      </p:sp>
      <p:sp>
        <p:nvSpPr>
          <p:cNvPr id="7086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Hashed Files (contd.)</a:t>
            </a:r>
          </a:p>
        </p:txBody>
      </p:sp>
      <p:pic>
        <p:nvPicPr>
          <p:cNvPr id="708617" name="Picture 9" descr="fig13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458200" cy="40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6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12C9FC25-31BB-42A0-A69A-D750B9424739}" type="slidenum">
              <a:rPr lang="en-US"/>
              <a:pPr/>
              <a:t>14</a:t>
            </a:fld>
            <a:endParaRPr lang="en-CA"/>
          </a:p>
        </p:txBody>
      </p:sp>
      <p:sp>
        <p:nvSpPr>
          <p:cNvPr id="71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Hashed Files (contd.)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To reduce overflow records, a hash file is typically kept 70-80% full.</a:t>
            </a:r>
          </a:p>
          <a:p>
            <a:pPr>
              <a:lnSpc>
                <a:spcPct val="90000"/>
              </a:lnSpc>
            </a:pPr>
            <a:r>
              <a:rPr lang="en-US"/>
              <a:t>The hash function h should distribute the records uniformly among the buckets</a:t>
            </a:r>
          </a:p>
          <a:p>
            <a:pPr lvl="1">
              <a:lnSpc>
                <a:spcPct val="90000"/>
              </a:lnSpc>
            </a:pPr>
            <a:r>
              <a:rPr lang="en-US"/>
              <a:t>Otherwise, search time will be increased because many overflow records will exist.</a:t>
            </a:r>
          </a:p>
          <a:p>
            <a:pPr>
              <a:lnSpc>
                <a:spcPct val="90000"/>
              </a:lnSpc>
            </a:pPr>
            <a:r>
              <a:rPr lang="en-US"/>
              <a:t>Main disadvantages of static external hashing:</a:t>
            </a:r>
          </a:p>
          <a:p>
            <a:pPr lvl="1">
              <a:lnSpc>
                <a:spcPct val="90000"/>
              </a:lnSpc>
            </a:pPr>
            <a:r>
              <a:rPr lang="en-US"/>
              <a:t>Fixed number of buckets M is a problem if the number of records in the file grows or shrinks.</a:t>
            </a:r>
          </a:p>
          <a:p>
            <a:pPr lvl="1">
              <a:lnSpc>
                <a:spcPct val="90000"/>
              </a:lnSpc>
            </a:pPr>
            <a:r>
              <a:rPr lang="en-US"/>
              <a:t>Ordered access on the hash key is quite inefficient (requires  sorting the records).</a:t>
            </a:r>
          </a:p>
        </p:txBody>
      </p:sp>
    </p:spTree>
    <p:extLst>
      <p:ext uri="{BB962C8B-B14F-4D97-AF65-F5344CB8AC3E}">
        <p14:creationId xmlns:p14="http://schemas.microsoft.com/office/powerpoint/2010/main" val="206929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A12A6094-6FDB-4518-8860-F9C16E7986DD}" type="slidenum">
              <a:rPr lang="en-US"/>
              <a:pPr/>
              <a:t>15</a:t>
            </a:fld>
            <a:endParaRPr lang="en-CA"/>
          </a:p>
        </p:txBody>
      </p:sp>
      <p:sp>
        <p:nvSpPr>
          <p:cNvPr id="7127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Hashed Files - Overflow handling</a:t>
            </a:r>
          </a:p>
        </p:txBody>
      </p:sp>
      <p:pic>
        <p:nvPicPr>
          <p:cNvPr id="712713" name="Picture 9" descr="fig13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90675"/>
            <a:ext cx="59436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4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084529C4-E500-4DB3-AF2C-5CA6612FED87}" type="slidenum">
              <a:rPr lang="en-US"/>
              <a:pPr/>
              <a:t>16</a:t>
            </a:fld>
            <a:endParaRPr lang="en-CA"/>
          </a:p>
        </p:txBody>
      </p:sp>
      <p:sp>
        <p:nvSpPr>
          <p:cNvPr id="71475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Dynamic And Extendible Hashed Files</a:t>
            </a:r>
          </a:p>
        </p:txBody>
      </p:sp>
      <p:sp>
        <p:nvSpPr>
          <p:cNvPr id="714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Dynamic and Extendible Hashing Techniques</a:t>
            </a:r>
          </a:p>
          <a:p>
            <a:pPr lvl="1"/>
            <a:r>
              <a:rPr lang="en-US" sz="2200"/>
              <a:t>Hashing techniques are adapted to allow the dynamic growth and shrinking of the number of file records.</a:t>
            </a:r>
          </a:p>
          <a:p>
            <a:pPr lvl="1"/>
            <a:r>
              <a:rPr lang="en-US" sz="2200"/>
              <a:t>These techniques include the following:</a:t>
            </a:r>
            <a:r>
              <a:rPr lang="en-US" sz="2200" b="1"/>
              <a:t> dynamic hashing, extendible hashing</a:t>
            </a:r>
            <a:r>
              <a:rPr lang="en-US" sz="2200"/>
              <a:t>, and</a:t>
            </a:r>
            <a:r>
              <a:rPr lang="en-US" sz="2200" b="1"/>
              <a:t> linear hashing.</a:t>
            </a:r>
          </a:p>
          <a:p>
            <a:r>
              <a:rPr lang="en-US" sz="2400"/>
              <a:t>Both dynamic and extendible hashing use the </a:t>
            </a:r>
            <a:r>
              <a:rPr lang="en-US" sz="2400" b="1"/>
              <a:t>binary representation</a:t>
            </a:r>
            <a:r>
              <a:rPr lang="en-US" sz="2400"/>
              <a:t> of the hash value h(K) in order to access a </a:t>
            </a:r>
            <a:r>
              <a:rPr lang="en-US" sz="2400" b="1"/>
              <a:t>directory</a:t>
            </a:r>
            <a:r>
              <a:rPr lang="en-US" sz="2400"/>
              <a:t>.</a:t>
            </a:r>
          </a:p>
          <a:p>
            <a:pPr lvl="1"/>
            <a:r>
              <a:rPr lang="en-US" sz="2200"/>
              <a:t>In dynamic hashing the directory is a binary tree.</a:t>
            </a:r>
          </a:p>
          <a:p>
            <a:pPr lvl="1"/>
            <a:r>
              <a:rPr lang="en-US" sz="2200"/>
              <a:t>In extendible hashing the directory is an array of size 2</a:t>
            </a:r>
            <a:r>
              <a:rPr lang="en-US" sz="2200" baseline="30000"/>
              <a:t>d</a:t>
            </a:r>
            <a:r>
              <a:rPr lang="en-US" sz="2200"/>
              <a:t> where d is called the </a:t>
            </a:r>
            <a:r>
              <a:rPr lang="en-US" sz="2200" b="1"/>
              <a:t>global depth</a:t>
            </a:r>
            <a:r>
              <a:rPr lang="en-US" sz="22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631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07DF263B-2067-4204-9E17-F538CBAF158E}" type="slidenum">
              <a:rPr lang="en-US"/>
              <a:pPr/>
              <a:t>17</a:t>
            </a:fld>
            <a:endParaRPr lang="en-CA"/>
          </a:p>
        </p:txBody>
      </p:sp>
      <p:sp>
        <p:nvSpPr>
          <p:cNvPr id="71680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Dynamic And Extendible Hashing (contd.)</a:t>
            </a:r>
          </a:p>
        </p:txBody>
      </p:sp>
      <p:sp>
        <p:nvSpPr>
          <p:cNvPr id="7168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The directories can be stored on disk, and they expand or shrink dynamically.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Directory entries point to the disk blocks that contain the stored records.</a:t>
            </a:r>
          </a:p>
          <a:p>
            <a:pPr>
              <a:lnSpc>
                <a:spcPct val="80000"/>
              </a:lnSpc>
            </a:pPr>
            <a:r>
              <a:rPr lang="en-US" sz="2400"/>
              <a:t>An insertion in a disk block that is full causes the block to split into two blocks and the records are redistributed among the two blocks.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The directory is updated appropriately.</a:t>
            </a:r>
          </a:p>
          <a:p>
            <a:pPr>
              <a:lnSpc>
                <a:spcPct val="80000"/>
              </a:lnSpc>
            </a:pPr>
            <a:r>
              <a:rPr lang="en-US" sz="2400"/>
              <a:t>Dynamic and extendible hashing do not require an overflow area. </a:t>
            </a:r>
          </a:p>
          <a:p>
            <a:pPr>
              <a:lnSpc>
                <a:spcPct val="80000"/>
              </a:lnSpc>
            </a:pPr>
            <a:r>
              <a:rPr lang="en-US" sz="2400"/>
              <a:t>Linear hashing does require an overflow area but does not use a directory.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Blocks are split in </a:t>
            </a:r>
            <a:r>
              <a:rPr lang="en-US" sz="2200" i="1"/>
              <a:t>linear order</a:t>
            </a:r>
            <a:r>
              <a:rPr lang="en-US" sz="2200"/>
              <a:t> as the file expands.</a:t>
            </a:r>
          </a:p>
        </p:txBody>
      </p:sp>
    </p:spTree>
    <p:extLst>
      <p:ext uri="{BB962C8B-B14F-4D97-AF65-F5344CB8AC3E}">
        <p14:creationId xmlns:p14="http://schemas.microsoft.com/office/powerpoint/2010/main" val="199492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E1484A11-B431-4E2B-8AE4-BC19404B20D5}" type="slidenum">
              <a:rPr lang="en-US"/>
              <a:pPr/>
              <a:t>18</a:t>
            </a:fld>
            <a:endParaRPr lang="en-CA"/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Extendible Hashing</a:t>
            </a:r>
          </a:p>
        </p:txBody>
      </p:sp>
      <p:pic>
        <p:nvPicPr>
          <p:cNvPr id="718857" name="Picture 9" descr="fig13_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76388"/>
            <a:ext cx="4976813" cy="497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5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6BE2AB7B-C65F-4CBB-82C5-0716068395BE}" type="slidenum">
              <a:rPr lang="en-US"/>
              <a:pPr/>
              <a:t>2</a:t>
            </a:fld>
            <a:endParaRPr lang="en-CA"/>
          </a:p>
        </p:txBody>
      </p:sp>
      <p:sp>
        <p:nvSpPr>
          <p:cNvPr id="68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Records</a:t>
            </a:r>
          </a:p>
        </p:txBody>
      </p:sp>
      <p:sp>
        <p:nvSpPr>
          <p:cNvPr id="684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Fixed and variable length records</a:t>
            </a:r>
          </a:p>
          <a:p>
            <a:pPr>
              <a:lnSpc>
                <a:spcPct val="90000"/>
              </a:lnSpc>
            </a:pPr>
            <a:r>
              <a:rPr lang="en-US"/>
              <a:t>Records contain fields which have values of a particular type</a:t>
            </a:r>
          </a:p>
          <a:p>
            <a:pPr lvl="1">
              <a:lnSpc>
                <a:spcPct val="90000"/>
              </a:lnSpc>
            </a:pPr>
            <a:r>
              <a:rPr lang="en-US"/>
              <a:t>E.g., amount, date, time, age</a:t>
            </a:r>
          </a:p>
          <a:p>
            <a:pPr>
              <a:lnSpc>
                <a:spcPct val="90000"/>
              </a:lnSpc>
            </a:pPr>
            <a:r>
              <a:rPr lang="en-US"/>
              <a:t>Fields themselves may be fixed length or variable length</a:t>
            </a:r>
          </a:p>
          <a:p>
            <a:pPr>
              <a:lnSpc>
                <a:spcPct val="90000"/>
              </a:lnSpc>
            </a:pPr>
            <a:r>
              <a:rPr lang="en-US"/>
              <a:t>Variable length fields can be mixed into one record:</a:t>
            </a:r>
          </a:p>
          <a:p>
            <a:pPr lvl="1">
              <a:lnSpc>
                <a:spcPct val="90000"/>
              </a:lnSpc>
            </a:pPr>
            <a:r>
              <a:rPr lang="en-US"/>
              <a:t>Separator characters or length fields are needed so that the record can be “parsed.” </a:t>
            </a:r>
          </a:p>
        </p:txBody>
      </p:sp>
    </p:spTree>
    <p:extLst>
      <p:ext uri="{BB962C8B-B14F-4D97-AF65-F5344CB8AC3E}">
        <p14:creationId xmlns:p14="http://schemas.microsoft.com/office/powerpoint/2010/main" val="99127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F2A4DA63-09E7-4852-9539-385968C6BDF5}" type="slidenum">
              <a:rPr lang="en-US"/>
              <a:pPr/>
              <a:t>3</a:t>
            </a:fld>
            <a:endParaRPr lang="en-CA"/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b="1"/>
              <a:t>Blocking</a:t>
            </a:r>
            <a:r>
              <a:rPr lang="en-US"/>
              <a:t>: </a:t>
            </a:r>
          </a:p>
          <a:p>
            <a:pPr lvl="1">
              <a:lnSpc>
                <a:spcPct val="90000"/>
              </a:lnSpc>
            </a:pPr>
            <a:r>
              <a:rPr lang="en-US"/>
              <a:t>Refers to storing a number of records in one block on the disk.</a:t>
            </a:r>
          </a:p>
          <a:p>
            <a:pPr>
              <a:lnSpc>
                <a:spcPct val="90000"/>
              </a:lnSpc>
            </a:pPr>
            <a:r>
              <a:rPr lang="en-US"/>
              <a:t>Blocking factor (</a:t>
            </a:r>
            <a:r>
              <a:rPr lang="en-US" b="1"/>
              <a:t>bfr</a:t>
            </a:r>
            <a:r>
              <a:rPr lang="en-US"/>
              <a:t>) refers to the number of records per block. </a:t>
            </a:r>
          </a:p>
          <a:p>
            <a:pPr>
              <a:lnSpc>
                <a:spcPct val="90000"/>
              </a:lnSpc>
            </a:pPr>
            <a:r>
              <a:rPr lang="en-US"/>
              <a:t>There may be empty space in a block if an integral number of records do not fit in one block.</a:t>
            </a:r>
          </a:p>
          <a:p>
            <a:pPr>
              <a:lnSpc>
                <a:spcPct val="90000"/>
              </a:lnSpc>
            </a:pPr>
            <a:r>
              <a:rPr lang="en-US" b="1"/>
              <a:t>Spanned Records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/>
              <a:t>Refers to records that exceed the size of one or more blocks and hence span a number of blocks.</a:t>
            </a:r>
          </a:p>
        </p:txBody>
      </p:sp>
    </p:spTree>
    <p:extLst>
      <p:ext uri="{BB962C8B-B14F-4D97-AF65-F5344CB8AC3E}">
        <p14:creationId xmlns:p14="http://schemas.microsoft.com/office/powerpoint/2010/main" val="298363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1695368F-69ED-4688-9F2F-3F81CCB76CAB}" type="slidenum">
              <a:rPr lang="en-US"/>
              <a:pPr/>
              <a:t>4</a:t>
            </a:fld>
            <a:endParaRPr lang="en-CA"/>
          </a:p>
        </p:txBody>
      </p:sp>
      <p:sp>
        <p:nvSpPr>
          <p:cNvPr id="6881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of Records</a:t>
            </a:r>
          </a:p>
        </p:txBody>
      </p:sp>
      <p:sp>
        <p:nvSpPr>
          <p:cNvPr id="6881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</a:t>
            </a:r>
            <a:r>
              <a:rPr lang="en-US" sz="2400" b="1"/>
              <a:t>file</a:t>
            </a:r>
            <a:r>
              <a:rPr lang="en-US" sz="2400"/>
              <a:t> is a </a:t>
            </a:r>
            <a:r>
              <a:rPr lang="en-US" sz="2400" i="1"/>
              <a:t>sequence</a:t>
            </a:r>
            <a:r>
              <a:rPr lang="en-US" sz="2400"/>
              <a:t> of records, where each record is a collection of data values (or data items).</a:t>
            </a:r>
          </a:p>
          <a:p>
            <a:r>
              <a:rPr lang="en-US" sz="2400"/>
              <a:t>A </a:t>
            </a:r>
            <a:r>
              <a:rPr lang="en-US" sz="2400" b="1"/>
              <a:t>file descriptor</a:t>
            </a:r>
            <a:r>
              <a:rPr lang="en-US" sz="2400"/>
              <a:t> (or </a:t>
            </a:r>
            <a:r>
              <a:rPr lang="en-US" sz="2400" b="1"/>
              <a:t>file header</a:t>
            </a:r>
            <a:r>
              <a:rPr lang="en-US" sz="2400"/>
              <a:t>) includes information that describes the file, such as the </a:t>
            </a:r>
            <a:r>
              <a:rPr lang="en-US" sz="2400" i="1"/>
              <a:t>field names</a:t>
            </a:r>
            <a:r>
              <a:rPr lang="en-US" sz="2400"/>
              <a:t> and their </a:t>
            </a:r>
            <a:r>
              <a:rPr lang="en-US" sz="2400" i="1"/>
              <a:t>data types</a:t>
            </a:r>
            <a:r>
              <a:rPr lang="en-US" sz="2400"/>
              <a:t>, and the addresses of the file blocks on disk.</a:t>
            </a:r>
          </a:p>
          <a:p>
            <a:r>
              <a:rPr lang="en-US" sz="2400"/>
              <a:t>Records are stored on disk blocks. </a:t>
            </a:r>
          </a:p>
          <a:p>
            <a:r>
              <a:rPr lang="en-US" sz="2400"/>
              <a:t>The </a:t>
            </a:r>
            <a:r>
              <a:rPr lang="en-US" sz="2400" b="1"/>
              <a:t>blocking factor</a:t>
            </a:r>
            <a:r>
              <a:rPr lang="en-US" sz="2400"/>
              <a:t> </a:t>
            </a:r>
            <a:r>
              <a:rPr lang="en-US" sz="2400" b="1"/>
              <a:t>bfr</a:t>
            </a:r>
            <a:r>
              <a:rPr lang="en-US" sz="2400"/>
              <a:t> for a file is the (average) number of file records stored in a disk block.</a:t>
            </a:r>
          </a:p>
          <a:p>
            <a:r>
              <a:rPr lang="en-US" sz="2400"/>
              <a:t>A file can have </a:t>
            </a:r>
            <a:r>
              <a:rPr lang="en-US" sz="2400" b="1"/>
              <a:t>fixed-length</a:t>
            </a:r>
            <a:r>
              <a:rPr lang="en-US" sz="2400"/>
              <a:t> records or </a:t>
            </a:r>
            <a:r>
              <a:rPr lang="en-US" sz="2400" b="1"/>
              <a:t>variable-length</a:t>
            </a:r>
            <a:r>
              <a:rPr lang="en-US" sz="2400"/>
              <a:t> records.</a:t>
            </a:r>
          </a:p>
        </p:txBody>
      </p:sp>
    </p:spTree>
    <p:extLst>
      <p:ext uri="{BB962C8B-B14F-4D97-AF65-F5344CB8AC3E}">
        <p14:creationId xmlns:p14="http://schemas.microsoft.com/office/powerpoint/2010/main" val="113123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68F89F63-ACA5-408F-A46F-7542D0726C15}" type="slidenum">
              <a:rPr lang="en-US"/>
              <a:pPr/>
              <a:t>5</a:t>
            </a:fld>
            <a:endParaRPr lang="en-CA"/>
          </a:p>
        </p:txBody>
      </p:sp>
      <p:sp>
        <p:nvSpPr>
          <p:cNvPr id="690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of Records (contd.)</a:t>
            </a:r>
          </a:p>
        </p:txBody>
      </p:sp>
      <p:sp>
        <p:nvSpPr>
          <p:cNvPr id="6901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File records can be </a:t>
            </a:r>
            <a:r>
              <a:rPr lang="en-US" sz="2400" b="1"/>
              <a:t>unspanned</a:t>
            </a:r>
            <a:r>
              <a:rPr lang="en-US" sz="2400"/>
              <a:t> or </a:t>
            </a:r>
            <a:r>
              <a:rPr lang="en-US" sz="2400" b="1"/>
              <a:t>spanned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b="1"/>
              <a:t>Unspanned</a:t>
            </a:r>
            <a:r>
              <a:rPr lang="en-US" sz="2200"/>
              <a:t>: no record can span two blocks</a:t>
            </a:r>
          </a:p>
          <a:p>
            <a:pPr lvl="1">
              <a:lnSpc>
                <a:spcPct val="90000"/>
              </a:lnSpc>
            </a:pPr>
            <a:r>
              <a:rPr lang="en-US" sz="2200" b="1"/>
              <a:t>Spanned</a:t>
            </a:r>
            <a:r>
              <a:rPr lang="en-US" sz="2200"/>
              <a:t>: a record can be stored in more than one block</a:t>
            </a:r>
          </a:p>
          <a:p>
            <a:pPr>
              <a:lnSpc>
                <a:spcPct val="90000"/>
              </a:lnSpc>
            </a:pPr>
            <a:r>
              <a:rPr lang="en-US" sz="2400"/>
              <a:t>The physical disk blocks that are allocated to hold the records of a file can be </a:t>
            </a:r>
            <a:r>
              <a:rPr lang="en-US" sz="2400" i="1"/>
              <a:t>contiguous, linked, or indexed</a:t>
            </a:r>
            <a:r>
              <a:rPr 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sz="2400"/>
              <a:t>In a file of fixed-length records, all records have the same format. Usually, unspanned blocking is used with such files.</a:t>
            </a:r>
          </a:p>
          <a:p>
            <a:pPr>
              <a:lnSpc>
                <a:spcPct val="90000"/>
              </a:lnSpc>
            </a:pPr>
            <a:r>
              <a:rPr lang="en-US" sz="2400"/>
              <a:t>Files of variable-length records require additional information to be stored in each record, such as </a:t>
            </a:r>
            <a:r>
              <a:rPr lang="en-US" sz="2400" b="1"/>
              <a:t>separator</a:t>
            </a:r>
            <a:r>
              <a:rPr lang="en-US" sz="2400"/>
              <a:t> </a:t>
            </a:r>
            <a:r>
              <a:rPr lang="en-US" sz="2400" b="1"/>
              <a:t>characters</a:t>
            </a:r>
            <a:r>
              <a:rPr lang="en-US" sz="2400"/>
              <a:t> and </a:t>
            </a:r>
            <a:r>
              <a:rPr lang="en-US" sz="2400" b="1"/>
              <a:t>field types</a:t>
            </a:r>
            <a:r>
              <a:rPr lang="en-US" sz="2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Usually spanned blocking is used with such files. </a:t>
            </a:r>
          </a:p>
        </p:txBody>
      </p:sp>
    </p:spTree>
    <p:extLst>
      <p:ext uri="{BB962C8B-B14F-4D97-AF65-F5344CB8AC3E}">
        <p14:creationId xmlns:p14="http://schemas.microsoft.com/office/powerpoint/2010/main" val="29974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A8B1BA4D-18F3-4938-BA5D-A7CD2A7A1470}" type="slidenum">
              <a:rPr lang="en-US"/>
              <a:pPr/>
              <a:t>6</a:t>
            </a:fld>
            <a:endParaRPr lang="en-CA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on Files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Typical file operations include: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OPEN</a:t>
            </a:r>
            <a:r>
              <a:rPr lang="en-US" sz="1700"/>
              <a:t>: Readies the file for access, and associates a pointer that will refer to a </a:t>
            </a:r>
            <a:r>
              <a:rPr lang="en-US" sz="1700" i="1"/>
              <a:t>current</a:t>
            </a:r>
            <a:r>
              <a:rPr lang="en-US" sz="1700"/>
              <a:t> file record at each point in time.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FIND</a:t>
            </a:r>
            <a:r>
              <a:rPr lang="en-US" sz="1700"/>
              <a:t>: Searches for the first file record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FINDNEXT</a:t>
            </a:r>
            <a:r>
              <a:rPr lang="en-US" sz="1700"/>
              <a:t>: Searches for the next file record (from the current record)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READ</a:t>
            </a:r>
            <a:r>
              <a:rPr lang="en-US" sz="1700"/>
              <a:t>: Reads the current file record into a program variable.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INSERT</a:t>
            </a:r>
            <a:r>
              <a:rPr lang="en-US" sz="1700"/>
              <a:t>: Inserts a new record into the file &amp; makes it the current file record. 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DELETE</a:t>
            </a:r>
            <a:r>
              <a:rPr lang="en-US" sz="1700"/>
              <a:t>: Removes the current file record from the file, usually by marking the record to indicate that it is no longer valid.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MODIFY</a:t>
            </a:r>
            <a:r>
              <a:rPr lang="en-US" sz="1700"/>
              <a:t>: Changes the values of some fields of the current file record.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CLOSE</a:t>
            </a:r>
            <a:r>
              <a:rPr lang="en-US" sz="1700"/>
              <a:t>: Terminates access to the file.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REORGANIZE</a:t>
            </a:r>
            <a:r>
              <a:rPr lang="en-US" sz="1700"/>
              <a:t>: Reorganizes the file records.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For example, the records marked deleted are physically removed from the file or a new organization of the file records is created.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READ_ORDERED</a:t>
            </a:r>
            <a:r>
              <a:rPr lang="en-US" sz="1700"/>
              <a:t>: Read the file blocks in order of a specific field of the file. </a:t>
            </a:r>
          </a:p>
          <a:p>
            <a:pPr lvl="1">
              <a:lnSpc>
                <a:spcPct val="8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4799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107CA194-A3DC-457B-A266-45039732352B}" type="slidenum">
              <a:rPr lang="en-US"/>
              <a:pPr/>
              <a:t>7</a:t>
            </a:fld>
            <a:endParaRPr lang="en-CA"/>
          </a:p>
        </p:txBody>
      </p:sp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Unordered Files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Also called a </a:t>
            </a:r>
            <a:r>
              <a:rPr lang="en-US" b="1"/>
              <a:t>heap</a:t>
            </a:r>
            <a:r>
              <a:rPr lang="en-US"/>
              <a:t> or a </a:t>
            </a:r>
            <a:r>
              <a:rPr lang="en-US" b="1"/>
              <a:t>pile</a:t>
            </a:r>
            <a:r>
              <a:rPr lang="en-US"/>
              <a:t> file.</a:t>
            </a:r>
          </a:p>
          <a:p>
            <a:r>
              <a:rPr lang="en-US"/>
              <a:t>New records are inserted at the end of the file.</a:t>
            </a:r>
          </a:p>
          <a:p>
            <a:r>
              <a:rPr lang="en-US"/>
              <a:t>A </a:t>
            </a:r>
            <a:r>
              <a:rPr lang="en-US" b="1"/>
              <a:t>linear search</a:t>
            </a:r>
            <a:r>
              <a:rPr lang="en-US"/>
              <a:t> through the file records is necessary to search for a record.</a:t>
            </a:r>
          </a:p>
          <a:p>
            <a:pPr lvl="1"/>
            <a:r>
              <a:rPr lang="en-US"/>
              <a:t>This requires reading and searching half the file blocks on the average, and is hence quite expensive.</a:t>
            </a:r>
          </a:p>
          <a:p>
            <a:r>
              <a:rPr lang="en-US"/>
              <a:t>Record insertion is quite efficient.</a:t>
            </a:r>
          </a:p>
          <a:p>
            <a:r>
              <a:rPr lang="en-US"/>
              <a:t>Reading the records in order of a particular field requires sorting the file records. </a:t>
            </a:r>
          </a:p>
        </p:txBody>
      </p:sp>
    </p:spTree>
    <p:extLst>
      <p:ext uri="{BB962C8B-B14F-4D97-AF65-F5344CB8AC3E}">
        <p14:creationId xmlns:p14="http://schemas.microsoft.com/office/powerpoint/2010/main" val="135937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E30A8912-CB1A-494F-992B-74AAFCB51C0F}" type="slidenum">
              <a:rPr lang="en-US"/>
              <a:pPr/>
              <a:t>8</a:t>
            </a:fld>
            <a:endParaRPr lang="en-CA"/>
          </a:p>
        </p:txBody>
      </p:sp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 Files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Also called a </a:t>
            </a:r>
            <a:r>
              <a:rPr lang="en-US" sz="2000" b="1"/>
              <a:t>sequential</a:t>
            </a:r>
            <a:r>
              <a:rPr lang="en-US" sz="2000"/>
              <a:t> file.</a:t>
            </a:r>
          </a:p>
          <a:p>
            <a:pPr>
              <a:lnSpc>
                <a:spcPct val="90000"/>
              </a:lnSpc>
            </a:pPr>
            <a:r>
              <a:rPr lang="en-US" sz="2000"/>
              <a:t>File records are kept sorted by the values of an </a:t>
            </a:r>
            <a:r>
              <a:rPr lang="en-US" sz="2000" i="1"/>
              <a:t>ordering</a:t>
            </a:r>
            <a:r>
              <a:rPr lang="en-US" sz="2000"/>
              <a:t> </a:t>
            </a:r>
            <a:r>
              <a:rPr lang="en-US" sz="2000" i="1"/>
              <a:t>field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</a:pPr>
            <a:r>
              <a:rPr lang="en-US" sz="2000"/>
              <a:t>Insertion is expensive: records must be inserted in the correct order.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 is common to keep a separate unordered </a:t>
            </a:r>
            <a:r>
              <a:rPr lang="en-US" sz="2000" i="1"/>
              <a:t>overflow</a:t>
            </a:r>
            <a:r>
              <a:rPr lang="en-US" sz="2000"/>
              <a:t> (or </a:t>
            </a:r>
            <a:r>
              <a:rPr lang="en-US" sz="2000" i="1"/>
              <a:t>transaction</a:t>
            </a:r>
            <a:r>
              <a:rPr lang="en-US" sz="2000"/>
              <a:t>) file for new records to improve insertion efficiency; this is periodically merged with the main ordered file.</a:t>
            </a:r>
          </a:p>
          <a:p>
            <a:pPr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 b="1"/>
              <a:t>binary search</a:t>
            </a:r>
            <a:r>
              <a:rPr lang="en-US" sz="2000"/>
              <a:t> can be used to search for a record on its </a:t>
            </a:r>
            <a:r>
              <a:rPr lang="en-US" sz="2000" i="1"/>
              <a:t>ordering field</a:t>
            </a:r>
            <a:r>
              <a:rPr lang="en-US" sz="2000"/>
              <a:t> value.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This requires reading and searching log</a:t>
            </a:r>
            <a:r>
              <a:rPr lang="en-US" sz="2000" baseline="-25000"/>
              <a:t>2</a:t>
            </a:r>
            <a:r>
              <a:rPr lang="en-US" sz="2000"/>
              <a:t> of the file blocks on the average, an improvement over linear search.</a:t>
            </a:r>
          </a:p>
          <a:p>
            <a:pPr>
              <a:lnSpc>
                <a:spcPct val="90000"/>
              </a:lnSpc>
            </a:pPr>
            <a:r>
              <a:rPr lang="en-US" sz="2000"/>
              <a:t>Reading the records in order of the ordering field is quite efficient.</a:t>
            </a:r>
          </a:p>
        </p:txBody>
      </p:sp>
    </p:spTree>
    <p:extLst>
      <p:ext uri="{BB962C8B-B14F-4D97-AF65-F5344CB8AC3E}">
        <p14:creationId xmlns:p14="http://schemas.microsoft.com/office/powerpoint/2010/main" val="118253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F1F8E2B3-6782-490D-95B0-D629CA0CB2F8}" type="slidenum">
              <a:rPr lang="en-US"/>
              <a:pPr/>
              <a:t>9</a:t>
            </a:fld>
            <a:endParaRPr lang="en-CA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4259263" cy="992187"/>
          </a:xfrm>
        </p:spPr>
        <p:txBody>
          <a:bodyPr/>
          <a:lstStyle/>
          <a:p>
            <a:r>
              <a:rPr lang="en-US" sz="3200"/>
              <a:t>Ordered Files (contd.)</a:t>
            </a:r>
          </a:p>
        </p:txBody>
      </p:sp>
      <p:pic>
        <p:nvPicPr>
          <p:cNvPr id="7004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432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63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10" ma:contentTypeDescription="Create a new document." ma:contentTypeScope="" ma:versionID="a1fe4f34fdc3d5650fd20aac599906e3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cb1649a92221264937cf39dd234bddee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29ACEF-DECB-4E77-87E4-6128D467DB92}"/>
</file>

<file path=customXml/itemProps2.xml><?xml version="1.0" encoding="utf-8"?>
<ds:datastoreItem xmlns:ds="http://schemas.openxmlformats.org/officeDocument/2006/customXml" ds:itemID="{F4FAA694-A21F-470B-93C0-D56DA9CF1845}"/>
</file>

<file path=customXml/itemProps3.xml><?xml version="1.0" encoding="utf-8"?>
<ds:datastoreItem xmlns:ds="http://schemas.openxmlformats.org/officeDocument/2006/customXml" ds:itemID="{6592A847-72DE-4A7C-AB1C-25FD5F67E0D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Microsoft Office PowerPoint</Application>
  <PresentationFormat>On-screen Show (4:3)</PresentationFormat>
  <Paragraphs>134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Module VI</vt:lpstr>
      <vt:lpstr>Records</vt:lpstr>
      <vt:lpstr>Blocking</vt:lpstr>
      <vt:lpstr>Files of Records</vt:lpstr>
      <vt:lpstr>Files of Records (contd.)</vt:lpstr>
      <vt:lpstr>Operation on Files</vt:lpstr>
      <vt:lpstr>Unordered Files</vt:lpstr>
      <vt:lpstr>Ordered Files</vt:lpstr>
      <vt:lpstr>Ordered Files (contd.)</vt:lpstr>
      <vt:lpstr>Average Access Times</vt:lpstr>
      <vt:lpstr>Hashed Files</vt:lpstr>
      <vt:lpstr>Hashed Files (contd.)</vt:lpstr>
      <vt:lpstr>Hashed Files (contd.)</vt:lpstr>
      <vt:lpstr>Hashed Files (contd.)</vt:lpstr>
      <vt:lpstr>Hashed Files - Overflow handling</vt:lpstr>
      <vt:lpstr>Dynamic And Extendible Hashed Files</vt:lpstr>
      <vt:lpstr>Dynamic And Extendible Hashing (contd.)</vt:lpstr>
      <vt:lpstr>Extendible Hashing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VI</dc:title>
  <dc:creator>admin</dc:creator>
  <cp:lastModifiedBy>admin</cp:lastModifiedBy>
  <cp:revision>1</cp:revision>
  <dcterms:created xsi:type="dcterms:W3CDTF">2019-03-15T10:10:54Z</dcterms:created>
  <dcterms:modified xsi:type="dcterms:W3CDTF">2019-03-15T10:11:25Z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