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8" r:id="rId6"/>
    <p:sldId id="259" r:id="rId7"/>
    <p:sldId id="260" r:id="rId8"/>
    <p:sldId id="284" r:id="rId9"/>
    <p:sldId id="261" r:id="rId10"/>
    <p:sldId id="262" r:id="rId11"/>
    <p:sldId id="263" r:id="rId12"/>
    <p:sldId id="264" r:id="rId13"/>
    <p:sldId id="265" r:id="rId14"/>
    <p:sldId id="266" r:id="rId15"/>
    <p:sldId id="267" r:id="rId16"/>
    <p:sldId id="268" r:id="rId17"/>
    <p:sldId id="269" r:id="rId18"/>
    <p:sldId id="270" r:id="rId19"/>
    <p:sldId id="271" r:id="rId20"/>
    <p:sldId id="278" r:id="rId21"/>
    <p:sldId id="279" r:id="rId22"/>
    <p:sldId id="280" r:id="rId23"/>
    <p:sldId id="281"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6E2C21-4B83-49C7-AF04-D530ABC523B2}" v="4" dt="2023-04-09T09:57:02.946"/>
    <p1510:client id="{FA46E36D-E95B-4784-9D5E-1AD69718A642}" v="1" dt="2023-03-23T10:17:27.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SHARANEESHVAR 21BCE8123" userId="S::sharaneeshvar.21bce8123@vitapstudent.ac.in::c480adcf-1676-404b-8df4-4fed097d8f38" providerId="AD" clId="Web-{FA46E36D-E95B-4784-9D5E-1AD69718A642}"/>
    <pc:docChg chg="modSld">
      <pc:chgData name="S.SHARANEESHVAR 21BCE8123" userId="S::sharaneeshvar.21bce8123@vitapstudent.ac.in::c480adcf-1676-404b-8df4-4fed097d8f38" providerId="AD" clId="Web-{FA46E36D-E95B-4784-9D5E-1AD69718A642}" dt="2023-03-23T10:17:27.704" v="0" actId="1076"/>
      <pc:docMkLst>
        <pc:docMk/>
      </pc:docMkLst>
      <pc:sldChg chg="modSp">
        <pc:chgData name="S.SHARANEESHVAR 21BCE8123" userId="S::sharaneeshvar.21bce8123@vitapstudent.ac.in::c480adcf-1676-404b-8df4-4fed097d8f38" providerId="AD" clId="Web-{FA46E36D-E95B-4784-9D5E-1AD69718A642}" dt="2023-03-23T10:17:27.704" v="0" actId="1076"/>
        <pc:sldMkLst>
          <pc:docMk/>
          <pc:sldMk cId="3912122157" sldId="260"/>
        </pc:sldMkLst>
        <pc:picChg chg="mod">
          <ac:chgData name="S.SHARANEESHVAR 21BCE8123" userId="S::sharaneeshvar.21bce8123@vitapstudent.ac.in::c480adcf-1676-404b-8df4-4fed097d8f38" providerId="AD" clId="Web-{FA46E36D-E95B-4784-9D5E-1AD69718A642}" dt="2023-03-23T10:17:27.704" v="0" actId="1076"/>
          <ac:picMkLst>
            <pc:docMk/>
            <pc:sldMk cId="3912122157" sldId="260"/>
            <ac:picMk id="1028" creationId="{00000000-0000-0000-0000-000000000000}"/>
          </ac:picMkLst>
        </pc:picChg>
      </pc:sldChg>
    </pc:docChg>
  </pc:docChgLst>
  <pc:docChgLst>
    <pc:chgData name="SUKAMANCHI POOJITHA 21BCE9885" userId="S::poojitha.21bce9885@vitapstudent.ac.in::3c8fcf17-078e-4ab7-b01d-fb5671945745" providerId="AD" clId="Web-{DE6E2C21-4B83-49C7-AF04-D530ABC523B2}"/>
    <pc:docChg chg="modSld">
      <pc:chgData name="SUKAMANCHI POOJITHA 21BCE9885" userId="S::poojitha.21bce9885@vitapstudent.ac.in::3c8fcf17-078e-4ab7-b01d-fb5671945745" providerId="AD" clId="Web-{DE6E2C21-4B83-49C7-AF04-D530ABC523B2}" dt="2023-04-09T09:57:02.946" v="3" actId="1076"/>
      <pc:docMkLst>
        <pc:docMk/>
      </pc:docMkLst>
      <pc:sldChg chg="modSp">
        <pc:chgData name="SUKAMANCHI POOJITHA 21BCE9885" userId="S::poojitha.21bce9885@vitapstudent.ac.in::3c8fcf17-078e-4ab7-b01d-fb5671945745" providerId="AD" clId="Web-{DE6E2C21-4B83-49C7-AF04-D530ABC523B2}" dt="2023-04-09T09:57:02.946" v="3" actId="1076"/>
        <pc:sldMkLst>
          <pc:docMk/>
          <pc:sldMk cId="2992983773" sldId="263"/>
        </pc:sldMkLst>
        <pc:spChg chg="mod">
          <ac:chgData name="SUKAMANCHI POOJITHA 21BCE9885" userId="S::poojitha.21bce9885@vitapstudent.ac.in::3c8fcf17-078e-4ab7-b01d-fb5671945745" providerId="AD" clId="Web-{DE6E2C21-4B83-49C7-AF04-D530ABC523B2}" dt="2023-04-09T09:57:02.946" v="3" actId="1076"/>
          <ac:spMkLst>
            <pc:docMk/>
            <pc:sldMk cId="2992983773" sldId="263"/>
            <ac:spMk id="317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39E941-B563-4751-BEFF-21DE5911857C}" type="datetimeFigureOut">
              <a:rPr lang="en-IN" smtClean="0"/>
              <a:t>09-04-2023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A0030-DEF7-41DB-A477-52F3DF3E3A12}" type="slidenum">
              <a:rPr lang="en-IN" smtClean="0"/>
              <a:t>‹#›</a:t>
            </a:fld>
            <a:endParaRPr lang="en-IN"/>
          </a:p>
        </p:txBody>
      </p:sp>
    </p:spTree>
    <p:extLst>
      <p:ext uri="{BB962C8B-B14F-4D97-AF65-F5344CB8AC3E}">
        <p14:creationId xmlns:p14="http://schemas.microsoft.com/office/powerpoint/2010/main" val="93805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2566C6-5377-460B-8A41-6F8E75C101F9}" type="datetime1">
              <a:rPr lang="en-US" sz="1200"/>
              <a:pPr/>
              <a:t>4/9/2023</a:t>
            </a:fld>
            <a:endParaRPr lang="en-US" sz="1200"/>
          </a:p>
        </p:txBody>
      </p:sp>
      <p:sp>
        <p:nvSpPr>
          <p:cNvPr id="50179"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44E318C-D04A-41BF-8396-794EDA659816}" type="slidenum">
              <a:rPr lang="en-US" sz="1200"/>
              <a:pPr/>
              <a:t>2</a:t>
            </a:fld>
            <a:endParaRPr lang="en-US" sz="12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5F5FF0-0CC5-4133-9487-7CAFAD2A704C}" type="datetime1">
              <a:rPr lang="en-US" sz="1200"/>
              <a:pPr/>
              <a:t>4/9/2023</a:t>
            </a:fld>
            <a:endParaRPr lang="en-US" sz="1200"/>
          </a:p>
        </p:txBody>
      </p:sp>
      <p:sp>
        <p:nvSpPr>
          <p:cNvPr id="80899"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AB74DE-0A19-428B-B5E8-210285CDA2F8}" type="slidenum">
              <a:rPr lang="en-US" sz="1200"/>
              <a:pPr/>
              <a:t>12</a:t>
            </a:fld>
            <a:endParaRPr lang="en-US" sz="120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2CFBD2-8AA2-42B7-BFB9-84455D3C1091}" type="datetime1">
              <a:rPr lang="en-US" sz="1200"/>
              <a:pPr/>
              <a:t>4/9/2023</a:t>
            </a:fld>
            <a:endParaRPr lang="en-US" sz="1200"/>
          </a:p>
        </p:txBody>
      </p:sp>
      <p:sp>
        <p:nvSpPr>
          <p:cNvPr id="81923"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C29234-EA89-4141-960D-462411C5562C}" type="slidenum">
              <a:rPr lang="en-US" sz="1200"/>
              <a:pPr/>
              <a:t>13</a:t>
            </a:fld>
            <a:endParaRPr lang="en-US" sz="120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78D700-856C-41E3-9C9C-119F67739038}" type="datetime1">
              <a:rPr lang="en-US" sz="1200"/>
              <a:pPr/>
              <a:t>4/9/2023</a:t>
            </a:fld>
            <a:endParaRPr lang="en-US" sz="1200"/>
          </a:p>
        </p:txBody>
      </p:sp>
      <p:sp>
        <p:nvSpPr>
          <p:cNvPr id="82947"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6BD7F1-9B37-4261-837E-508ABEF3D7C1}" type="slidenum">
              <a:rPr lang="en-US" sz="1200"/>
              <a:pPr/>
              <a:t>14</a:t>
            </a:fld>
            <a:endParaRPr lang="en-US" sz="12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87FA25-2286-48A3-9A87-783015EC9263}" type="datetime1">
              <a:rPr lang="en-US" sz="1200"/>
              <a:pPr/>
              <a:t>4/9/2023</a:t>
            </a:fld>
            <a:endParaRPr lang="en-US" sz="1200"/>
          </a:p>
        </p:txBody>
      </p:sp>
      <p:sp>
        <p:nvSpPr>
          <p:cNvPr id="83971"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FD1572-A25E-4192-B7A0-F7411632D93C}" type="slidenum">
              <a:rPr lang="en-US" sz="1200"/>
              <a:pPr/>
              <a:t>15</a:t>
            </a:fld>
            <a:endParaRPr lang="en-US" sz="120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8AC38A-02A9-4D14-8217-DBABD5F9640E}" type="datetime1">
              <a:rPr lang="en-US" sz="1200"/>
              <a:pPr/>
              <a:t>4/9/2023</a:t>
            </a:fld>
            <a:endParaRPr lang="en-US" sz="1200"/>
          </a:p>
        </p:txBody>
      </p:sp>
      <p:sp>
        <p:nvSpPr>
          <p:cNvPr id="84995"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9A8A7C-7C8A-4B08-9842-1545F1118885}" type="slidenum">
              <a:rPr lang="en-US" sz="1200"/>
              <a:pPr/>
              <a:t>16</a:t>
            </a:fld>
            <a:endParaRPr lang="en-US" sz="12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4BCE0F-5D61-46F1-A268-D08EA973A803}" type="datetime1">
              <a:rPr lang="en-US" sz="1200"/>
              <a:pPr/>
              <a:t>4/9/2023</a:t>
            </a:fld>
            <a:endParaRPr lang="en-US" sz="1200"/>
          </a:p>
        </p:txBody>
      </p:sp>
      <p:sp>
        <p:nvSpPr>
          <p:cNvPr id="91139"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BFFAF7-5E1F-43EB-93C6-9B672364283E}" type="slidenum">
              <a:rPr lang="en-US" sz="1200"/>
              <a:pPr/>
              <a:t>21</a:t>
            </a:fld>
            <a:endParaRPr lang="en-US" sz="1200"/>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A02627-2147-48A1-A4D8-7204A9480F6A}" type="datetime1">
              <a:rPr lang="en-US" sz="1200"/>
              <a:pPr/>
              <a:t>4/9/2023</a:t>
            </a:fld>
            <a:endParaRPr lang="en-US" sz="1200"/>
          </a:p>
        </p:txBody>
      </p:sp>
      <p:sp>
        <p:nvSpPr>
          <p:cNvPr id="52227"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60D51B-443C-480E-A2C4-B3FB12243C3E}" type="slidenum">
              <a:rPr lang="en-US" sz="1200"/>
              <a:pPr/>
              <a:t>3</a:t>
            </a:fld>
            <a:endParaRPr lang="en-US" sz="12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C8CF464-5B5D-43D9-BD9E-82865F1F4E99}" type="datetime1">
              <a:rPr lang="en-US" sz="1200"/>
              <a:pPr/>
              <a:t>4/9/2023</a:t>
            </a:fld>
            <a:endParaRPr lang="en-US" sz="1200"/>
          </a:p>
        </p:txBody>
      </p:sp>
      <p:sp>
        <p:nvSpPr>
          <p:cNvPr id="53251"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993891-FCAA-4EC6-9EB3-6295E4051979}" type="slidenum">
              <a:rPr lang="en-US" sz="1200"/>
              <a:pPr/>
              <a:t>4</a:t>
            </a:fld>
            <a:endParaRPr lang="en-US" sz="12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818710-2826-4437-ADBD-A7B8BC77E1E3}" type="datetime1">
              <a:rPr lang="en-US" sz="1200"/>
              <a:pPr/>
              <a:t>4/9/2023</a:t>
            </a:fld>
            <a:endParaRPr lang="en-US" sz="1200"/>
          </a:p>
        </p:txBody>
      </p:sp>
      <p:sp>
        <p:nvSpPr>
          <p:cNvPr id="54275"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1F0318-2497-4781-A1A6-921CA3EB2FE4}" type="slidenum">
              <a:rPr lang="en-US" sz="1200"/>
              <a:pPr/>
              <a:t>6</a:t>
            </a:fld>
            <a:endParaRPr lang="en-US" sz="12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601D7A-CF08-425E-B963-A47961124A4B}" type="datetime1">
              <a:rPr lang="en-US" sz="1200"/>
              <a:pPr/>
              <a:t>4/9/2023</a:t>
            </a:fld>
            <a:endParaRPr lang="en-US" sz="1200"/>
          </a:p>
        </p:txBody>
      </p:sp>
      <p:sp>
        <p:nvSpPr>
          <p:cNvPr id="55299"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3EF6B17-EA78-4C5B-873B-523E58A090BB}" type="slidenum">
              <a:rPr lang="en-US" sz="1200"/>
              <a:pPr/>
              <a:t>7</a:t>
            </a:fld>
            <a:endParaRPr lang="en-U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AB34FAD-A2EC-4E9F-A860-8DB60DD5A367}" type="datetime1">
              <a:rPr lang="en-US" sz="1200"/>
              <a:pPr/>
              <a:t>4/9/2023</a:t>
            </a:fld>
            <a:endParaRPr lang="en-US" sz="1200"/>
          </a:p>
        </p:txBody>
      </p:sp>
      <p:sp>
        <p:nvSpPr>
          <p:cNvPr id="76803"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2ACD42-522B-4955-BBAE-439A234C87A0}" type="slidenum">
              <a:rPr lang="en-US" sz="1200"/>
              <a:pPr/>
              <a:t>8</a:t>
            </a:fld>
            <a:endParaRPr lang="en-US" sz="120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DDB481-123A-4128-B8BE-3B2EB925D6A9}" type="datetime1">
              <a:rPr lang="en-US" sz="1200"/>
              <a:pPr/>
              <a:t>4/9/2023</a:t>
            </a:fld>
            <a:endParaRPr lang="en-US" sz="1200"/>
          </a:p>
        </p:txBody>
      </p:sp>
      <p:sp>
        <p:nvSpPr>
          <p:cNvPr id="77827"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1738DB-D4F8-4BCD-8B83-529E026BEBD2}" type="slidenum">
              <a:rPr lang="en-US" sz="1200"/>
              <a:pPr/>
              <a:t>9</a:t>
            </a:fld>
            <a:endParaRPr lang="en-US" sz="12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D249307-378C-4C41-845C-13364E400B26}" type="datetime1">
              <a:rPr lang="en-US" sz="1200"/>
              <a:pPr/>
              <a:t>4/9/2023</a:t>
            </a:fld>
            <a:endParaRPr lang="en-US" sz="1200"/>
          </a:p>
        </p:txBody>
      </p:sp>
      <p:sp>
        <p:nvSpPr>
          <p:cNvPr id="78851"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F2FE05-2192-4DE6-9C51-88EA8C438873}" type="slidenum">
              <a:rPr lang="en-US" sz="1200"/>
              <a:pPr/>
              <a:t>10</a:t>
            </a:fld>
            <a:endParaRPr lang="en-US" sz="120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F6332F-F88B-420F-8E0C-9FE9B1DE1031}" type="datetime1">
              <a:rPr lang="en-US" sz="1200"/>
              <a:pPr/>
              <a:t>4/9/2023</a:t>
            </a:fld>
            <a:endParaRPr lang="en-US" sz="1200"/>
          </a:p>
        </p:txBody>
      </p:sp>
      <p:sp>
        <p:nvSpPr>
          <p:cNvPr id="79875"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45EC6E-BD01-446E-8D9F-C48FB06287AC}" type="slidenum">
              <a:rPr lang="en-US" sz="1200"/>
              <a:pPr/>
              <a:t>11</a:t>
            </a:fld>
            <a:endParaRPr lang="en-US" sz="12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26B596-D939-4C6A-AB6A-340A03724EF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162427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26B596-D939-4C6A-AB6A-340A03724EF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312349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26B596-D939-4C6A-AB6A-340A03724EF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318067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26B596-D939-4C6A-AB6A-340A03724EF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234526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6B596-D939-4C6A-AB6A-340A03724EFB}"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319870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26B596-D939-4C6A-AB6A-340A03724EF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329264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26B596-D939-4C6A-AB6A-340A03724EFB}"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280430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26B596-D939-4C6A-AB6A-340A03724EFB}"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310992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B596-D939-4C6A-AB6A-340A03724EFB}"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425380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6B596-D939-4C6A-AB6A-340A03724EF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23224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6B596-D939-4C6A-AB6A-340A03724EFB}"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0F03D-7151-4889-A929-DE0C1D9ABC40}" type="slidenum">
              <a:rPr lang="en-IN" smtClean="0"/>
              <a:t>‹#›</a:t>
            </a:fld>
            <a:endParaRPr lang="en-IN"/>
          </a:p>
        </p:txBody>
      </p:sp>
    </p:spTree>
    <p:extLst>
      <p:ext uri="{BB962C8B-B14F-4D97-AF65-F5344CB8AC3E}">
        <p14:creationId xmlns:p14="http://schemas.microsoft.com/office/powerpoint/2010/main" val="98560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6B596-D939-4C6A-AB6A-340A03724EFB}" type="datetimeFigureOut">
              <a:rPr lang="en-IN" smtClean="0"/>
              <a:t>09-04-2023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0F03D-7151-4889-A929-DE0C1D9ABC40}" type="slidenum">
              <a:rPr lang="en-IN" smtClean="0"/>
              <a:t>‹#›</a:t>
            </a:fld>
            <a:endParaRPr lang="en-IN"/>
          </a:p>
        </p:txBody>
      </p:sp>
    </p:spTree>
    <p:extLst>
      <p:ext uri="{BB962C8B-B14F-4D97-AF65-F5344CB8AC3E}">
        <p14:creationId xmlns:p14="http://schemas.microsoft.com/office/powerpoint/2010/main" val="93634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Module-IV</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008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6E37E6AB-FA3B-4AC1-9F41-31B1F9F87DA0}" type="slidenum">
              <a:rPr lang="en-US" sz="1600">
                <a:solidFill>
                  <a:schemeClr val="bg2"/>
                </a:solidFill>
              </a:rPr>
              <a:pPr eaLnBrk="1" hangingPunct="1"/>
              <a:t>10</a:t>
            </a:fld>
            <a:endParaRPr lang="en-US" sz="1600">
              <a:solidFill>
                <a:schemeClr val="bg2"/>
              </a:solidFill>
            </a:endParaRPr>
          </a:p>
        </p:txBody>
      </p:sp>
      <p:sp>
        <p:nvSpPr>
          <p:cNvPr id="33795" name="Rectangle 2"/>
          <p:cNvSpPr>
            <a:spLocks noGrp="1" noChangeArrowheads="1"/>
          </p:cNvSpPr>
          <p:nvPr>
            <p:ph type="title"/>
          </p:nvPr>
        </p:nvSpPr>
        <p:spPr>
          <a:xfrm>
            <a:off x="406400" y="266700"/>
            <a:ext cx="8534400" cy="1143000"/>
          </a:xfrm>
        </p:spPr>
        <p:txBody>
          <a:bodyPr/>
          <a:lstStyle/>
          <a:p>
            <a:pPr eaLnBrk="1" hangingPunct="1"/>
            <a:r>
              <a:rPr lang="en-US" altLang="zh-TW" sz="3200">
                <a:ea typeface="PMingLiU" pitchFamily="18" charset="-120"/>
                <a:cs typeface="Times New Roman" pitchFamily="18" charset="0"/>
              </a:rPr>
              <a:t>Using Heuristics in Query Optimization (3)</a:t>
            </a:r>
          </a:p>
        </p:txBody>
      </p:sp>
      <p:sp>
        <p:nvSpPr>
          <p:cNvPr id="33796" name="Rectangle 3"/>
          <p:cNvSpPr>
            <a:spLocks noGrp="1" noChangeArrowheads="1"/>
          </p:cNvSpPr>
          <p:nvPr>
            <p:ph type="body" idx="1"/>
          </p:nvPr>
        </p:nvSpPr>
        <p:spPr>
          <a:xfrm>
            <a:off x="406400" y="1600200"/>
            <a:ext cx="8534400" cy="4699000"/>
          </a:xfrm>
        </p:spPr>
        <p:txBody>
          <a:bodyPr>
            <a:normAutofit lnSpcReduction="10000"/>
          </a:bodyPr>
          <a:lstStyle/>
          <a:p>
            <a:pPr marL="609600" indent="-609600" eaLnBrk="1" hangingPunct="1">
              <a:lnSpc>
                <a:spcPct val="90000"/>
              </a:lnSpc>
            </a:pPr>
            <a:r>
              <a:rPr lang="en-US" altLang="zh-TW" sz="2400" b="1">
                <a:ea typeface="PMingLiU" pitchFamily="18" charset="-120"/>
              </a:rPr>
              <a:t>Example:</a:t>
            </a:r>
          </a:p>
          <a:p>
            <a:pPr marL="609600" indent="-609600" eaLnBrk="1" hangingPunct="1">
              <a:lnSpc>
                <a:spcPct val="90000"/>
              </a:lnSpc>
              <a:buFont typeface="Wingdings" pitchFamily="2" charset="2"/>
              <a:buNone/>
            </a:pPr>
            <a:r>
              <a:rPr lang="en-US" altLang="zh-TW" sz="2400">
                <a:ea typeface="PMingLiU" pitchFamily="18" charset="-120"/>
              </a:rPr>
              <a:t>	For every project located in ‘Stafford’, retrieve the project number, the controlling department number and the department manager’s last name, address and birthdate.</a:t>
            </a:r>
          </a:p>
          <a:p>
            <a:pPr marL="609600" indent="-609600" eaLnBrk="1" hangingPunct="1">
              <a:lnSpc>
                <a:spcPct val="90000"/>
              </a:lnSpc>
              <a:buFont typeface="Wingdings" pitchFamily="2" charset="2"/>
              <a:buNone/>
            </a:pPr>
            <a:endParaRPr lang="en-US" altLang="zh-TW" sz="2400">
              <a:ea typeface="PMingLiU" pitchFamily="18" charset="-120"/>
            </a:endParaRPr>
          </a:p>
          <a:p>
            <a:pPr marL="609600" indent="-609600" eaLnBrk="1" hangingPunct="1">
              <a:lnSpc>
                <a:spcPct val="90000"/>
              </a:lnSpc>
              <a:buFont typeface="Wingdings" pitchFamily="2" charset="2"/>
              <a:buNone/>
            </a:pPr>
            <a:r>
              <a:rPr lang="en-US" altLang="zh-TW" sz="2400">
                <a:ea typeface="PMingLiU" pitchFamily="18" charset="-120"/>
              </a:rPr>
              <a:t>	</a:t>
            </a:r>
            <a:r>
              <a:rPr lang="en-US" altLang="zh-TW" sz="2400" b="1">
                <a:ea typeface="PMingLiU" pitchFamily="18" charset="-120"/>
              </a:rPr>
              <a:t>Relation algebra</a:t>
            </a:r>
            <a:r>
              <a:rPr lang="en-US" altLang="zh-TW" sz="2400">
                <a:ea typeface="PMingLiU" pitchFamily="18" charset="-120"/>
              </a:rPr>
              <a:t>:</a:t>
            </a:r>
          </a:p>
          <a:p>
            <a:pPr marL="609600" indent="-609600" eaLnBrk="1" hangingPunct="1">
              <a:lnSpc>
                <a:spcPct val="90000"/>
              </a:lnSpc>
              <a:buFont typeface="Wingdings" pitchFamily="2" charset="2"/>
              <a:buNone/>
            </a:pPr>
            <a:r>
              <a:rPr lang="en-US" altLang="zh-TW" sz="2000">
                <a:ea typeface="PMingLiU" pitchFamily="18" charset="-120"/>
              </a:rPr>
              <a:t>	 </a:t>
            </a:r>
            <a:r>
              <a:rPr lang="en-US" altLang="zh-TW" sz="2000" b="1">
                <a:latin typeface="Symbol" pitchFamily="18" charset="2"/>
                <a:ea typeface="PMingLiU" pitchFamily="18" charset="-120"/>
              </a:rPr>
              <a:t></a:t>
            </a:r>
            <a:r>
              <a:rPr lang="en-US" altLang="zh-TW" sz="1800" baseline="-25000">
                <a:ea typeface="PMingLiU" pitchFamily="18" charset="-120"/>
              </a:rPr>
              <a:t>PNUMBER, DNUM, LNAME, ADDRESS, BDATE</a:t>
            </a:r>
            <a:r>
              <a:rPr lang="en-US" altLang="zh-TW" sz="1800">
                <a:ea typeface="PMingLiU" pitchFamily="18" charset="-120"/>
              </a:rPr>
              <a:t> (((</a:t>
            </a:r>
            <a:r>
              <a:rPr lang="en-US" altLang="zh-TW" sz="2000" b="1">
                <a:latin typeface="Symbol" pitchFamily="18" charset="2"/>
                <a:ea typeface="PMingLiU" pitchFamily="18" charset="-120"/>
              </a:rPr>
              <a:t></a:t>
            </a:r>
            <a:r>
              <a:rPr lang="en-US" altLang="zh-TW" sz="1800" baseline="-25000">
                <a:ea typeface="PMingLiU" pitchFamily="18" charset="-120"/>
              </a:rPr>
              <a:t>PLOCATION=‘STAFFORD’</a:t>
            </a:r>
            <a:r>
              <a:rPr lang="en-US" altLang="zh-TW" sz="1800">
                <a:ea typeface="PMingLiU" pitchFamily="18" charset="-120"/>
              </a:rPr>
              <a:t>(PROJECT))</a:t>
            </a:r>
          </a:p>
          <a:p>
            <a:pPr marL="609600" indent="-609600" eaLnBrk="1" hangingPunct="1">
              <a:lnSpc>
                <a:spcPct val="90000"/>
              </a:lnSpc>
              <a:buFont typeface="Wingdings" pitchFamily="2" charset="2"/>
              <a:buNone/>
            </a:pPr>
            <a:r>
              <a:rPr lang="en-US" altLang="zh-TW" sz="1800">
                <a:ea typeface="PMingLiU" pitchFamily="18" charset="-120"/>
              </a:rPr>
              <a:t>			</a:t>
            </a:r>
            <a:r>
              <a:rPr lang="en-US" altLang="zh-TW" sz="1800" baseline="-25000">
                <a:ea typeface="PMingLiU" pitchFamily="18" charset="-120"/>
              </a:rPr>
              <a:t>DNUM=DNUMBER </a:t>
            </a:r>
            <a:r>
              <a:rPr lang="en-US" altLang="zh-TW" sz="1800">
                <a:ea typeface="PMingLiU" pitchFamily="18" charset="-120"/>
              </a:rPr>
              <a:t>(DEPARTMENT))     </a:t>
            </a:r>
            <a:r>
              <a:rPr lang="en-US" altLang="zh-TW" sz="1800" baseline="-25000">
                <a:ea typeface="PMingLiU" pitchFamily="18" charset="-120"/>
              </a:rPr>
              <a:t>MGRSSN=SSN </a:t>
            </a:r>
            <a:r>
              <a:rPr lang="en-US" altLang="zh-TW" sz="1800">
                <a:ea typeface="PMingLiU" pitchFamily="18" charset="-120"/>
              </a:rPr>
              <a:t>(EMPLOYEE))</a:t>
            </a:r>
          </a:p>
          <a:p>
            <a:pPr marL="609600" indent="-609600" eaLnBrk="1" hangingPunct="1">
              <a:lnSpc>
                <a:spcPct val="90000"/>
              </a:lnSpc>
              <a:buFont typeface="Wingdings" pitchFamily="2" charset="2"/>
              <a:buNone/>
            </a:pPr>
            <a:r>
              <a:rPr lang="en-US" altLang="zh-TW" sz="2000">
                <a:ea typeface="PMingLiU" pitchFamily="18" charset="-120"/>
              </a:rPr>
              <a:t>	</a:t>
            </a:r>
          </a:p>
          <a:p>
            <a:pPr marL="609600" indent="-609600" eaLnBrk="1" hangingPunct="1">
              <a:lnSpc>
                <a:spcPct val="90000"/>
              </a:lnSpc>
              <a:buFont typeface="Wingdings" pitchFamily="2" charset="2"/>
              <a:buNone/>
            </a:pPr>
            <a:r>
              <a:rPr lang="en-US" altLang="zh-TW" sz="2000" b="1">
                <a:ea typeface="PMingLiU" pitchFamily="18" charset="-120"/>
              </a:rPr>
              <a:t>	</a:t>
            </a:r>
            <a:r>
              <a:rPr lang="en-US" altLang="zh-TW" sz="2400" b="1">
                <a:ea typeface="PMingLiU" pitchFamily="18" charset="-120"/>
              </a:rPr>
              <a:t>SQL query</a:t>
            </a:r>
            <a:r>
              <a:rPr lang="en-US" altLang="zh-TW" sz="2400">
                <a:ea typeface="PMingLiU" pitchFamily="18" charset="-120"/>
              </a:rPr>
              <a:t>:</a:t>
            </a:r>
          </a:p>
          <a:p>
            <a:pPr marL="609600" indent="-609600" eaLnBrk="1" hangingPunct="1">
              <a:lnSpc>
                <a:spcPct val="90000"/>
              </a:lnSpc>
              <a:buFont typeface="Wingdings" pitchFamily="2" charset="2"/>
              <a:buNone/>
            </a:pPr>
            <a:r>
              <a:rPr lang="en-US" altLang="zh-TW" sz="1800">
                <a:ea typeface="PMingLiU" pitchFamily="18" charset="-120"/>
              </a:rPr>
              <a:t>	Q2: SELECT  P.NUMBER,P.DNUM,E.LNAME, E.ADDRESS, E.BDATE</a:t>
            </a:r>
          </a:p>
          <a:p>
            <a:pPr marL="609600" indent="-609600" eaLnBrk="1" hangingPunct="1">
              <a:lnSpc>
                <a:spcPct val="90000"/>
              </a:lnSpc>
              <a:buFont typeface="Wingdings" pitchFamily="2" charset="2"/>
              <a:buNone/>
            </a:pPr>
            <a:r>
              <a:rPr lang="en-US" altLang="zh-TW" sz="1800">
                <a:ea typeface="PMingLiU" pitchFamily="18" charset="-120"/>
              </a:rPr>
              <a:t>		  FROM     PROJECT AS P,DEPARTMENT AS D, EMPLOYEE AS E</a:t>
            </a:r>
          </a:p>
          <a:p>
            <a:pPr marL="609600" indent="-609600" eaLnBrk="1" hangingPunct="1">
              <a:lnSpc>
                <a:spcPct val="90000"/>
              </a:lnSpc>
              <a:buFont typeface="Wingdings" pitchFamily="2" charset="2"/>
              <a:buNone/>
            </a:pPr>
            <a:r>
              <a:rPr lang="en-US" altLang="zh-TW" sz="1800">
                <a:ea typeface="PMingLiU" pitchFamily="18" charset="-120"/>
              </a:rPr>
              <a:t>		  WHERE  P.DNUM=D.DNUMBER AND D.MGRSSN=E.SSN AND</a:t>
            </a:r>
          </a:p>
          <a:p>
            <a:pPr marL="609600" indent="-609600" eaLnBrk="1" hangingPunct="1">
              <a:lnSpc>
                <a:spcPct val="90000"/>
              </a:lnSpc>
              <a:buFont typeface="Wingdings" pitchFamily="2" charset="2"/>
              <a:buNone/>
            </a:pPr>
            <a:r>
              <a:rPr lang="en-US" altLang="zh-TW" sz="1800">
                <a:ea typeface="PMingLiU" pitchFamily="18" charset="-120"/>
              </a:rPr>
              <a:t>			  P.PLOCATION=‘STAFFORD’;</a:t>
            </a:r>
          </a:p>
        </p:txBody>
      </p:sp>
      <p:grpSp>
        <p:nvGrpSpPr>
          <p:cNvPr id="33797" name="Group 4"/>
          <p:cNvGrpSpPr>
            <a:grpSpLocks/>
          </p:cNvGrpSpPr>
          <p:nvPr/>
        </p:nvGrpSpPr>
        <p:grpSpPr bwMode="auto">
          <a:xfrm>
            <a:off x="2036763" y="4286250"/>
            <a:ext cx="219075" cy="174625"/>
            <a:chOff x="377" y="2904"/>
            <a:chExt cx="154" cy="110"/>
          </a:xfrm>
        </p:grpSpPr>
        <p:sp>
          <p:nvSpPr>
            <p:cNvPr id="33803" name="Line 5"/>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4" name="Line 6"/>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5" name="Line 7"/>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6" name="Line 8"/>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798" name="Group 9"/>
          <p:cNvGrpSpPr>
            <a:grpSpLocks/>
          </p:cNvGrpSpPr>
          <p:nvPr/>
        </p:nvGrpSpPr>
        <p:grpSpPr bwMode="auto">
          <a:xfrm>
            <a:off x="5486400" y="4267200"/>
            <a:ext cx="219075" cy="174625"/>
            <a:chOff x="377" y="2904"/>
            <a:chExt cx="154" cy="110"/>
          </a:xfrm>
        </p:grpSpPr>
        <p:sp>
          <p:nvSpPr>
            <p:cNvPr id="33799" name="Line 10"/>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0" name="Line 11"/>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1" name="Line 12"/>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802" name="Line 13"/>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39694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8CCD9F6D-099E-4E06-8DDE-32E83726261E}" type="slidenum">
              <a:rPr lang="en-US" sz="1600">
                <a:solidFill>
                  <a:schemeClr val="bg2"/>
                </a:solidFill>
              </a:rPr>
              <a:pPr eaLnBrk="1" hangingPunct="1"/>
              <a:t>11</a:t>
            </a:fld>
            <a:endParaRPr lang="en-US" sz="1600">
              <a:solidFill>
                <a:schemeClr val="bg2"/>
              </a:solidFill>
            </a:endParaRPr>
          </a:p>
        </p:txBody>
      </p:sp>
      <p:sp>
        <p:nvSpPr>
          <p:cNvPr id="34819" name="Rectangle 2"/>
          <p:cNvSpPr>
            <a:spLocks noGrp="1" noChangeArrowheads="1"/>
          </p:cNvSpPr>
          <p:nvPr>
            <p:ph type="title"/>
          </p:nvPr>
        </p:nvSpPr>
        <p:spPr>
          <a:xfrm>
            <a:off x="611560" y="122684"/>
            <a:ext cx="7272808" cy="498004"/>
          </a:xfrm>
        </p:spPr>
        <p:txBody>
          <a:bodyPr>
            <a:normAutofit fontScale="90000"/>
          </a:bodyPr>
          <a:lstStyle/>
          <a:p>
            <a:pPr eaLnBrk="1" hangingPunct="1"/>
            <a:r>
              <a:rPr lang="en-US" altLang="zh-TW" sz="2000" b="1" dirty="0">
                <a:ea typeface="PMingLiU" pitchFamily="18" charset="-120"/>
                <a:cs typeface="Times New Roman" pitchFamily="18" charset="0"/>
              </a:rPr>
              <a:t>Using Heuristics in Query Optimization (4</a:t>
            </a:r>
            <a:r>
              <a:rPr lang="en-US" altLang="zh-TW" sz="3200" b="1" dirty="0">
                <a:ea typeface="PMingLiU" pitchFamily="18" charset="-120"/>
                <a:cs typeface="Times New Roman" pitchFamily="18" charset="0"/>
              </a:rPr>
              <a:t>)</a:t>
            </a:r>
          </a:p>
        </p:txBody>
      </p:sp>
      <p:graphicFrame>
        <p:nvGraphicFramePr>
          <p:cNvPr id="34820" name="Object 14"/>
          <p:cNvGraphicFramePr>
            <a:graphicFrameLocks noChangeAspect="1"/>
          </p:cNvGraphicFramePr>
          <p:nvPr>
            <p:extLst>
              <p:ext uri="{D42A27DB-BD31-4B8C-83A1-F6EECF244321}">
                <p14:modId xmlns:p14="http://schemas.microsoft.com/office/powerpoint/2010/main" val="1664871497"/>
              </p:ext>
            </p:extLst>
          </p:nvPr>
        </p:nvGraphicFramePr>
        <p:xfrm>
          <a:off x="290264" y="692696"/>
          <a:ext cx="8458200" cy="6145213"/>
        </p:xfrm>
        <a:graphic>
          <a:graphicData uri="http://schemas.openxmlformats.org/presentationml/2006/ole">
            <mc:AlternateContent xmlns:mc="http://schemas.openxmlformats.org/markup-compatibility/2006">
              <mc:Choice xmlns:v="urn:schemas-microsoft-com:vml" Requires="v">
                <p:oleObj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64" y="692696"/>
                        <a:ext cx="8458200" cy="614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52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5DC06AE9-ECD8-41F9-851C-FBBABBC0DFDC}" type="slidenum">
              <a:rPr lang="en-US" sz="1600">
                <a:solidFill>
                  <a:schemeClr val="bg2"/>
                </a:solidFill>
              </a:rPr>
              <a:pPr eaLnBrk="1" hangingPunct="1"/>
              <a:t>12</a:t>
            </a:fld>
            <a:endParaRPr lang="en-US" sz="1600">
              <a:solidFill>
                <a:schemeClr val="bg2"/>
              </a:solidFill>
            </a:endParaRPr>
          </a:p>
        </p:txBody>
      </p:sp>
      <p:sp>
        <p:nvSpPr>
          <p:cNvPr id="35843" name="Rectangle 2"/>
          <p:cNvSpPr>
            <a:spLocks noGrp="1" noChangeArrowheads="1"/>
          </p:cNvSpPr>
          <p:nvPr>
            <p:ph type="title"/>
          </p:nvPr>
        </p:nvSpPr>
        <p:spPr>
          <a:xfrm>
            <a:off x="406400" y="266700"/>
            <a:ext cx="8534400" cy="1143000"/>
          </a:xfrm>
        </p:spPr>
        <p:txBody>
          <a:bodyPr/>
          <a:lstStyle/>
          <a:p>
            <a:pPr eaLnBrk="1" hangingPunct="1"/>
            <a:r>
              <a:rPr lang="en-US" altLang="zh-TW" sz="3200">
                <a:ea typeface="PMingLiU" pitchFamily="18" charset="-120"/>
                <a:cs typeface="Times New Roman" pitchFamily="18" charset="0"/>
              </a:rPr>
              <a:t>Using Heuristics in Query Optimization (5)</a:t>
            </a:r>
          </a:p>
        </p:txBody>
      </p:sp>
      <p:graphicFrame>
        <p:nvGraphicFramePr>
          <p:cNvPr id="35845" name="Object 5"/>
          <p:cNvGraphicFramePr>
            <a:graphicFrameLocks noChangeAspect="1"/>
          </p:cNvGraphicFramePr>
          <p:nvPr>
            <p:extLst>
              <p:ext uri="{D42A27DB-BD31-4B8C-83A1-F6EECF244321}">
                <p14:modId xmlns:p14="http://schemas.microsoft.com/office/powerpoint/2010/main" val="344640824"/>
              </p:ext>
            </p:extLst>
          </p:nvPr>
        </p:nvGraphicFramePr>
        <p:xfrm>
          <a:off x="-27663" y="620688"/>
          <a:ext cx="9395590" cy="4176464"/>
        </p:xfrm>
        <a:graphic>
          <a:graphicData uri="http://schemas.openxmlformats.org/presentationml/2006/ole">
            <mc:AlternateContent xmlns:mc="http://schemas.openxmlformats.org/markup-compatibility/2006">
              <mc:Choice xmlns:v="urn:schemas-microsoft-com:vml" Requires="v">
                <p:oleObj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3" y="620688"/>
                        <a:ext cx="9395590" cy="41764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9160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849AE662-D9DA-459B-9EA9-22F6DC81EE12}" type="slidenum">
              <a:rPr lang="en-US" sz="1600">
                <a:solidFill>
                  <a:schemeClr val="bg2"/>
                </a:solidFill>
              </a:rPr>
              <a:pPr eaLnBrk="1" hangingPunct="1"/>
              <a:t>13</a:t>
            </a:fld>
            <a:endParaRPr lang="en-US" sz="1600">
              <a:solidFill>
                <a:schemeClr val="bg2"/>
              </a:solidFill>
            </a:endParaRPr>
          </a:p>
        </p:txBody>
      </p:sp>
      <p:sp>
        <p:nvSpPr>
          <p:cNvPr id="36867" name="Rectangle 2"/>
          <p:cNvSpPr>
            <a:spLocks noGrp="1" noChangeArrowheads="1"/>
          </p:cNvSpPr>
          <p:nvPr>
            <p:ph type="title"/>
          </p:nvPr>
        </p:nvSpPr>
        <p:spPr>
          <a:xfrm>
            <a:off x="406400" y="266700"/>
            <a:ext cx="8534400" cy="1143000"/>
          </a:xfrm>
        </p:spPr>
        <p:txBody>
          <a:bodyPr/>
          <a:lstStyle/>
          <a:p>
            <a:pPr eaLnBrk="1" hangingPunct="1"/>
            <a:r>
              <a:rPr lang="en-US" altLang="zh-TW" sz="3200">
                <a:ea typeface="PMingLiU" pitchFamily="18" charset="-120"/>
                <a:cs typeface="Times New Roman" pitchFamily="18" charset="0"/>
              </a:rPr>
              <a:t>Using Heuristics in Query Optimization (6)</a:t>
            </a:r>
          </a:p>
        </p:txBody>
      </p:sp>
      <p:sp>
        <p:nvSpPr>
          <p:cNvPr id="36868" name="Rectangle 3"/>
          <p:cNvSpPr>
            <a:spLocks noGrp="1" noChangeArrowheads="1"/>
          </p:cNvSpPr>
          <p:nvPr>
            <p:ph type="body" idx="1"/>
          </p:nvPr>
        </p:nvSpPr>
        <p:spPr>
          <a:xfrm>
            <a:off x="406400" y="1409700"/>
            <a:ext cx="8534400" cy="4889500"/>
          </a:xfrm>
        </p:spPr>
        <p:txBody>
          <a:bodyPr/>
          <a:lstStyle/>
          <a:p>
            <a:pPr marL="609600" indent="-609600" eaLnBrk="1" hangingPunct="1">
              <a:buFont typeface="Wingdings" pitchFamily="2" charset="2"/>
              <a:buNone/>
            </a:pPr>
            <a:r>
              <a:rPr lang="en-US" altLang="zh-TW" sz="2400" b="1">
                <a:ea typeface="PMingLiU" pitchFamily="18" charset="-120"/>
              </a:rPr>
              <a:t>Heuristic Optimization of Query Trees</a:t>
            </a:r>
            <a:r>
              <a:rPr lang="en-US" altLang="zh-TW" sz="2400">
                <a:ea typeface="PMingLiU" pitchFamily="18" charset="-120"/>
              </a:rPr>
              <a:t>:</a:t>
            </a:r>
          </a:p>
          <a:p>
            <a:pPr marL="609600" indent="-609600" eaLnBrk="1" hangingPunct="1"/>
            <a:r>
              <a:rPr lang="en-US" altLang="zh-TW" sz="2400">
                <a:ea typeface="PMingLiU" pitchFamily="18" charset="-120"/>
              </a:rPr>
              <a:t>The same query could correspond to many different relational algebra expressions </a:t>
            </a:r>
            <a:r>
              <a:rPr lang="en-US" altLang="zh-TW" sz="2400">
                <a:ea typeface="PMingLiU" pitchFamily="18" charset="-120"/>
                <a:cs typeface="Times New Roman" pitchFamily="18" charset="0"/>
              </a:rPr>
              <a:t>— and hence many different query trees.</a:t>
            </a:r>
          </a:p>
          <a:p>
            <a:pPr marL="609600" indent="-609600" eaLnBrk="1" hangingPunct="1">
              <a:buFont typeface="Wingdings" pitchFamily="2" charset="2"/>
              <a:buNone/>
            </a:pPr>
            <a:endParaRPr lang="en-US" altLang="zh-TW" sz="2400">
              <a:ea typeface="PMingLiU" pitchFamily="18" charset="-120"/>
              <a:cs typeface="Times New Roman" pitchFamily="18" charset="0"/>
            </a:endParaRPr>
          </a:p>
          <a:p>
            <a:pPr marL="609600" indent="-609600" eaLnBrk="1" hangingPunct="1"/>
            <a:r>
              <a:rPr lang="en-US" altLang="zh-TW" sz="2400">
                <a:ea typeface="PMingLiU" pitchFamily="18" charset="-120"/>
                <a:cs typeface="Times New Roman" pitchFamily="18" charset="0"/>
              </a:rPr>
              <a:t>The task of heuristic optimization of query trees is to find a </a:t>
            </a:r>
            <a:r>
              <a:rPr lang="en-US" altLang="zh-TW" sz="2400" b="1">
                <a:ea typeface="PMingLiU" pitchFamily="18" charset="-120"/>
                <a:cs typeface="Times New Roman" pitchFamily="18" charset="0"/>
              </a:rPr>
              <a:t>final query tree</a:t>
            </a:r>
            <a:r>
              <a:rPr lang="en-US" altLang="zh-TW" sz="2400">
                <a:ea typeface="PMingLiU" pitchFamily="18" charset="-120"/>
                <a:cs typeface="Times New Roman" pitchFamily="18" charset="0"/>
              </a:rPr>
              <a:t> that is efficient to execute.</a:t>
            </a:r>
          </a:p>
          <a:p>
            <a:pPr marL="609600" indent="-609600" eaLnBrk="1" hangingPunct="1"/>
            <a:endParaRPr lang="en-US" altLang="zh-TW" sz="2400">
              <a:ea typeface="PMingLiU" pitchFamily="18" charset="-120"/>
              <a:cs typeface="Times New Roman" pitchFamily="18" charset="0"/>
            </a:endParaRPr>
          </a:p>
          <a:p>
            <a:pPr marL="609600" indent="-609600" eaLnBrk="1" hangingPunct="1"/>
            <a:r>
              <a:rPr lang="en-US" altLang="zh-TW" sz="2400" b="1">
                <a:ea typeface="PMingLiU" pitchFamily="18" charset="-120"/>
                <a:cs typeface="Times New Roman" pitchFamily="18" charset="0"/>
              </a:rPr>
              <a:t>Example</a:t>
            </a:r>
            <a:r>
              <a:rPr lang="en-US" altLang="zh-TW" sz="2400">
                <a:ea typeface="PMingLiU" pitchFamily="18" charset="-120"/>
                <a:cs typeface="Times New Roman" pitchFamily="18" charset="0"/>
              </a:rPr>
              <a:t>:</a:t>
            </a:r>
          </a:p>
          <a:p>
            <a:pPr marL="609600" indent="-609600" eaLnBrk="1" hangingPunct="1">
              <a:buFont typeface="Wingdings" pitchFamily="2" charset="2"/>
              <a:buNone/>
            </a:pPr>
            <a:r>
              <a:rPr lang="en-US" altLang="zh-TW" sz="2000">
                <a:ea typeface="PMingLiU" pitchFamily="18" charset="-120"/>
              </a:rPr>
              <a:t>	Q: SELECT LNAME</a:t>
            </a:r>
          </a:p>
          <a:p>
            <a:pPr marL="609600" indent="-609600" eaLnBrk="1" hangingPunct="1">
              <a:buFont typeface="Wingdings" pitchFamily="2" charset="2"/>
              <a:buNone/>
            </a:pPr>
            <a:r>
              <a:rPr lang="en-US" altLang="zh-TW" sz="2000">
                <a:ea typeface="PMingLiU" pitchFamily="18" charset="-120"/>
              </a:rPr>
              <a:t>		FROM 	  EMPLOYEE, WORKS_ON, PROJECT</a:t>
            </a:r>
          </a:p>
          <a:p>
            <a:pPr marL="609600" indent="-609600" eaLnBrk="1" hangingPunct="1">
              <a:buFont typeface="Wingdings" pitchFamily="2" charset="2"/>
              <a:buNone/>
            </a:pPr>
            <a:r>
              <a:rPr lang="en-US" altLang="zh-TW" sz="2000">
                <a:ea typeface="PMingLiU" pitchFamily="18" charset="-120"/>
              </a:rPr>
              <a:t>		WHERE  PNAME = ‘AQUARIUS’ AND PNMUBER=PNO</a:t>
            </a:r>
          </a:p>
          <a:p>
            <a:pPr marL="609600" indent="-609600" eaLnBrk="1" hangingPunct="1">
              <a:buFont typeface="Wingdings" pitchFamily="2" charset="2"/>
              <a:buNone/>
            </a:pPr>
            <a:r>
              <a:rPr lang="en-US" altLang="zh-TW" sz="2000">
                <a:ea typeface="PMingLiU" pitchFamily="18" charset="-120"/>
              </a:rPr>
              <a:t>			AND ESSN=SSN AND BDATE &gt; ‘1957-12-31’;</a:t>
            </a:r>
          </a:p>
        </p:txBody>
      </p:sp>
    </p:spTree>
    <p:extLst>
      <p:ext uri="{BB962C8B-B14F-4D97-AF65-F5344CB8AC3E}">
        <p14:creationId xmlns:p14="http://schemas.microsoft.com/office/powerpoint/2010/main" val="263426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D3F3F33D-705E-41F0-A6BF-A8E2F6624237}" type="slidenum">
              <a:rPr lang="en-US" sz="1600">
                <a:solidFill>
                  <a:schemeClr val="bg2"/>
                </a:solidFill>
              </a:rPr>
              <a:pPr eaLnBrk="1" hangingPunct="1"/>
              <a:t>14</a:t>
            </a:fld>
            <a:endParaRPr lang="en-US" sz="1600">
              <a:solidFill>
                <a:schemeClr val="bg2"/>
              </a:solidFill>
            </a:endParaRPr>
          </a:p>
        </p:txBody>
      </p:sp>
      <p:sp>
        <p:nvSpPr>
          <p:cNvPr id="37891" name="Rectangle 2"/>
          <p:cNvSpPr>
            <a:spLocks noGrp="1" noChangeArrowheads="1"/>
          </p:cNvSpPr>
          <p:nvPr>
            <p:ph type="title"/>
          </p:nvPr>
        </p:nvSpPr>
        <p:spPr/>
        <p:txBody>
          <a:bodyPr/>
          <a:lstStyle/>
          <a:p>
            <a:pPr eaLnBrk="1" hangingPunct="1"/>
            <a:r>
              <a:rPr lang="en-US" altLang="zh-TW" sz="3200">
                <a:ea typeface="PMingLiU" pitchFamily="18" charset="-120"/>
                <a:cs typeface="Times New Roman" pitchFamily="18" charset="0"/>
              </a:rPr>
              <a:t>Using Heuristics in Query Optimization (7)</a:t>
            </a:r>
          </a:p>
        </p:txBody>
      </p:sp>
      <p:graphicFrame>
        <p:nvGraphicFramePr>
          <p:cNvPr id="37893" name="Object 5"/>
          <p:cNvGraphicFramePr>
            <a:graphicFrameLocks noChangeAspect="1"/>
          </p:cNvGraphicFramePr>
          <p:nvPr>
            <p:extLst>
              <p:ext uri="{D42A27DB-BD31-4B8C-83A1-F6EECF244321}">
                <p14:modId xmlns:p14="http://schemas.microsoft.com/office/powerpoint/2010/main" val="4204685906"/>
              </p:ext>
            </p:extLst>
          </p:nvPr>
        </p:nvGraphicFramePr>
        <p:xfrm>
          <a:off x="685801" y="-526"/>
          <a:ext cx="7918647" cy="6858525"/>
        </p:xfrm>
        <a:graphic>
          <a:graphicData uri="http://schemas.openxmlformats.org/presentationml/2006/ole">
            <mc:AlternateContent xmlns:mc="http://schemas.openxmlformats.org/markup-compatibility/2006">
              <mc:Choice xmlns:v="urn:schemas-microsoft-com:vml" Requires="v">
                <p:oleObj name="Bitmap Image" r:id="rId3" imgW="16190476" imgH="20952381" progId="Paint.Picture">
                  <p:embed/>
                </p:oleObj>
              </mc:Choice>
              <mc:Fallback>
                <p:oleObj name="Bitmap Image" r:id="rId3" imgW="16190476" imgH="209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526"/>
                        <a:ext cx="7918647" cy="68585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2219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353B17C6-E5DF-4B9C-A34A-E427AAC34A7E}" type="slidenum">
              <a:rPr lang="en-US" sz="1600">
                <a:solidFill>
                  <a:schemeClr val="bg2"/>
                </a:solidFill>
              </a:rPr>
              <a:pPr eaLnBrk="1" hangingPunct="1"/>
              <a:t>15</a:t>
            </a:fld>
            <a:endParaRPr lang="en-US" sz="1600">
              <a:solidFill>
                <a:schemeClr val="bg2"/>
              </a:solidFill>
            </a:endParaRPr>
          </a:p>
        </p:txBody>
      </p:sp>
      <p:sp>
        <p:nvSpPr>
          <p:cNvPr id="38915" name="Rectangle 2"/>
          <p:cNvSpPr>
            <a:spLocks noGrp="1" noChangeArrowheads="1"/>
          </p:cNvSpPr>
          <p:nvPr>
            <p:ph type="title"/>
          </p:nvPr>
        </p:nvSpPr>
        <p:spPr>
          <a:xfrm>
            <a:off x="406400" y="266700"/>
            <a:ext cx="7910016" cy="498004"/>
          </a:xfrm>
        </p:spPr>
        <p:txBody>
          <a:bodyPr>
            <a:normAutofit/>
          </a:bodyPr>
          <a:lstStyle/>
          <a:p>
            <a:pPr eaLnBrk="1" hangingPunct="1"/>
            <a:r>
              <a:rPr lang="en-US" altLang="zh-TW" sz="2000" b="1" dirty="0">
                <a:ea typeface="PMingLiU" pitchFamily="18" charset="-120"/>
                <a:cs typeface="Times New Roman" pitchFamily="18" charset="0"/>
              </a:rPr>
              <a:t>Using Heuristics in Query Optimization (8)</a:t>
            </a:r>
          </a:p>
        </p:txBody>
      </p:sp>
      <p:graphicFrame>
        <p:nvGraphicFramePr>
          <p:cNvPr id="38917" name="Object 5"/>
          <p:cNvGraphicFramePr>
            <a:graphicFrameLocks noChangeAspect="1"/>
          </p:cNvGraphicFramePr>
          <p:nvPr>
            <p:extLst>
              <p:ext uri="{D42A27DB-BD31-4B8C-83A1-F6EECF244321}">
                <p14:modId xmlns:p14="http://schemas.microsoft.com/office/powerpoint/2010/main" val="611311936"/>
              </p:ext>
            </p:extLst>
          </p:nvPr>
        </p:nvGraphicFramePr>
        <p:xfrm>
          <a:off x="408516" y="1052736"/>
          <a:ext cx="8522618" cy="5040560"/>
        </p:xfrm>
        <a:graphic>
          <a:graphicData uri="http://schemas.openxmlformats.org/presentationml/2006/ole">
            <mc:AlternateContent xmlns:mc="http://schemas.openxmlformats.org/markup-compatibility/2006">
              <mc:Choice xmlns:v="urn:schemas-microsoft-com:vml" Requires="v">
                <p:oleObj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16" y="1052736"/>
                        <a:ext cx="8522618" cy="504056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0643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F9C1D131-BAC7-4D1E-AC49-E9179867E973}" type="slidenum">
              <a:rPr lang="en-US" sz="1600">
                <a:solidFill>
                  <a:schemeClr val="bg2"/>
                </a:solidFill>
              </a:rPr>
              <a:pPr eaLnBrk="1" hangingPunct="1"/>
              <a:t>16</a:t>
            </a:fld>
            <a:endParaRPr lang="en-US" sz="1600">
              <a:solidFill>
                <a:schemeClr val="bg2"/>
              </a:solidFill>
            </a:endParaRPr>
          </a:p>
        </p:txBody>
      </p:sp>
      <p:sp>
        <p:nvSpPr>
          <p:cNvPr id="39939" name="Rectangle 2"/>
          <p:cNvSpPr>
            <a:spLocks noGrp="1" noChangeArrowheads="1"/>
          </p:cNvSpPr>
          <p:nvPr>
            <p:ph type="title"/>
          </p:nvPr>
        </p:nvSpPr>
        <p:spPr>
          <a:xfrm>
            <a:off x="406400" y="266700"/>
            <a:ext cx="7766000" cy="786036"/>
          </a:xfrm>
        </p:spPr>
        <p:txBody>
          <a:bodyPr>
            <a:normAutofit/>
          </a:bodyPr>
          <a:lstStyle/>
          <a:p>
            <a:pPr eaLnBrk="1" hangingPunct="1"/>
            <a:r>
              <a:rPr lang="en-US" altLang="zh-TW" sz="2000" dirty="0">
                <a:ea typeface="PMingLiU" pitchFamily="18" charset="-120"/>
                <a:cs typeface="Times New Roman" pitchFamily="18" charset="0"/>
              </a:rPr>
              <a:t>Using Heuristics in Query Optimization (9)</a:t>
            </a:r>
          </a:p>
        </p:txBody>
      </p:sp>
      <p:graphicFrame>
        <p:nvGraphicFramePr>
          <p:cNvPr id="39941" name="Object 5"/>
          <p:cNvGraphicFramePr>
            <a:graphicFrameLocks noChangeAspect="1"/>
          </p:cNvGraphicFramePr>
          <p:nvPr/>
        </p:nvGraphicFramePr>
        <p:xfrm>
          <a:off x="787400" y="1219200"/>
          <a:ext cx="7734300" cy="4737100"/>
        </p:xfrm>
        <a:graphic>
          <a:graphicData uri="http://schemas.openxmlformats.org/presentationml/2006/ole">
            <mc:AlternateContent xmlns:mc="http://schemas.openxmlformats.org/markup-compatibility/2006">
              <mc:Choice xmlns:v="urn:schemas-microsoft-com:vml" Requires="v">
                <p:oleObj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1219200"/>
                        <a:ext cx="7734300"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452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b="1" dirty="0">
                <a:ea typeface="PMingLiU" pitchFamily="18" charset="-120"/>
                <a:cs typeface="Times New Roman" pitchFamily="18" charset="0"/>
              </a:rPr>
              <a:t>General Transformation Rules for Relational Algebra Operations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57460"/>
            <a:ext cx="8568952" cy="4902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17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863153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91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25" y="332655"/>
            <a:ext cx="8603547" cy="61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59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0657BD8E-FC1C-48F9-945F-AAA62E9FF131}" type="slidenum">
              <a:rPr lang="en-US" sz="1600">
                <a:solidFill>
                  <a:schemeClr val="bg2"/>
                </a:solidFill>
              </a:rPr>
              <a:pPr eaLnBrk="1" hangingPunct="1"/>
              <a:t>2</a:t>
            </a:fld>
            <a:endParaRPr lang="en-US" sz="1600">
              <a:solidFill>
                <a:schemeClr val="bg2"/>
              </a:solidFill>
            </a:endParaRPr>
          </a:p>
        </p:txBody>
      </p:sp>
      <p:sp>
        <p:nvSpPr>
          <p:cNvPr id="5123" name="Rectangle 4"/>
          <p:cNvSpPr>
            <a:spLocks noGrp="1" noChangeArrowheads="1"/>
          </p:cNvSpPr>
          <p:nvPr>
            <p:ph type="title"/>
          </p:nvPr>
        </p:nvSpPr>
        <p:spPr>
          <a:xfrm>
            <a:off x="250825" y="303213"/>
            <a:ext cx="8534400" cy="842962"/>
          </a:xfrm>
        </p:spPr>
        <p:txBody>
          <a:bodyPr/>
          <a:lstStyle/>
          <a:p>
            <a:pPr eaLnBrk="1" hangingPunct="1"/>
            <a:r>
              <a:rPr lang="en-US" altLang="zh-TW" sz="3200">
                <a:ea typeface="PMingLiU" pitchFamily="18" charset="-120"/>
              </a:rPr>
              <a:t>Chapter Outline (1)</a:t>
            </a:r>
          </a:p>
        </p:txBody>
      </p:sp>
      <p:sp>
        <p:nvSpPr>
          <p:cNvPr id="5124" name="Rectangle 5"/>
          <p:cNvSpPr>
            <a:spLocks noGrp="1" noChangeArrowheads="1"/>
          </p:cNvSpPr>
          <p:nvPr>
            <p:ph type="body" idx="1"/>
          </p:nvPr>
        </p:nvSpPr>
        <p:spPr>
          <a:xfrm>
            <a:off x="685800" y="1389063"/>
            <a:ext cx="8458200" cy="4114800"/>
          </a:xfrm>
        </p:spPr>
        <p:txBody>
          <a:bodyPr/>
          <a:lstStyle/>
          <a:p>
            <a:pPr marL="533400" indent="-533400" eaLnBrk="1" hangingPunct="1">
              <a:buFont typeface="Wingdings" pitchFamily="2" charset="2"/>
              <a:buNone/>
            </a:pPr>
            <a:r>
              <a:rPr lang="en-US" altLang="zh-TW" sz="2800" dirty="0">
                <a:ea typeface="PMingLiU" pitchFamily="18" charset="-120"/>
                <a:cs typeface="Times New Roman" pitchFamily="18" charset="0"/>
              </a:rPr>
              <a:t>0. Introduction to Query Processing</a:t>
            </a:r>
          </a:p>
          <a:p>
            <a:pPr marL="533400" indent="-533400" eaLnBrk="1" hangingPunct="1">
              <a:buFont typeface="Wingdings" pitchFamily="2" charset="2"/>
              <a:buNone/>
            </a:pPr>
            <a:r>
              <a:rPr lang="en-US" altLang="zh-TW" sz="2800" dirty="0">
                <a:ea typeface="PMingLiU" pitchFamily="18" charset="-120"/>
                <a:cs typeface="Times New Roman" pitchFamily="18" charset="0"/>
              </a:rPr>
              <a:t>1. Translating SQL Queries into Relational Algebra </a:t>
            </a:r>
          </a:p>
          <a:p>
            <a:pPr marL="533400" indent="-533400" eaLnBrk="1" hangingPunct="1">
              <a:buFont typeface="Wingdings" pitchFamily="2" charset="2"/>
              <a:buNone/>
            </a:pPr>
            <a:r>
              <a:rPr lang="en-US" altLang="zh-TW" sz="2800" dirty="0">
                <a:ea typeface="PMingLiU" pitchFamily="18" charset="-120"/>
                <a:cs typeface="Times New Roman" pitchFamily="18" charset="0"/>
              </a:rPr>
              <a:t>2.  Algorithms for SELECT and JOIN Operations</a:t>
            </a:r>
          </a:p>
          <a:p>
            <a:pPr marL="533400" indent="-533400" eaLnBrk="1" hangingPunct="1">
              <a:buFont typeface="Wingdings" pitchFamily="2" charset="2"/>
              <a:buNone/>
            </a:pPr>
            <a:r>
              <a:rPr lang="en-US" altLang="zh-TW" sz="2800" dirty="0">
                <a:ea typeface="PMingLiU" pitchFamily="18" charset="-120"/>
                <a:cs typeface="Times New Roman" pitchFamily="18" charset="0"/>
              </a:rPr>
              <a:t>4. Algorithms for PROJECT and SET Operations</a:t>
            </a:r>
          </a:p>
          <a:p>
            <a:pPr marL="533400" indent="-533400" eaLnBrk="1" hangingPunct="1">
              <a:buFont typeface="Wingdings" pitchFamily="2" charset="2"/>
              <a:buNone/>
            </a:pPr>
            <a:r>
              <a:rPr lang="en-US" altLang="zh-TW" sz="2800" dirty="0">
                <a:ea typeface="PMingLiU" pitchFamily="18" charset="-120"/>
                <a:cs typeface="Times New Roman" pitchFamily="18" charset="0"/>
              </a:rPr>
              <a:t>5. Implementing Aggregate Operations and Outer Joins</a:t>
            </a:r>
          </a:p>
          <a:p>
            <a:pPr marL="533400" indent="-533400" eaLnBrk="1" hangingPunct="1">
              <a:buFont typeface="Wingdings" pitchFamily="2" charset="2"/>
              <a:buNone/>
            </a:pPr>
            <a:r>
              <a:rPr lang="en-US" altLang="zh-TW" sz="2800" dirty="0">
                <a:ea typeface="PMingLiU" pitchFamily="18" charset="-120"/>
                <a:cs typeface="Times New Roman" pitchFamily="18" charset="0"/>
              </a:rPr>
              <a:t>6.  Using Heuristics in Query Optimization</a:t>
            </a:r>
          </a:p>
          <a:p>
            <a:pPr marL="533400" indent="-533400" eaLnBrk="1" hangingPunct="1">
              <a:buFont typeface="Wingdings" pitchFamily="2" charset="2"/>
              <a:buNone/>
            </a:pPr>
            <a:endParaRPr lang="en-US" altLang="zh-TW" sz="2800" dirty="0">
              <a:ea typeface="PMingLiU" pitchFamily="18" charset="-120"/>
              <a:cs typeface="Times New Roman" pitchFamily="18" charset="0"/>
            </a:endParaRPr>
          </a:p>
        </p:txBody>
      </p:sp>
    </p:spTree>
    <p:extLst>
      <p:ext uri="{BB962C8B-B14F-4D97-AF65-F5344CB8AC3E}">
        <p14:creationId xmlns:p14="http://schemas.microsoft.com/office/powerpoint/2010/main" val="399632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5" y="548680"/>
            <a:ext cx="9119085" cy="295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9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67CED8DF-537B-4D13-B781-2EFCE35F00A7}" type="slidenum">
              <a:rPr lang="en-US" sz="1600">
                <a:solidFill>
                  <a:schemeClr val="bg2"/>
                </a:solidFill>
              </a:rPr>
              <a:pPr eaLnBrk="1" hangingPunct="1"/>
              <a:t>21</a:t>
            </a:fld>
            <a:endParaRPr lang="en-US" sz="1600">
              <a:solidFill>
                <a:schemeClr val="bg2"/>
              </a:solidFill>
            </a:endParaRPr>
          </a:p>
        </p:txBody>
      </p:sp>
      <p:sp>
        <p:nvSpPr>
          <p:cNvPr id="46083" name="Rectangle 2"/>
          <p:cNvSpPr>
            <a:spLocks noGrp="1" noChangeArrowheads="1"/>
          </p:cNvSpPr>
          <p:nvPr>
            <p:ph type="title"/>
          </p:nvPr>
        </p:nvSpPr>
        <p:spPr>
          <a:xfrm>
            <a:off x="406400" y="155575"/>
            <a:ext cx="8534400" cy="725488"/>
          </a:xfrm>
        </p:spPr>
        <p:txBody>
          <a:bodyPr/>
          <a:lstStyle/>
          <a:p>
            <a:pPr eaLnBrk="1" hangingPunct="1"/>
            <a:r>
              <a:rPr lang="en-US" altLang="zh-TW" sz="3200">
                <a:ea typeface="PMingLiU" pitchFamily="18" charset="-120"/>
                <a:cs typeface="Times New Roman" pitchFamily="18" charset="0"/>
              </a:rPr>
              <a:t>Using Heuristics in Query Optimization (15)</a:t>
            </a:r>
          </a:p>
        </p:txBody>
      </p:sp>
      <p:sp>
        <p:nvSpPr>
          <p:cNvPr id="46084" name="Rectangle 3"/>
          <p:cNvSpPr>
            <a:spLocks noGrp="1" noChangeArrowheads="1"/>
          </p:cNvSpPr>
          <p:nvPr>
            <p:ph type="body" idx="1"/>
          </p:nvPr>
        </p:nvSpPr>
        <p:spPr>
          <a:xfrm>
            <a:off x="406400" y="881063"/>
            <a:ext cx="8534400" cy="5321300"/>
          </a:xfrm>
        </p:spPr>
        <p:txBody>
          <a:bodyPr>
            <a:normAutofit fontScale="92500"/>
          </a:bodyPr>
          <a:lstStyle/>
          <a:p>
            <a:pPr marL="609600" indent="-609600" eaLnBrk="1" hangingPunct="1">
              <a:buFont typeface="Wingdings" pitchFamily="2" charset="2"/>
              <a:buNone/>
            </a:pPr>
            <a:r>
              <a:rPr lang="en-US" altLang="zh-TW" sz="2400" b="1">
                <a:latin typeface="New York" charset="0"/>
                <a:ea typeface="PMingLiU" pitchFamily="18" charset="-120"/>
                <a:cs typeface="Times New Roman" pitchFamily="18" charset="0"/>
              </a:rPr>
              <a:t>Outline of a Heuristic Algebraic Optimization Algorithm</a:t>
            </a:r>
            <a:r>
              <a:rPr lang="en-US" altLang="zh-TW" sz="2400" b="1">
                <a:ea typeface="PMingLiU" pitchFamily="18" charset="-120"/>
                <a:cs typeface="Times New Roman" pitchFamily="18" charset="0"/>
              </a:rPr>
              <a:t>:</a:t>
            </a:r>
          </a:p>
          <a:p>
            <a:pPr marL="609600" indent="-609600" eaLnBrk="1" hangingPunct="1">
              <a:buFont typeface="Wingdings" pitchFamily="2" charset="2"/>
              <a:buAutoNum type="arabicPeriod"/>
            </a:pPr>
            <a:r>
              <a:rPr lang="en-US" altLang="zh-TW" sz="2400">
                <a:latin typeface="New York" charset="0"/>
                <a:ea typeface="PMingLiU" pitchFamily="18" charset="-120"/>
                <a:cs typeface="Times New Roman" pitchFamily="18" charset="0"/>
              </a:rPr>
              <a:t>Using rule 1, break up any select operations with conjunctive conditions into a cascade of select operations. </a:t>
            </a:r>
            <a:r>
              <a:rPr lang="en-US" altLang="zh-TW" sz="2400">
                <a:ea typeface="PMingLiU" pitchFamily="18" charset="-120"/>
              </a:rPr>
              <a:t>	</a:t>
            </a:r>
          </a:p>
          <a:p>
            <a:pPr marL="609600" indent="-609600" eaLnBrk="1" hangingPunct="1">
              <a:buFont typeface="Wingdings" pitchFamily="2" charset="2"/>
              <a:buAutoNum type="arabicPeriod"/>
            </a:pPr>
            <a:r>
              <a:rPr lang="en-US" altLang="zh-TW" sz="2400">
                <a:latin typeface="New York" charset="0"/>
                <a:ea typeface="PMingLiU" pitchFamily="18" charset="-120"/>
              </a:rPr>
              <a:t>Using rules 2, 4, 6, and 10 concerning the commutativity of select with other operations, move each select operation as far down the query tree as is permitted by the attributes involved in the select condition.</a:t>
            </a:r>
            <a:r>
              <a:rPr lang="en-US" altLang="zh-TW" sz="2400">
                <a:ea typeface="PMingLiU" pitchFamily="18" charset="-120"/>
              </a:rPr>
              <a:t> </a:t>
            </a:r>
          </a:p>
          <a:p>
            <a:pPr marL="609600" indent="-609600" eaLnBrk="1" hangingPunct="1">
              <a:buFont typeface="Wingdings" pitchFamily="2" charset="2"/>
              <a:buAutoNum type="arabicPeriod"/>
            </a:pPr>
            <a:r>
              <a:rPr lang="en-US" altLang="zh-TW" sz="2400">
                <a:latin typeface="New York" charset="0"/>
                <a:ea typeface="PMingLiU" pitchFamily="18" charset="-120"/>
              </a:rPr>
              <a:t>Using rule 9 concerning associativity of binary operations, rearrange the leaf nodes of the tree so that the leaf node relations with the most restrictive select operations are executed first in the query tree representation. </a:t>
            </a:r>
          </a:p>
          <a:p>
            <a:pPr marL="609600" indent="-609600" eaLnBrk="1" hangingPunct="1">
              <a:buFont typeface="Wingdings" pitchFamily="2" charset="2"/>
              <a:buAutoNum type="arabicPeriod"/>
            </a:pPr>
            <a:r>
              <a:rPr lang="en-US" altLang="zh-TW" sz="2400">
                <a:latin typeface="New York" charset="0"/>
                <a:ea typeface="PMingLiU" pitchFamily="18" charset="-120"/>
              </a:rPr>
              <a:t>Using Rule 12, combine a cartesian product operation with a subsequent select operation in the tree into a join operation. </a:t>
            </a:r>
          </a:p>
        </p:txBody>
      </p:sp>
    </p:spTree>
    <p:extLst>
      <p:ext uri="{BB962C8B-B14F-4D97-AF65-F5344CB8AC3E}">
        <p14:creationId xmlns:p14="http://schemas.microsoft.com/office/powerpoint/2010/main" val="33456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735682B1-D7F5-4E9E-B0F6-C6D76CF9504D}" type="slidenum">
              <a:rPr lang="en-US" sz="1600">
                <a:solidFill>
                  <a:schemeClr val="bg2"/>
                </a:solidFill>
              </a:rPr>
              <a:pPr eaLnBrk="1" hangingPunct="1"/>
              <a:t>3</a:t>
            </a:fld>
            <a:endParaRPr lang="en-US" sz="1600">
              <a:solidFill>
                <a:schemeClr val="bg2"/>
              </a:solidFill>
            </a:endParaRPr>
          </a:p>
        </p:txBody>
      </p:sp>
      <p:sp>
        <p:nvSpPr>
          <p:cNvPr id="7171" name="Rectangle 3"/>
          <p:cNvSpPr>
            <a:spLocks noGrp="1" noChangeArrowheads="1"/>
          </p:cNvSpPr>
          <p:nvPr>
            <p:ph type="body" idx="1"/>
          </p:nvPr>
        </p:nvSpPr>
        <p:spPr/>
        <p:txBody>
          <a:bodyPr/>
          <a:lstStyle/>
          <a:p>
            <a:pPr eaLnBrk="1" hangingPunct="1"/>
            <a:r>
              <a:rPr lang="en-US" altLang="zh-TW" sz="2800" b="1">
                <a:ea typeface="PMingLiU" pitchFamily="18" charset="-120"/>
              </a:rPr>
              <a:t>Query optimization</a:t>
            </a:r>
            <a:r>
              <a:rPr lang="en-US" altLang="zh-TW" sz="2800">
                <a:ea typeface="PMingLiU" pitchFamily="18" charset="-120"/>
              </a:rPr>
              <a:t>: the process of choosing a suitable execution strategy for processing a query.</a:t>
            </a:r>
          </a:p>
          <a:p>
            <a:pPr eaLnBrk="1" hangingPunct="1">
              <a:buFont typeface="Wingdings" pitchFamily="2" charset="2"/>
              <a:buNone/>
            </a:pPr>
            <a:endParaRPr lang="en-US" altLang="zh-TW" sz="2800">
              <a:ea typeface="PMingLiU" pitchFamily="18" charset="-120"/>
            </a:endParaRPr>
          </a:p>
          <a:p>
            <a:pPr eaLnBrk="1" hangingPunct="1"/>
            <a:r>
              <a:rPr lang="en-US" altLang="zh-TW" sz="2800">
                <a:ea typeface="PMingLiU" pitchFamily="18" charset="-120"/>
              </a:rPr>
              <a:t>Two internal representations of a query</a:t>
            </a:r>
          </a:p>
          <a:p>
            <a:pPr lvl="1" eaLnBrk="1" hangingPunct="1"/>
            <a:r>
              <a:rPr lang="en-US" altLang="zh-TW" sz="2400" b="1">
                <a:ea typeface="PMingLiU" pitchFamily="18" charset="-120"/>
              </a:rPr>
              <a:t>Query Tree</a:t>
            </a:r>
          </a:p>
          <a:p>
            <a:pPr lvl="1" eaLnBrk="1" hangingPunct="1"/>
            <a:r>
              <a:rPr lang="en-US" altLang="zh-TW" sz="2400" b="1">
                <a:ea typeface="PMingLiU" pitchFamily="18" charset="-120"/>
              </a:rPr>
              <a:t>Query Graph</a:t>
            </a:r>
          </a:p>
        </p:txBody>
      </p:sp>
      <p:sp>
        <p:nvSpPr>
          <p:cNvPr id="7172" name="Rectangle 4"/>
          <p:cNvSpPr>
            <a:spLocks noGrp="1" noChangeArrowheads="1"/>
          </p:cNvSpPr>
          <p:nvPr>
            <p:ph type="title"/>
          </p:nvPr>
        </p:nvSpPr>
        <p:spPr>
          <a:noFill/>
        </p:spPr>
        <p:txBody>
          <a:bodyPr/>
          <a:lstStyle/>
          <a:p>
            <a:pPr eaLnBrk="1" hangingPunct="1"/>
            <a:r>
              <a:rPr lang="en-US" altLang="zh-TW" sz="3200">
                <a:ea typeface="PMingLiU" pitchFamily="18" charset="-120"/>
                <a:cs typeface="Times New Roman" pitchFamily="18" charset="0"/>
              </a:rPr>
              <a:t>0. Introduction to Query Processing (1)</a:t>
            </a:r>
          </a:p>
        </p:txBody>
      </p:sp>
    </p:spTree>
    <p:extLst>
      <p:ext uri="{BB962C8B-B14F-4D97-AF65-F5344CB8AC3E}">
        <p14:creationId xmlns:p14="http://schemas.microsoft.com/office/powerpoint/2010/main" val="304601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97F836BA-432E-48DC-92B3-14BDC694A5EA}" type="slidenum">
              <a:rPr lang="en-US" sz="1600">
                <a:solidFill>
                  <a:schemeClr val="bg2"/>
                </a:solidFill>
              </a:rPr>
              <a:pPr eaLnBrk="1" hangingPunct="1"/>
              <a:t>4</a:t>
            </a:fld>
            <a:endParaRPr lang="en-US" sz="1600">
              <a:solidFill>
                <a:schemeClr val="bg2"/>
              </a:solidFill>
            </a:endParaRPr>
          </a:p>
        </p:txBody>
      </p:sp>
      <p:sp>
        <p:nvSpPr>
          <p:cNvPr id="8195" name="Rectangle 2"/>
          <p:cNvSpPr>
            <a:spLocks noGrp="1" noChangeArrowheads="1"/>
          </p:cNvSpPr>
          <p:nvPr>
            <p:ph type="title"/>
          </p:nvPr>
        </p:nvSpPr>
        <p:spPr>
          <a:xfrm>
            <a:off x="838200" y="0"/>
            <a:ext cx="8102600" cy="1143000"/>
          </a:xfrm>
        </p:spPr>
        <p:txBody>
          <a:bodyPr/>
          <a:lstStyle/>
          <a:p>
            <a:pPr eaLnBrk="1" hangingPunct="1"/>
            <a:r>
              <a:rPr lang="en-US" altLang="zh-TW" sz="3200">
                <a:ea typeface="PMingLiU" pitchFamily="18" charset="-120"/>
                <a:cs typeface="Times New Roman" pitchFamily="18" charset="0"/>
              </a:rPr>
              <a:t>Introduction to Query Processing (2)</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15" y="916923"/>
            <a:ext cx="3638326" cy="580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508104" y="1916832"/>
            <a:ext cx="2636299" cy="369332"/>
          </a:xfrm>
          <a:prstGeom prst="rect">
            <a:avLst/>
          </a:prstGeom>
          <a:solidFill>
            <a:srgbClr val="FFFF00"/>
          </a:solidFill>
        </p:spPr>
        <p:txBody>
          <a:bodyPr wrap="none" rtlCol="0">
            <a:spAutoFit/>
          </a:bodyPr>
          <a:lstStyle/>
          <a:p>
            <a:r>
              <a:rPr lang="en-IN" b="1" dirty="0"/>
              <a:t>Steps in Query Processing</a:t>
            </a:r>
          </a:p>
        </p:txBody>
      </p:sp>
    </p:spTree>
    <p:extLst>
      <p:ext uri="{BB962C8B-B14F-4D97-AF65-F5344CB8AC3E}">
        <p14:creationId xmlns:p14="http://schemas.microsoft.com/office/powerpoint/2010/main" val="391212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96944" cy="6264696"/>
          </a:xfrm>
        </p:spPr>
        <p:txBody>
          <a:bodyPr>
            <a:noAutofit/>
          </a:bodyPr>
          <a:lstStyle/>
          <a:p>
            <a:pPr algn="just"/>
            <a:r>
              <a:rPr lang="en-IN" sz="2000" dirty="0"/>
              <a:t>The </a:t>
            </a:r>
            <a:r>
              <a:rPr lang="en-IN" sz="2000" b="1" dirty="0"/>
              <a:t>scanner </a:t>
            </a:r>
            <a:r>
              <a:rPr lang="en-IN" sz="2000" dirty="0"/>
              <a:t>identifies the query tokens—such as SQL </a:t>
            </a:r>
            <a:r>
              <a:rPr lang="en-IN" sz="2000" dirty="0" err="1"/>
              <a:t>keywords,attribute</a:t>
            </a:r>
            <a:r>
              <a:rPr lang="en-IN" sz="2000" dirty="0"/>
              <a:t> names, and relation names—that appear in the text of the query,</a:t>
            </a:r>
          </a:p>
          <a:p>
            <a:pPr algn="just"/>
            <a:r>
              <a:rPr lang="en-IN" sz="2000" dirty="0"/>
              <a:t>the </a:t>
            </a:r>
            <a:r>
              <a:rPr lang="en-IN" sz="2000" b="1" dirty="0"/>
              <a:t>parser </a:t>
            </a:r>
            <a:r>
              <a:rPr lang="en-IN" sz="2000" dirty="0"/>
              <a:t>checks the query syntax to determine whether it is formulated  according to the syntax rules (rules of grammar) of the query language.</a:t>
            </a:r>
          </a:p>
          <a:p>
            <a:pPr algn="just"/>
            <a:r>
              <a:rPr lang="en-IN" sz="2000" dirty="0"/>
              <a:t>The query must also be </a:t>
            </a:r>
            <a:r>
              <a:rPr lang="en-IN" sz="2000" b="1" dirty="0"/>
              <a:t>validated </a:t>
            </a:r>
            <a:r>
              <a:rPr lang="en-IN" sz="2000" dirty="0"/>
              <a:t>by checking that all attribute and relation names are valid   and semantically meaningful names in the schema of the particular database being queried.</a:t>
            </a:r>
          </a:p>
          <a:p>
            <a:pPr algn="just"/>
            <a:r>
              <a:rPr lang="en-IN" sz="2000" dirty="0"/>
              <a:t>An internal representation of the query is then created, usually as a tree data structure called a </a:t>
            </a:r>
            <a:r>
              <a:rPr lang="en-IN" sz="2000" b="1" dirty="0"/>
              <a:t>query tree</a:t>
            </a:r>
            <a:r>
              <a:rPr lang="en-IN" sz="2000" dirty="0"/>
              <a:t>. It is also possible to represent the query using a graph data structure called a </a:t>
            </a:r>
            <a:r>
              <a:rPr lang="en-IN" sz="2000" b="1" dirty="0"/>
              <a:t>query graph</a:t>
            </a:r>
            <a:r>
              <a:rPr lang="en-IN" sz="2000" dirty="0"/>
              <a:t>, which is generally a </a:t>
            </a:r>
            <a:r>
              <a:rPr lang="en-IN" sz="2000" b="1" dirty="0"/>
              <a:t>directed acyclic graph (DAG)</a:t>
            </a:r>
            <a:r>
              <a:rPr lang="en-IN" sz="2000" dirty="0"/>
              <a:t>.</a:t>
            </a:r>
          </a:p>
          <a:p>
            <a:pPr algn="just"/>
            <a:r>
              <a:rPr lang="en-IN" sz="2000" dirty="0"/>
              <a:t>The DBMS must then devise an </a:t>
            </a:r>
            <a:r>
              <a:rPr lang="en-IN" sz="2000" b="1" dirty="0"/>
              <a:t>execution strategy </a:t>
            </a:r>
            <a:r>
              <a:rPr lang="en-IN" sz="2000" dirty="0"/>
              <a:t>or </a:t>
            </a:r>
            <a:r>
              <a:rPr lang="en-IN" sz="2000" b="1" dirty="0"/>
              <a:t>query plan </a:t>
            </a:r>
            <a:r>
              <a:rPr lang="en-IN" sz="2000" dirty="0"/>
              <a:t>for retrieving the results of the query from the database files. </a:t>
            </a:r>
          </a:p>
          <a:p>
            <a:pPr algn="just"/>
            <a:r>
              <a:rPr lang="en-IN" sz="2000" dirty="0"/>
              <a:t>A query has many possible execution strategies, and the process of choosing a suitable one for processing a query is known as </a:t>
            </a:r>
            <a:r>
              <a:rPr lang="en-IN" sz="2000" b="1" dirty="0"/>
              <a:t>query optimization</a:t>
            </a:r>
            <a:r>
              <a:rPr lang="en-IN" sz="2000" dirty="0"/>
              <a:t>. </a:t>
            </a:r>
          </a:p>
          <a:p>
            <a:pPr algn="just"/>
            <a:r>
              <a:rPr lang="en-IN" sz="2000" dirty="0"/>
              <a:t>The </a:t>
            </a:r>
            <a:r>
              <a:rPr lang="en-IN" sz="2000" b="1" dirty="0"/>
              <a:t>query optimizer </a:t>
            </a:r>
            <a:r>
              <a:rPr lang="en-IN" sz="2000" dirty="0"/>
              <a:t>module has the task of producing a good execution plan, and the </a:t>
            </a:r>
            <a:r>
              <a:rPr lang="en-IN" sz="2000" b="1" dirty="0"/>
              <a:t>code generator </a:t>
            </a:r>
            <a:r>
              <a:rPr lang="en-IN" sz="2000" dirty="0"/>
              <a:t>generates the code to execute that plan. </a:t>
            </a:r>
          </a:p>
          <a:p>
            <a:pPr algn="just"/>
            <a:r>
              <a:rPr lang="en-IN" sz="2000" dirty="0"/>
              <a:t>The </a:t>
            </a:r>
            <a:r>
              <a:rPr lang="en-IN" sz="2000" b="1" dirty="0"/>
              <a:t>runtime database processor </a:t>
            </a:r>
            <a:r>
              <a:rPr lang="en-IN" sz="2000" dirty="0"/>
              <a:t>has the task of running (executing) the query code, whether in compiled or interpreted mode, to produce the query result.</a:t>
            </a:r>
          </a:p>
        </p:txBody>
      </p:sp>
    </p:spTree>
    <p:extLst>
      <p:ext uri="{BB962C8B-B14F-4D97-AF65-F5344CB8AC3E}">
        <p14:creationId xmlns:p14="http://schemas.microsoft.com/office/powerpoint/2010/main" val="281007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924275AC-D9EA-4D0D-AE97-A2293853A267}" type="slidenum">
              <a:rPr lang="en-US" sz="1600">
                <a:solidFill>
                  <a:schemeClr val="bg2"/>
                </a:solidFill>
              </a:rPr>
              <a:pPr eaLnBrk="1" hangingPunct="1"/>
              <a:t>6</a:t>
            </a:fld>
            <a:endParaRPr lang="en-US" sz="1600">
              <a:solidFill>
                <a:schemeClr val="bg2"/>
              </a:solidFill>
            </a:endParaRPr>
          </a:p>
        </p:txBody>
      </p:sp>
      <p:sp>
        <p:nvSpPr>
          <p:cNvPr id="9219" name="Rectangle 2"/>
          <p:cNvSpPr>
            <a:spLocks noGrp="1" noChangeArrowheads="1"/>
          </p:cNvSpPr>
          <p:nvPr>
            <p:ph type="title"/>
          </p:nvPr>
        </p:nvSpPr>
        <p:spPr>
          <a:xfrm>
            <a:off x="685800" y="444500"/>
            <a:ext cx="8229600" cy="1143000"/>
          </a:xfrm>
        </p:spPr>
        <p:txBody>
          <a:bodyPr/>
          <a:lstStyle/>
          <a:p>
            <a:pPr eaLnBrk="1" hangingPunct="1"/>
            <a:r>
              <a:rPr lang="en-US" altLang="zh-TW" sz="3200">
                <a:ea typeface="PMingLiU" pitchFamily="18" charset="-120"/>
                <a:cs typeface="Times New Roman" pitchFamily="18" charset="0"/>
              </a:rPr>
              <a:t>1. Translating SQL Queries into Relational Algebra (1)</a:t>
            </a:r>
          </a:p>
        </p:txBody>
      </p:sp>
      <p:sp>
        <p:nvSpPr>
          <p:cNvPr id="9220" name="Rectangle 3"/>
          <p:cNvSpPr>
            <a:spLocks noGrp="1" noChangeArrowheads="1"/>
          </p:cNvSpPr>
          <p:nvPr>
            <p:ph type="body" idx="1"/>
          </p:nvPr>
        </p:nvSpPr>
        <p:spPr>
          <a:xfrm>
            <a:off x="685800" y="1752600"/>
            <a:ext cx="7772400" cy="4597400"/>
          </a:xfrm>
        </p:spPr>
        <p:txBody>
          <a:bodyPr/>
          <a:lstStyle/>
          <a:p>
            <a:pPr eaLnBrk="1" hangingPunct="1"/>
            <a:r>
              <a:rPr lang="en-US" altLang="zh-TW" sz="2800" b="1">
                <a:ea typeface="PMingLiU" pitchFamily="18" charset="-120"/>
                <a:cs typeface="Times New Roman" pitchFamily="18" charset="0"/>
              </a:rPr>
              <a:t>Query block: </a:t>
            </a:r>
            <a:r>
              <a:rPr lang="en-US" altLang="zh-TW" sz="2800">
                <a:ea typeface="PMingLiU" pitchFamily="18" charset="-120"/>
                <a:cs typeface="Times New Roman" pitchFamily="18" charset="0"/>
              </a:rPr>
              <a:t>the basic unit that can be translated into the algebraic operators and optimized.</a:t>
            </a:r>
          </a:p>
          <a:p>
            <a:pPr eaLnBrk="1" hangingPunct="1"/>
            <a:r>
              <a:rPr lang="en-US" altLang="zh-TW" sz="2800">
                <a:ea typeface="PMingLiU" pitchFamily="18" charset="-120"/>
                <a:cs typeface="Times New Roman" pitchFamily="18" charset="0"/>
              </a:rPr>
              <a:t>A query block contains a single SELECT-FROM-WHERE expression, as well as GROUP BY and HAVING clause if these are part of the block.</a:t>
            </a:r>
          </a:p>
          <a:p>
            <a:pPr eaLnBrk="1" hangingPunct="1"/>
            <a:r>
              <a:rPr lang="en-US" altLang="zh-TW" sz="2800" b="1">
                <a:ea typeface="PMingLiU" pitchFamily="18" charset="-120"/>
                <a:cs typeface="Times New Roman" pitchFamily="18" charset="0"/>
              </a:rPr>
              <a:t>Nested queries</a:t>
            </a:r>
            <a:r>
              <a:rPr lang="en-US" altLang="zh-TW" sz="2800">
                <a:ea typeface="PMingLiU" pitchFamily="18" charset="-120"/>
                <a:cs typeface="Times New Roman" pitchFamily="18" charset="0"/>
              </a:rPr>
              <a:t> within a query are identified as separate query blocks.</a:t>
            </a:r>
          </a:p>
          <a:p>
            <a:pPr eaLnBrk="1" hangingPunct="1"/>
            <a:r>
              <a:rPr lang="en-US" altLang="zh-TW" sz="2800">
                <a:ea typeface="PMingLiU" pitchFamily="18" charset="-120"/>
                <a:cs typeface="Times New Roman" pitchFamily="18" charset="0"/>
              </a:rPr>
              <a:t>Aggregate operators in SQL must be included in the extended algebra.</a:t>
            </a:r>
          </a:p>
        </p:txBody>
      </p:sp>
    </p:spTree>
    <p:extLst>
      <p:ext uri="{BB962C8B-B14F-4D97-AF65-F5344CB8AC3E}">
        <p14:creationId xmlns:p14="http://schemas.microsoft.com/office/powerpoint/2010/main" val="210897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E15B7BA3-7668-472F-976E-1565C30091CE}" type="slidenum">
              <a:rPr lang="en-US" sz="1600">
                <a:solidFill>
                  <a:schemeClr val="bg2"/>
                </a:solidFill>
              </a:rPr>
              <a:pPr eaLnBrk="1" hangingPunct="1"/>
              <a:t>7</a:t>
            </a:fld>
            <a:endParaRPr lang="en-US" sz="1600">
              <a:solidFill>
                <a:schemeClr val="bg2"/>
              </a:solidFill>
            </a:endParaRPr>
          </a:p>
        </p:txBody>
      </p:sp>
      <p:sp>
        <p:nvSpPr>
          <p:cNvPr id="10243" name="Rectangle 2"/>
          <p:cNvSpPr>
            <a:spLocks noGrp="1" noChangeArrowheads="1"/>
          </p:cNvSpPr>
          <p:nvPr>
            <p:ph type="title"/>
          </p:nvPr>
        </p:nvSpPr>
        <p:spPr>
          <a:xfrm>
            <a:off x="965200" y="419100"/>
            <a:ext cx="7493000" cy="1143000"/>
          </a:xfrm>
        </p:spPr>
        <p:txBody>
          <a:bodyPr/>
          <a:lstStyle/>
          <a:p>
            <a:pPr eaLnBrk="1" hangingPunct="1"/>
            <a:r>
              <a:rPr lang="en-US" altLang="zh-TW" sz="3200">
                <a:ea typeface="PMingLiU" pitchFamily="18" charset="-120"/>
                <a:cs typeface="Times New Roman" pitchFamily="18" charset="0"/>
              </a:rPr>
              <a:t>Translating SQL Queries into Relational Algebra (2)</a:t>
            </a:r>
          </a:p>
        </p:txBody>
      </p:sp>
      <p:sp>
        <p:nvSpPr>
          <p:cNvPr id="10244" name="Rectangle 3"/>
          <p:cNvSpPr>
            <a:spLocks noGrp="1" noChangeArrowheads="1"/>
          </p:cNvSpPr>
          <p:nvPr>
            <p:ph type="body" idx="1"/>
          </p:nvPr>
        </p:nvSpPr>
        <p:spPr>
          <a:xfrm>
            <a:off x="685800" y="1752600"/>
            <a:ext cx="7988300" cy="1892300"/>
          </a:xfrm>
          <a:ln>
            <a:solidFill>
              <a:schemeClr val="accent1"/>
            </a:solidFill>
            <a:miter lim="800000"/>
            <a:headEnd/>
            <a:tailEnd/>
          </a:ln>
        </p:spPr>
        <p:txBody>
          <a:bodyPr/>
          <a:lstStyle/>
          <a:p>
            <a:pPr eaLnBrk="1" hangingPunct="1">
              <a:buFont typeface="Wingdings" pitchFamily="2" charset="2"/>
              <a:buNone/>
            </a:pPr>
            <a:r>
              <a:rPr lang="en-US" altLang="zh-TW" sz="2000" b="1">
                <a:ea typeface="PMingLiU" pitchFamily="18" charset="-120"/>
              </a:rPr>
              <a:t>SELECT</a:t>
            </a:r>
            <a:r>
              <a:rPr lang="en-US" altLang="zh-TW" sz="2000">
                <a:ea typeface="PMingLiU" pitchFamily="18" charset="-120"/>
              </a:rPr>
              <a:t> 	LNAME, FNAME</a:t>
            </a:r>
          </a:p>
          <a:p>
            <a:pPr eaLnBrk="1" hangingPunct="1">
              <a:buFont typeface="Wingdings" pitchFamily="2" charset="2"/>
              <a:buNone/>
            </a:pPr>
            <a:r>
              <a:rPr lang="en-US" altLang="zh-TW" sz="2000" b="1">
                <a:ea typeface="PMingLiU" pitchFamily="18" charset="-120"/>
              </a:rPr>
              <a:t>FROM</a:t>
            </a:r>
            <a:r>
              <a:rPr lang="en-US" altLang="zh-TW" sz="2000">
                <a:ea typeface="PMingLiU" pitchFamily="18" charset="-120"/>
              </a:rPr>
              <a:t> 		EMPLOYEE</a:t>
            </a:r>
          </a:p>
          <a:p>
            <a:pPr eaLnBrk="1" hangingPunct="1">
              <a:buFont typeface="Wingdings" pitchFamily="2" charset="2"/>
              <a:buNone/>
            </a:pPr>
            <a:r>
              <a:rPr lang="en-US" altLang="zh-TW" sz="2000" b="1">
                <a:ea typeface="PMingLiU" pitchFamily="18" charset="-120"/>
              </a:rPr>
              <a:t>WHERE</a:t>
            </a:r>
            <a:r>
              <a:rPr lang="en-US" altLang="zh-TW" sz="2000">
                <a:ea typeface="PMingLiU" pitchFamily="18" charset="-120"/>
              </a:rPr>
              <a:t> 	SALARY &gt; (	</a:t>
            </a:r>
            <a:r>
              <a:rPr lang="en-US" altLang="zh-TW" sz="2000" b="1">
                <a:ea typeface="PMingLiU" pitchFamily="18" charset="-120"/>
              </a:rPr>
              <a:t>SELECT</a:t>
            </a:r>
            <a:r>
              <a:rPr lang="en-US" altLang="zh-TW" sz="2000">
                <a:ea typeface="PMingLiU" pitchFamily="18" charset="-120"/>
              </a:rPr>
              <a:t>	MAX (SALARY)</a:t>
            </a:r>
          </a:p>
          <a:p>
            <a:pPr eaLnBrk="1" hangingPunct="1">
              <a:buFont typeface="Wingdings" pitchFamily="2" charset="2"/>
              <a:buNone/>
            </a:pPr>
            <a:r>
              <a:rPr lang="en-US" altLang="zh-TW" sz="2000">
                <a:ea typeface="PMingLiU" pitchFamily="18" charset="-120"/>
              </a:rPr>
              <a:t>					</a:t>
            </a:r>
            <a:r>
              <a:rPr lang="en-US" altLang="zh-TW" sz="2000" b="1">
                <a:ea typeface="PMingLiU" pitchFamily="18" charset="-120"/>
              </a:rPr>
              <a:t>FROM</a:t>
            </a:r>
            <a:r>
              <a:rPr lang="en-US" altLang="zh-TW" sz="2000">
                <a:ea typeface="PMingLiU" pitchFamily="18" charset="-120"/>
              </a:rPr>
              <a:t>		EMPLOYEE</a:t>
            </a:r>
          </a:p>
          <a:p>
            <a:pPr eaLnBrk="1" hangingPunct="1">
              <a:buFont typeface="Wingdings" pitchFamily="2" charset="2"/>
              <a:buNone/>
            </a:pPr>
            <a:r>
              <a:rPr lang="en-US" altLang="zh-TW" sz="2000">
                <a:ea typeface="PMingLiU" pitchFamily="18" charset="-120"/>
              </a:rPr>
              <a:t>					</a:t>
            </a:r>
            <a:r>
              <a:rPr lang="en-US" altLang="zh-TW" sz="2000" b="1">
                <a:ea typeface="PMingLiU" pitchFamily="18" charset="-120"/>
              </a:rPr>
              <a:t>WHERE</a:t>
            </a:r>
            <a:r>
              <a:rPr lang="en-US" altLang="zh-TW" sz="2000">
                <a:ea typeface="PMingLiU" pitchFamily="18" charset="-120"/>
              </a:rPr>
              <a:t> 	DNO = 5); 	</a:t>
            </a:r>
          </a:p>
        </p:txBody>
      </p:sp>
      <p:sp>
        <p:nvSpPr>
          <p:cNvPr id="10245" name="Text Box 5"/>
          <p:cNvSpPr txBox="1">
            <a:spLocks noChangeArrowheads="1"/>
          </p:cNvSpPr>
          <p:nvPr/>
        </p:nvSpPr>
        <p:spPr bwMode="auto">
          <a:xfrm>
            <a:off x="4813300" y="4292600"/>
            <a:ext cx="4140200" cy="10461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rgbClr val="FF0000"/>
              </a:buClr>
              <a:buFont typeface="Wingdings" pitchFamily="2" charset="2"/>
              <a:buNone/>
            </a:pPr>
            <a:r>
              <a:rPr lang="en-US" sz="2000" b="1"/>
              <a:t>SELECT</a:t>
            </a:r>
            <a:r>
              <a:rPr lang="en-US" sz="2000"/>
              <a:t>	MAX (SALARY)</a:t>
            </a:r>
          </a:p>
          <a:p>
            <a:pPr eaLnBrk="1" hangingPunct="1">
              <a:lnSpc>
                <a:spcPct val="90000"/>
              </a:lnSpc>
              <a:spcBef>
                <a:spcPct val="20000"/>
              </a:spcBef>
              <a:buClr>
                <a:srgbClr val="FF0000"/>
              </a:buClr>
              <a:buFont typeface="Wingdings" pitchFamily="2" charset="2"/>
              <a:buNone/>
            </a:pPr>
            <a:r>
              <a:rPr lang="en-US" sz="2000" b="1"/>
              <a:t>FROM</a:t>
            </a:r>
            <a:r>
              <a:rPr lang="en-US" sz="2000"/>
              <a:t>		EMPLOYEE</a:t>
            </a:r>
          </a:p>
          <a:p>
            <a:pPr eaLnBrk="1" hangingPunct="1">
              <a:lnSpc>
                <a:spcPct val="90000"/>
              </a:lnSpc>
              <a:spcBef>
                <a:spcPct val="20000"/>
              </a:spcBef>
              <a:buClr>
                <a:srgbClr val="FF0000"/>
              </a:buClr>
              <a:buFont typeface="Wingdings" pitchFamily="2" charset="2"/>
              <a:buNone/>
            </a:pPr>
            <a:r>
              <a:rPr lang="en-US" sz="2000" b="1"/>
              <a:t>WHERE</a:t>
            </a:r>
            <a:r>
              <a:rPr lang="en-US" sz="2000"/>
              <a:t> 	DNO = 5</a:t>
            </a:r>
          </a:p>
        </p:txBody>
      </p:sp>
      <p:sp>
        <p:nvSpPr>
          <p:cNvPr id="10246" name="Text Box 7"/>
          <p:cNvSpPr txBox="1">
            <a:spLocks noChangeArrowheads="1"/>
          </p:cNvSpPr>
          <p:nvPr/>
        </p:nvSpPr>
        <p:spPr bwMode="auto">
          <a:xfrm>
            <a:off x="520700" y="4292600"/>
            <a:ext cx="4140200" cy="11366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FF0000"/>
              </a:buClr>
              <a:buFont typeface="Wingdings" pitchFamily="2" charset="2"/>
              <a:buNone/>
            </a:pPr>
            <a:r>
              <a:rPr lang="en-US" sz="2000" b="1"/>
              <a:t>SELECT</a:t>
            </a:r>
            <a:r>
              <a:rPr lang="en-US" sz="2000"/>
              <a:t> 	LNAME, FNAME</a:t>
            </a:r>
          </a:p>
          <a:p>
            <a:pPr eaLnBrk="1" hangingPunct="1">
              <a:spcBef>
                <a:spcPct val="20000"/>
              </a:spcBef>
              <a:buClr>
                <a:srgbClr val="FF0000"/>
              </a:buClr>
              <a:buFont typeface="Wingdings" pitchFamily="2" charset="2"/>
              <a:buNone/>
            </a:pPr>
            <a:r>
              <a:rPr lang="en-US" sz="2000" b="1"/>
              <a:t>FROM</a:t>
            </a:r>
            <a:r>
              <a:rPr lang="en-US" sz="2000"/>
              <a:t> 		EMPLOYEE</a:t>
            </a:r>
          </a:p>
          <a:p>
            <a:pPr eaLnBrk="1" hangingPunct="1">
              <a:spcBef>
                <a:spcPct val="20000"/>
              </a:spcBef>
              <a:buClr>
                <a:srgbClr val="FF0000"/>
              </a:buClr>
              <a:buFont typeface="Wingdings" pitchFamily="2" charset="2"/>
              <a:buNone/>
            </a:pPr>
            <a:r>
              <a:rPr lang="en-US" sz="2000" b="1"/>
              <a:t>WHERE</a:t>
            </a:r>
            <a:r>
              <a:rPr lang="en-US" sz="2000"/>
              <a:t> 	SALARY &gt; C</a:t>
            </a:r>
          </a:p>
        </p:txBody>
      </p:sp>
      <p:sp>
        <p:nvSpPr>
          <p:cNvPr id="10247" name="Line 8"/>
          <p:cNvSpPr>
            <a:spLocks noChangeShapeType="1"/>
          </p:cNvSpPr>
          <p:nvPr/>
        </p:nvSpPr>
        <p:spPr bwMode="auto">
          <a:xfrm>
            <a:off x="4660900" y="3644900"/>
            <a:ext cx="0"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48" name="Line 9"/>
          <p:cNvSpPr>
            <a:spLocks noChangeShapeType="1"/>
          </p:cNvSpPr>
          <p:nvPr/>
        </p:nvSpPr>
        <p:spPr bwMode="auto">
          <a:xfrm>
            <a:off x="2501900" y="3886200"/>
            <a:ext cx="4191000" cy="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49" name="Line 10"/>
          <p:cNvSpPr>
            <a:spLocks noChangeShapeType="1"/>
          </p:cNvSpPr>
          <p:nvPr/>
        </p:nvSpPr>
        <p:spPr bwMode="auto">
          <a:xfrm>
            <a:off x="4660900" y="3644900"/>
            <a:ext cx="0" cy="241300"/>
          </a:xfrm>
          <a:prstGeom prst="line">
            <a:avLst/>
          </a:prstGeom>
          <a:noFill/>
          <a:ln w="952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50" name="Line 11"/>
          <p:cNvSpPr>
            <a:spLocks noChangeShapeType="1"/>
          </p:cNvSpPr>
          <p:nvPr/>
        </p:nvSpPr>
        <p:spPr bwMode="auto">
          <a:xfrm>
            <a:off x="2501900" y="3886200"/>
            <a:ext cx="0" cy="406400"/>
          </a:xfrm>
          <a:prstGeom prst="line">
            <a:avLst/>
          </a:prstGeom>
          <a:noFill/>
          <a:ln w="952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51" name="Line 12"/>
          <p:cNvSpPr>
            <a:spLocks noChangeShapeType="1"/>
          </p:cNvSpPr>
          <p:nvPr/>
        </p:nvSpPr>
        <p:spPr bwMode="auto">
          <a:xfrm>
            <a:off x="6692900" y="3886200"/>
            <a:ext cx="0" cy="406400"/>
          </a:xfrm>
          <a:prstGeom prst="line">
            <a:avLst/>
          </a:prstGeom>
          <a:noFill/>
          <a:ln w="952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52" name="Text Box 13"/>
          <p:cNvSpPr txBox="1">
            <a:spLocks noChangeArrowheads="1"/>
          </p:cNvSpPr>
          <p:nvPr/>
        </p:nvSpPr>
        <p:spPr bwMode="auto">
          <a:xfrm>
            <a:off x="368300" y="5842000"/>
            <a:ext cx="4292600"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cs typeface="Times New Roman" pitchFamily="18" charset="0"/>
              </a:rPr>
              <a:t>π</a:t>
            </a:r>
            <a:r>
              <a:rPr lang="en-US" sz="1800" baseline="-25000"/>
              <a:t>LNAME, FNAME</a:t>
            </a:r>
            <a:r>
              <a:rPr lang="en-US" sz="2000" baseline="-25000"/>
              <a:t> </a:t>
            </a:r>
            <a:r>
              <a:rPr lang="en-US" sz="2000"/>
              <a:t>(</a:t>
            </a:r>
            <a:r>
              <a:rPr lang="en-US">
                <a:cs typeface="Times New Roman" pitchFamily="18" charset="0"/>
              </a:rPr>
              <a:t>σ</a:t>
            </a:r>
            <a:r>
              <a:rPr lang="en-US" sz="1800" baseline="-25000">
                <a:cs typeface="Times New Roman" pitchFamily="18" charset="0"/>
              </a:rPr>
              <a:t>SALARY&gt;C</a:t>
            </a:r>
            <a:r>
              <a:rPr lang="en-US" sz="2000">
                <a:cs typeface="Times New Roman" pitchFamily="18" charset="0"/>
              </a:rPr>
              <a:t>(EMPLOYEE))</a:t>
            </a:r>
            <a:endParaRPr lang="en-US" sz="2000" baseline="-25000"/>
          </a:p>
        </p:txBody>
      </p:sp>
      <p:sp>
        <p:nvSpPr>
          <p:cNvPr id="10253" name="Text Box 14"/>
          <p:cNvSpPr txBox="1">
            <a:spLocks noChangeArrowheads="1"/>
          </p:cNvSpPr>
          <p:nvPr/>
        </p:nvSpPr>
        <p:spPr bwMode="auto">
          <a:xfrm>
            <a:off x="4813300" y="5842000"/>
            <a:ext cx="3860800"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pitchFamily="34" charset="0"/>
                <a:cs typeface="Lucida Sans Unicode" pitchFamily="34" charset="0"/>
              </a:rPr>
              <a:t>ℱ</a:t>
            </a:r>
            <a:r>
              <a:rPr lang="en-US" sz="1800" baseline="-25000"/>
              <a:t>MAX SALARY</a:t>
            </a:r>
            <a:r>
              <a:rPr lang="en-US" sz="2000" baseline="-25000"/>
              <a:t> </a:t>
            </a:r>
            <a:r>
              <a:rPr lang="en-US" sz="2000"/>
              <a:t>(</a:t>
            </a:r>
            <a:r>
              <a:rPr lang="en-US">
                <a:cs typeface="Times New Roman" pitchFamily="18" charset="0"/>
              </a:rPr>
              <a:t>σ</a:t>
            </a:r>
            <a:r>
              <a:rPr lang="en-US" sz="1800" baseline="-25000">
                <a:cs typeface="Times New Roman" pitchFamily="18" charset="0"/>
              </a:rPr>
              <a:t>DNO=5 </a:t>
            </a:r>
            <a:r>
              <a:rPr lang="en-US" sz="2000">
                <a:cs typeface="Times New Roman" pitchFamily="18" charset="0"/>
              </a:rPr>
              <a:t>(EMPLOYEE))</a:t>
            </a:r>
          </a:p>
        </p:txBody>
      </p:sp>
      <p:sp>
        <p:nvSpPr>
          <p:cNvPr id="10254" name="AutoShape 15"/>
          <p:cNvSpPr>
            <a:spLocks noChangeArrowheads="1"/>
          </p:cNvSpPr>
          <p:nvPr/>
        </p:nvSpPr>
        <p:spPr bwMode="auto">
          <a:xfrm>
            <a:off x="2330450" y="5429250"/>
            <a:ext cx="342900" cy="412750"/>
          </a:xfrm>
          <a:prstGeom prst="downArrow">
            <a:avLst>
              <a:gd name="adj1" fmla="val 50000"/>
              <a:gd name="adj2" fmla="val 30093"/>
            </a:avLst>
          </a:prstGeom>
          <a:noFill/>
          <a:ln w="9525">
            <a:solidFill>
              <a:schemeClr val="accent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2"/>
              </a:solidFill>
            </a:endParaRPr>
          </a:p>
        </p:txBody>
      </p:sp>
      <p:sp>
        <p:nvSpPr>
          <p:cNvPr id="10255" name="AutoShape 16"/>
          <p:cNvSpPr>
            <a:spLocks noChangeArrowheads="1"/>
          </p:cNvSpPr>
          <p:nvPr/>
        </p:nvSpPr>
        <p:spPr bwMode="auto">
          <a:xfrm>
            <a:off x="6521450" y="5375275"/>
            <a:ext cx="342900" cy="466725"/>
          </a:xfrm>
          <a:prstGeom prst="downArrow">
            <a:avLst>
              <a:gd name="adj1" fmla="val 50000"/>
              <a:gd name="adj2" fmla="val 34028"/>
            </a:avLst>
          </a:prstGeom>
          <a:noFill/>
          <a:ln w="9525">
            <a:solidFill>
              <a:schemeClr val="accent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2"/>
              </a:solidFill>
            </a:endParaRPr>
          </a:p>
        </p:txBody>
      </p:sp>
    </p:spTree>
    <p:extLst>
      <p:ext uri="{BB962C8B-B14F-4D97-AF65-F5344CB8AC3E}">
        <p14:creationId xmlns:p14="http://schemas.microsoft.com/office/powerpoint/2010/main" val="215766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570A28F1-D90B-4A26-BF91-3B364C96F1D9}" type="slidenum">
              <a:rPr lang="en-US" sz="1600">
                <a:solidFill>
                  <a:schemeClr val="bg2"/>
                </a:solidFill>
              </a:rPr>
              <a:pPr eaLnBrk="1" hangingPunct="1"/>
              <a:t>8</a:t>
            </a:fld>
            <a:endParaRPr lang="en-US" sz="1600">
              <a:solidFill>
                <a:schemeClr val="bg2"/>
              </a:solidFill>
            </a:endParaRPr>
          </a:p>
        </p:txBody>
      </p:sp>
      <p:sp>
        <p:nvSpPr>
          <p:cNvPr id="31747" name="Rectangle 2"/>
          <p:cNvSpPr>
            <a:spLocks noGrp="1" noChangeArrowheads="1"/>
          </p:cNvSpPr>
          <p:nvPr>
            <p:ph type="title"/>
          </p:nvPr>
        </p:nvSpPr>
        <p:spPr>
          <a:xfrm>
            <a:off x="406400" y="266700"/>
            <a:ext cx="8534400" cy="1143000"/>
          </a:xfrm>
        </p:spPr>
        <p:txBody>
          <a:bodyPr/>
          <a:lstStyle/>
          <a:p>
            <a:pPr eaLnBrk="1" hangingPunct="1"/>
            <a:r>
              <a:rPr lang="en-US" altLang="zh-TW" sz="3200">
                <a:ea typeface="PMingLiU" pitchFamily="18" charset="-120"/>
                <a:cs typeface="Times New Roman" pitchFamily="18" charset="0"/>
              </a:rPr>
              <a:t>7. Using Heuristics in Query Optimization(1)</a:t>
            </a:r>
          </a:p>
        </p:txBody>
      </p:sp>
      <p:sp>
        <p:nvSpPr>
          <p:cNvPr id="31748" name="Rectangle 3"/>
          <p:cNvSpPr>
            <a:spLocks noGrp="1" noChangeArrowheads="1"/>
          </p:cNvSpPr>
          <p:nvPr>
            <p:ph type="body" idx="1"/>
          </p:nvPr>
        </p:nvSpPr>
        <p:spPr>
          <a:xfrm>
            <a:off x="597634" y="1216051"/>
            <a:ext cx="8255000" cy="4699000"/>
          </a:xfrm>
        </p:spPr>
        <p:txBody>
          <a:bodyPr>
            <a:normAutofit lnSpcReduction="10000"/>
          </a:bodyPr>
          <a:lstStyle/>
          <a:p>
            <a:pPr marL="609600" indent="-609600" eaLnBrk="1" hangingPunct="1">
              <a:lnSpc>
                <a:spcPct val="90000"/>
              </a:lnSpc>
            </a:pPr>
            <a:r>
              <a:rPr lang="en-US" altLang="zh-TW" sz="2400" b="1">
                <a:ea typeface="PMingLiU" pitchFamily="18" charset="-120"/>
              </a:rPr>
              <a:t>Process for heuristics optimization</a:t>
            </a:r>
          </a:p>
          <a:p>
            <a:pPr marL="609600" indent="-609600" eaLnBrk="1" hangingPunct="1">
              <a:lnSpc>
                <a:spcPct val="90000"/>
              </a:lnSpc>
              <a:buFont typeface="Wingdings" pitchFamily="2" charset="2"/>
              <a:buAutoNum type="arabicPeriod"/>
            </a:pPr>
            <a:r>
              <a:rPr lang="en-US" altLang="zh-TW" sz="2400">
                <a:ea typeface="PMingLiU" pitchFamily="18" charset="-120"/>
              </a:rPr>
              <a:t>The parser of a high-level query generates an </a:t>
            </a:r>
            <a:r>
              <a:rPr lang="en-US" altLang="zh-TW" sz="2400" i="1">
                <a:ea typeface="PMingLiU" pitchFamily="18" charset="-120"/>
              </a:rPr>
              <a:t>initial internal representation</a:t>
            </a:r>
            <a:r>
              <a:rPr lang="en-US" altLang="zh-TW" sz="2400">
                <a:ea typeface="PMingLiU" pitchFamily="18" charset="-120"/>
              </a:rPr>
              <a:t>;</a:t>
            </a:r>
          </a:p>
          <a:p>
            <a:pPr marL="609600" indent="-609600" eaLnBrk="1" hangingPunct="1">
              <a:lnSpc>
                <a:spcPct val="90000"/>
              </a:lnSpc>
              <a:buFont typeface="Wingdings" pitchFamily="2" charset="2"/>
              <a:buAutoNum type="arabicPeriod"/>
            </a:pPr>
            <a:r>
              <a:rPr lang="en-US" altLang="zh-TW" sz="2400">
                <a:ea typeface="PMingLiU" pitchFamily="18" charset="-120"/>
              </a:rPr>
              <a:t>Apply heuristics rules to optimize the internal representation.</a:t>
            </a:r>
          </a:p>
          <a:p>
            <a:pPr marL="609600" indent="-609600" eaLnBrk="1" hangingPunct="1">
              <a:lnSpc>
                <a:spcPct val="90000"/>
              </a:lnSpc>
              <a:buFont typeface="Wingdings" pitchFamily="2" charset="2"/>
              <a:buAutoNum type="arabicPeriod"/>
            </a:pPr>
            <a:r>
              <a:rPr lang="en-US" altLang="zh-TW" sz="2400">
                <a:ea typeface="PMingLiU" pitchFamily="18" charset="-120"/>
              </a:rPr>
              <a:t>A query execution plan is generated to execute groups of operations based on the access paths available on the files involved in the query.</a:t>
            </a:r>
          </a:p>
          <a:p>
            <a:pPr marL="609600" indent="-609600" eaLnBrk="1" hangingPunct="1">
              <a:lnSpc>
                <a:spcPct val="90000"/>
              </a:lnSpc>
              <a:buFont typeface="Wingdings" pitchFamily="2" charset="2"/>
              <a:buNone/>
            </a:pPr>
            <a:endParaRPr lang="en-US" altLang="zh-TW" sz="2400">
              <a:ea typeface="PMingLiU" pitchFamily="18" charset="-120"/>
            </a:endParaRPr>
          </a:p>
          <a:p>
            <a:pPr marL="609600" indent="-609600" eaLnBrk="1" hangingPunct="1">
              <a:lnSpc>
                <a:spcPct val="90000"/>
              </a:lnSpc>
            </a:pPr>
            <a:r>
              <a:rPr lang="en-US" altLang="zh-TW" sz="2400">
                <a:ea typeface="PMingLiU" pitchFamily="18" charset="-120"/>
                <a:cs typeface="Times New Roman" pitchFamily="18" charset="0"/>
              </a:rPr>
              <a:t>The </a:t>
            </a:r>
            <a:r>
              <a:rPr lang="en-US" altLang="zh-TW" sz="2400" b="1">
                <a:ea typeface="PMingLiU" pitchFamily="18" charset="-120"/>
                <a:cs typeface="Times New Roman" pitchFamily="18" charset="0"/>
              </a:rPr>
              <a:t>main heuristic</a:t>
            </a:r>
            <a:r>
              <a:rPr lang="en-US" altLang="zh-TW" sz="2400">
                <a:ea typeface="PMingLiU" pitchFamily="18" charset="-120"/>
                <a:cs typeface="Times New Roman" pitchFamily="18" charset="0"/>
              </a:rPr>
              <a:t> is to apply first the operations that reduce the size of intermediate results. </a:t>
            </a:r>
          </a:p>
          <a:p>
            <a:pPr marL="609600" indent="-609600" eaLnBrk="1" hangingPunct="1">
              <a:lnSpc>
                <a:spcPct val="90000"/>
              </a:lnSpc>
              <a:buFont typeface="Wingdings" pitchFamily="2" charset="2"/>
              <a:buNone/>
            </a:pPr>
            <a:r>
              <a:rPr lang="en-US" altLang="zh-TW" sz="2400">
                <a:ea typeface="PMingLiU" pitchFamily="18" charset="-120"/>
                <a:cs typeface="Times New Roman" pitchFamily="18" charset="0"/>
              </a:rPr>
              <a:t>	E.g., Apply </a:t>
            </a:r>
            <a:r>
              <a:rPr lang="en-US" altLang="zh-TW" sz="2400">
                <a:ea typeface="PMingLiU" pitchFamily="18" charset="-120"/>
              </a:rPr>
              <a:t> SELECT and PROJECT operations before applying the JOIN or other binary operations.</a:t>
            </a:r>
          </a:p>
        </p:txBody>
      </p:sp>
    </p:spTree>
    <p:extLst>
      <p:ext uri="{BB962C8B-B14F-4D97-AF65-F5344CB8AC3E}">
        <p14:creationId xmlns:p14="http://schemas.microsoft.com/office/powerpoint/2010/main" val="299298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chemeClr val="bg2"/>
                </a:solidFill>
              </a:rPr>
              <a:t>Chapter 15-</a:t>
            </a:r>
            <a:fld id="{CEC61C98-ED24-4E77-B2E1-361E8FFCD4B2}" type="slidenum">
              <a:rPr lang="en-US" sz="1600">
                <a:solidFill>
                  <a:schemeClr val="bg2"/>
                </a:solidFill>
              </a:rPr>
              <a:pPr eaLnBrk="1" hangingPunct="1"/>
              <a:t>9</a:t>
            </a:fld>
            <a:endParaRPr lang="en-US" sz="1600">
              <a:solidFill>
                <a:schemeClr val="bg2"/>
              </a:solidFill>
            </a:endParaRPr>
          </a:p>
        </p:txBody>
      </p:sp>
      <p:sp>
        <p:nvSpPr>
          <p:cNvPr id="32771" name="Rectangle 2"/>
          <p:cNvSpPr>
            <a:spLocks noGrp="1" noChangeArrowheads="1"/>
          </p:cNvSpPr>
          <p:nvPr>
            <p:ph type="title"/>
          </p:nvPr>
        </p:nvSpPr>
        <p:spPr>
          <a:xfrm>
            <a:off x="406400" y="266700"/>
            <a:ext cx="8534400" cy="1143000"/>
          </a:xfrm>
        </p:spPr>
        <p:txBody>
          <a:bodyPr/>
          <a:lstStyle/>
          <a:p>
            <a:pPr eaLnBrk="1" hangingPunct="1"/>
            <a:r>
              <a:rPr lang="en-US" altLang="zh-TW" sz="3200">
                <a:ea typeface="PMingLiU" pitchFamily="18" charset="-120"/>
                <a:cs typeface="Times New Roman" pitchFamily="18" charset="0"/>
              </a:rPr>
              <a:t>Using Heuristics in Query Optimization (2)</a:t>
            </a:r>
          </a:p>
        </p:txBody>
      </p:sp>
      <p:sp>
        <p:nvSpPr>
          <p:cNvPr id="32772" name="Rectangle 3"/>
          <p:cNvSpPr>
            <a:spLocks noGrp="1" noChangeArrowheads="1"/>
          </p:cNvSpPr>
          <p:nvPr>
            <p:ph type="body" idx="1"/>
          </p:nvPr>
        </p:nvSpPr>
        <p:spPr>
          <a:xfrm>
            <a:off x="685800" y="1600200"/>
            <a:ext cx="8255000" cy="4699000"/>
          </a:xfrm>
        </p:spPr>
        <p:txBody>
          <a:bodyPr>
            <a:normAutofit lnSpcReduction="10000"/>
          </a:bodyPr>
          <a:lstStyle/>
          <a:p>
            <a:pPr marL="609600" indent="-609600" eaLnBrk="1" hangingPunct="1"/>
            <a:r>
              <a:rPr lang="en-US" altLang="zh-TW" sz="2400" b="1">
                <a:ea typeface="PMingLiU" pitchFamily="18" charset="-120"/>
              </a:rPr>
              <a:t>Query tree</a:t>
            </a:r>
            <a:r>
              <a:rPr lang="en-US" altLang="zh-TW" sz="2400">
                <a:ea typeface="PMingLiU" pitchFamily="18" charset="-120"/>
              </a:rPr>
              <a:t>: a tree data structure that corresponds to a relational algebra expression. It represents the input relations of the query as </a:t>
            </a:r>
            <a:r>
              <a:rPr lang="en-US" altLang="zh-TW" sz="2400" i="1">
                <a:ea typeface="PMingLiU" pitchFamily="18" charset="-120"/>
              </a:rPr>
              <a:t>leaf nodes</a:t>
            </a:r>
            <a:r>
              <a:rPr lang="en-US" altLang="zh-TW" sz="2400">
                <a:ea typeface="PMingLiU" pitchFamily="18" charset="-120"/>
              </a:rPr>
              <a:t> of the tree, and represents the relational algebra operations as </a:t>
            </a:r>
            <a:r>
              <a:rPr lang="en-US" altLang="zh-TW" sz="2400" i="1">
                <a:ea typeface="PMingLiU" pitchFamily="18" charset="-120"/>
              </a:rPr>
              <a:t>internal nodes</a:t>
            </a:r>
            <a:r>
              <a:rPr lang="en-US" altLang="zh-TW" sz="2400">
                <a:ea typeface="PMingLiU" pitchFamily="18" charset="-120"/>
              </a:rPr>
              <a:t>. </a:t>
            </a:r>
            <a:r>
              <a:rPr lang="en-US" altLang="zh-TW" sz="2400" b="1">
                <a:ea typeface="PMingLiU" pitchFamily="18" charset="-120"/>
              </a:rPr>
              <a:t> </a:t>
            </a:r>
          </a:p>
          <a:p>
            <a:pPr marL="609600" indent="-609600" eaLnBrk="1" hangingPunct="1"/>
            <a:r>
              <a:rPr lang="en-US" altLang="zh-TW" sz="2400">
                <a:ea typeface="PMingLiU" pitchFamily="18" charset="-120"/>
              </a:rPr>
              <a:t>An execution of the query tree consists of executing an internal node operation whenever its operands are available and then replacing that internal node by the relation that results from executing the operation.</a:t>
            </a:r>
            <a:endParaRPr lang="en-US" altLang="zh-TW" sz="2400" b="1">
              <a:ea typeface="PMingLiU" pitchFamily="18" charset="-120"/>
            </a:endParaRPr>
          </a:p>
          <a:p>
            <a:pPr marL="609600" indent="-609600" eaLnBrk="1" hangingPunct="1"/>
            <a:r>
              <a:rPr lang="en-US" altLang="zh-TW" sz="2400" b="1">
                <a:ea typeface="PMingLiU" pitchFamily="18" charset="-120"/>
              </a:rPr>
              <a:t>Query graph</a:t>
            </a:r>
            <a:r>
              <a:rPr lang="en-US" altLang="zh-TW" sz="2400">
                <a:ea typeface="PMingLiU" pitchFamily="18" charset="-120"/>
              </a:rPr>
              <a:t>: a graph data structure that corresponds to a relational calculus expression. It does </a:t>
            </a:r>
            <a:r>
              <a:rPr lang="en-US" altLang="zh-TW" sz="2400" b="1">
                <a:ea typeface="PMingLiU" pitchFamily="18" charset="-120"/>
              </a:rPr>
              <a:t>not</a:t>
            </a:r>
            <a:r>
              <a:rPr lang="en-US" altLang="zh-TW" sz="2400">
                <a:ea typeface="PMingLiU" pitchFamily="18" charset="-120"/>
              </a:rPr>
              <a:t> indicate an order on which operations to perform first. There is only a </a:t>
            </a:r>
            <a:r>
              <a:rPr lang="en-US" altLang="zh-TW" sz="2400" b="1">
                <a:ea typeface="PMingLiU" pitchFamily="18" charset="-120"/>
              </a:rPr>
              <a:t>single </a:t>
            </a:r>
            <a:r>
              <a:rPr lang="en-US" altLang="zh-TW" sz="2400">
                <a:ea typeface="PMingLiU" pitchFamily="18" charset="-120"/>
              </a:rPr>
              <a:t>graph corresponding to each query. </a:t>
            </a:r>
          </a:p>
        </p:txBody>
      </p:sp>
    </p:spTree>
    <p:extLst>
      <p:ext uri="{BB962C8B-B14F-4D97-AF65-F5344CB8AC3E}">
        <p14:creationId xmlns:p14="http://schemas.microsoft.com/office/powerpoint/2010/main" val="55770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6" ma:contentTypeDescription="Create a new document." ma:contentTypeScope="" ma:versionID="381b86fba81f11e4f10b2d1b3f831711">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2f7912bb7979f241707cca9d91ad9881"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5F1DF8-7F18-4436-B614-101B9D4D35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2DD0AA-6B19-4EDF-AFE2-C4640DB75E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bc6360-c13d-4683-9985-ea1540c9bf75"/>
    <ds:schemaRef ds:uri="bdf9c1d3-2a4c-4fde-897a-e4491510eb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0551E9-7C4F-43B4-923C-3B49B7B3FA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TotalTime>
  <Words>835</Words>
  <Application>Microsoft Office PowerPoint</Application>
  <PresentationFormat>On-screen Show (4:3)</PresentationFormat>
  <Paragraphs>136</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Module-IV</vt:lpstr>
      <vt:lpstr>Chapter Outline (1)</vt:lpstr>
      <vt:lpstr>0. Introduction to Query Processing (1)</vt:lpstr>
      <vt:lpstr>Introduction to Query Processing (2)</vt:lpstr>
      <vt:lpstr>PowerPoint Presentation</vt:lpstr>
      <vt:lpstr>1. Translating SQL Queries into Relational Algebra (1)</vt:lpstr>
      <vt:lpstr>Translating SQL Queries into Relational Algebra (2)</vt:lpstr>
      <vt:lpstr>7. Using Heuristics in Query Optimization(1)</vt:lpstr>
      <vt:lpstr>Using Heuristics in Query Optimization (2)</vt:lpstr>
      <vt:lpstr>Using Heuristics in Query Optimization (3)</vt:lpstr>
      <vt:lpstr>Using Heuristics in Query Optimization (4)</vt:lpstr>
      <vt:lpstr>Using Heuristics in Query Optimization (5)</vt:lpstr>
      <vt:lpstr>Using Heuristics in Query Optimization (6)</vt:lpstr>
      <vt:lpstr>Using Heuristics in Query Optimization (7)</vt:lpstr>
      <vt:lpstr>Using Heuristics in Query Optimization (8)</vt:lpstr>
      <vt:lpstr>Using Heuristics in Query Optimization (9)</vt:lpstr>
      <vt:lpstr>General Transformation Rules for Relational Algebra Operations</vt:lpstr>
      <vt:lpstr>PowerPoint Presentation</vt:lpstr>
      <vt:lpstr>PowerPoint Presentation</vt:lpstr>
      <vt:lpstr>PowerPoint Presentation</vt:lpstr>
      <vt:lpstr>Using Heuristics in Query Optimization (15)</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Module-IV</dc:title>
  <dc:creator>admin</dc:creator>
  <cp:lastModifiedBy>admin</cp:lastModifiedBy>
  <cp:revision>7</cp:revision>
  <dcterms:created xsi:type="dcterms:W3CDTF">2019-02-21T02:00:12Z</dcterms:created>
  <dcterms:modified xsi:type="dcterms:W3CDTF">2023-04-09T09:57:04Z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