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71" r:id="rId14"/>
    <p:sldId id="266" r:id="rId15"/>
    <p:sldId id="272" r:id="rId16"/>
    <p:sldId id="273" r:id="rId17"/>
    <p:sldId id="267" r:id="rId18"/>
    <p:sldId id="274" r:id="rId19"/>
    <p:sldId id="26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925F-6252-402F-A90A-64A73AAE056C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13F8-C971-4505-A1F6-67E802D7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D13F8-C971-4505-A1F6-67E802D751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2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6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7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8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6232-ED00-4B8E-AB29-20E2C842345A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A213-0969-4D3D-94C6-38D1493D2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Multilevel Indexes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3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827C861D-E36F-4D83-9B4A-6D33D782B877}" type="slidenum">
              <a:rPr lang="en-US"/>
              <a:pPr/>
              <a:t>10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>
            <a:normAutofit fontScale="90000"/>
          </a:bodyPr>
          <a:lstStyle/>
          <a:p>
            <a:r>
              <a:rPr lang="en-US" sz="3200"/>
              <a:t>Dynamic Multilevel Indexes Using B-Trees      and B+-Trees (contd.)</a:t>
            </a:r>
            <a:br>
              <a:rPr lang="en-US" sz="3200"/>
            </a:br>
            <a:endParaRPr lang="en-US" sz="32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65300"/>
            <a:ext cx="8331200" cy="45847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An insertion into a node that is not full is quite efficient; if a node is full the insertion causes a split into two nodes</a:t>
            </a:r>
          </a:p>
          <a:p>
            <a:endParaRPr lang="en-US" sz="8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Splitting may propagate to other tree levels</a:t>
            </a:r>
          </a:p>
          <a:p>
            <a:endParaRPr lang="en-US" sz="8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A deletion is quite efficient if a node does not become less than half full</a:t>
            </a:r>
          </a:p>
          <a:p>
            <a:endParaRPr lang="en-US" sz="8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If a deletion causes a node to become less than half full, it must be merged with neighboring nodes</a:t>
            </a:r>
          </a:p>
        </p:txBody>
      </p:sp>
    </p:spTree>
    <p:extLst>
      <p:ext uri="{BB962C8B-B14F-4D97-AF65-F5344CB8AC3E}">
        <p14:creationId xmlns:p14="http://schemas.microsoft.com/office/powerpoint/2010/main" val="34081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10AA6E35-177C-40CE-A2D6-A1C03D537A10}" type="slidenum">
              <a:rPr lang="en-US"/>
              <a:pPr/>
              <a:t>11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685800"/>
            <a:ext cx="8331200" cy="660400"/>
          </a:xfrm>
        </p:spPr>
        <p:txBody>
          <a:bodyPr/>
          <a:lstStyle/>
          <a:p>
            <a:r>
              <a:rPr lang="en-US" sz="3200"/>
              <a:t>Difference between B-tree and B+-tree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52600"/>
            <a:ext cx="8331200" cy="45974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 In a B-tree, pointers to data records exist at all levels of the tree</a:t>
            </a:r>
          </a:p>
          <a:p>
            <a:endParaRPr lang="en-US" sz="14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 In a B+-tree, all pointers to data records exists at the leaf-level nodes</a:t>
            </a:r>
          </a:p>
          <a:p>
            <a:endParaRPr lang="en-US" sz="14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 A B+-tree can have less levels (or higher capacity of search values) than the corresponding B-tree</a:t>
            </a:r>
          </a:p>
        </p:txBody>
      </p:sp>
    </p:spTree>
    <p:extLst>
      <p:ext uri="{BB962C8B-B14F-4D97-AF65-F5344CB8AC3E}">
        <p14:creationId xmlns:p14="http://schemas.microsoft.com/office/powerpoint/2010/main" val="9740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0831B99D-C0EA-43F8-BCFE-23ACF25EF80B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260648"/>
            <a:ext cx="8382000" cy="820738"/>
          </a:xfrm>
        </p:spPr>
        <p:txBody>
          <a:bodyPr>
            <a:normAutofit fontScale="90000"/>
          </a:bodyPr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B-tree structures. (a) A node in a B-tree with q – 1 search  values. (b) A B-tree of order p = 3. The values were inserted in the order 8, 5, 1, 7, 3, 12, 9, 6.</a:t>
            </a:r>
            <a:endParaRPr lang="en-US" dirty="0"/>
          </a:p>
        </p:txBody>
      </p:sp>
      <p:pic>
        <p:nvPicPr>
          <p:cNvPr id="296963" name="Picture 3" descr="31755_FIG0610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012" y="1772817"/>
            <a:ext cx="8425452" cy="4204122"/>
          </a:xfrm>
        </p:spPr>
      </p:pic>
    </p:spTree>
    <p:extLst>
      <p:ext uri="{BB962C8B-B14F-4D97-AF65-F5344CB8AC3E}">
        <p14:creationId xmlns:p14="http://schemas.microsoft.com/office/powerpoint/2010/main" val="31736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B-tree starts with a single root node (which is also a leaf node) at level 0 (zero).</a:t>
            </a:r>
          </a:p>
          <a:p>
            <a:r>
              <a:rPr lang="en-IN" dirty="0"/>
              <a:t>Once the root node is full with </a:t>
            </a:r>
            <a:r>
              <a:rPr lang="en-IN" i="1" dirty="0"/>
              <a:t>p </a:t>
            </a:r>
            <a:r>
              <a:rPr lang="en-IN" dirty="0"/>
              <a:t>− 1 search key values and we attempt to </a:t>
            </a:r>
            <a:r>
              <a:rPr lang="en-IN" dirty="0" smtClean="0"/>
              <a:t>insert another </a:t>
            </a:r>
            <a:r>
              <a:rPr lang="en-IN" dirty="0"/>
              <a:t>entry in the tree, the root node splits into two nodes at level 1. </a:t>
            </a:r>
            <a:endParaRPr lang="en-IN" dirty="0" smtClean="0"/>
          </a:p>
          <a:p>
            <a:r>
              <a:rPr lang="en-IN" dirty="0" smtClean="0"/>
              <a:t>Only the middle </a:t>
            </a:r>
            <a:r>
              <a:rPr lang="en-IN" dirty="0"/>
              <a:t>value is kept in the root node, and the rest of the values are split </a:t>
            </a:r>
            <a:r>
              <a:rPr lang="en-IN" dirty="0" smtClean="0"/>
              <a:t>evenly between </a:t>
            </a:r>
            <a:r>
              <a:rPr lang="en-IN" dirty="0"/>
              <a:t>the other two nodes.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</a:t>
            </a:r>
            <a:r>
              <a:rPr lang="en-IN" dirty="0" smtClean="0"/>
              <a:t>non-root </a:t>
            </a:r>
            <a:r>
              <a:rPr lang="en-IN" dirty="0"/>
              <a:t>node is full and a new entry </a:t>
            </a:r>
            <a:r>
              <a:rPr lang="en-IN" dirty="0" smtClean="0"/>
              <a:t>is  inserted </a:t>
            </a:r>
            <a:r>
              <a:rPr lang="en-IN" dirty="0"/>
              <a:t>into it, that node is split into two nodes at the same level, and the </a:t>
            </a:r>
            <a:r>
              <a:rPr lang="en-IN" dirty="0" smtClean="0"/>
              <a:t>middle entry </a:t>
            </a:r>
            <a:r>
              <a:rPr lang="en-IN" dirty="0"/>
              <a:t>is moved to the parent node along with two pointers to the new split nodes. </a:t>
            </a:r>
            <a:endParaRPr lang="en-IN" dirty="0" smtClean="0"/>
          </a:p>
          <a:p>
            <a:r>
              <a:rPr lang="en-IN" dirty="0" smtClean="0"/>
              <a:t>If the </a:t>
            </a:r>
            <a:r>
              <a:rPr lang="en-IN" dirty="0"/>
              <a:t>parent node is full, it is also split. </a:t>
            </a:r>
            <a:endParaRPr lang="en-IN" dirty="0" smtClean="0"/>
          </a:p>
          <a:p>
            <a:r>
              <a:rPr lang="en-IN" dirty="0" smtClean="0"/>
              <a:t>Splitting </a:t>
            </a:r>
            <a:r>
              <a:rPr lang="en-IN" dirty="0"/>
              <a:t>can propagate all the way to the </a:t>
            </a:r>
            <a:r>
              <a:rPr lang="en-IN" dirty="0" smtClean="0"/>
              <a:t>root node</a:t>
            </a:r>
            <a:r>
              <a:rPr lang="en-IN" dirty="0"/>
              <a:t>, creating a new level if the root is split.</a:t>
            </a:r>
          </a:p>
        </p:txBody>
      </p:sp>
    </p:spTree>
    <p:extLst>
      <p:ext uri="{BB962C8B-B14F-4D97-AF65-F5344CB8AC3E}">
        <p14:creationId xmlns:p14="http://schemas.microsoft.com/office/powerpoint/2010/main" val="25813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BE4B6D7C-2800-4914-B5D5-B608843CB08E}" type="slidenum">
              <a:rPr lang="en-US"/>
              <a:pPr/>
              <a:t>14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31200" cy="1143000"/>
          </a:xfrm>
        </p:spPr>
        <p:txBody>
          <a:bodyPr/>
          <a:lstStyle/>
          <a:p>
            <a:r>
              <a:rPr lang="en-US" sz="2400" b="0"/>
              <a:t>FIGURE 14.11</a:t>
            </a:r>
            <a:br>
              <a:rPr lang="en-US" sz="2400" b="0"/>
            </a:br>
            <a:r>
              <a:rPr lang="en-US" sz="1800"/>
              <a:t>The nodes of a B+-tree. (a) Internal node of a B+-tree with q –1 search values. (b) Leaf node of a B+-tree with q – 1 search values and q – 1 data pointers.</a:t>
            </a:r>
            <a:endParaRPr lang="en-US"/>
          </a:p>
        </p:txBody>
      </p:sp>
      <p:pic>
        <p:nvPicPr>
          <p:cNvPr id="297987" name="Picture 3" descr="31755_FIG061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  <p:extLst>
      <p:ext uri="{BB962C8B-B14F-4D97-AF65-F5344CB8AC3E}">
        <p14:creationId xmlns:p14="http://schemas.microsoft.com/office/powerpoint/2010/main" val="5919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structure of the </a:t>
            </a:r>
            <a:r>
              <a:rPr lang="en-IN" sz="2000" i="1" dirty="0"/>
              <a:t>internal nodes </a:t>
            </a:r>
            <a:r>
              <a:rPr lang="en-IN" sz="2000" dirty="0"/>
              <a:t>of </a:t>
            </a:r>
            <a:r>
              <a:rPr lang="en-IN" sz="2000" dirty="0" smtClean="0"/>
              <a:t>a B</a:t>
            </a:r>
            <a:r>
              <a:rPr lang="en-IN" sz="2000" dirty="0"/>
              <a:t>+-tree of order </a:t>
            </a:r>
            <a:r>
              <a:rPr lang="en-IN" sz="2000" i="1" dirty="0"/>
              <a:t>p </a:t>
            </a:r>
            <a:r>
              <a:rPr lang="en-IN" sz="2000" dirty="0" smtClean="0"/>
              <a:t> </a:t>
            </a:r>
            <a:r>
              <a:rPr lang="en-IN" sz="2000" dirty="0"/>
              <a:t>is as follows:</a:t>
            </a:r>
          </a:p>
          <a:p>
            <a:r>
              <a:rPr lang="en-IN" sz="2000" dirty="0" smtClean="0"/>
              <a:t>Each </a:t>
            </a:r>
            <a:r>
              <a:rPr lang="en-IN" sz="2000" dirty="0"/>
              <a:t>internal node is of the </a:t>
            </a:r>
            <a:r>
              <a:rPr lang="en-IN" sz="2000" dirty="0" smtClean="0"/>
              <a:t>form &lt;</a:t>
            </a:r>
            <a:r>
              <a:rPr lang="en-IN" sz="2000" i="1" dirty="0"/>
              <a:t>P</a:t>
            </a:r>
            <a:r>
              <a:rPr lang="en-IN" sz="2000" dirty="0"/>
              <a:t>1, </a:t>
            </a:r>
            <a:r>
              <a:rPr lang="en-IN" sz="2000" i="1" dirty="0"/>
              <a:t>K</a:t>
            </a:r>
            <a:r>
              <a:rPr lang="en-IN" sz="2000" dirty="0"/>
              <a:t>1, </a:t>
            </a:r>
            <a:r>
              <a:rPr lang="en-IN" sz="2000" i="1" dirty="0"/>
              <a:t>P</a:t>
            </a:r>
            <a:r>
              <a:rPr lang="en-IN" sz="2000" dirty="0"/>
              <a:t>2, </a:t>
            </a:r>
            <a:r>
              <a:rPr lang="en-IN" sz="2000" i="1" dirty="0"/>
              <a:t>K</a:t>
            </a:r>
            <a:r>
              <a:rPr lang="en-IN" sz="2000" dirty="0"/>
              <a:t>2, … , </a:t>
            </a:r>
            <a:r>
              <a:rPr lang="en-IN" sz="2000" i="1" dirty="0" err="1"/>
              <a:t>Pq</a:t>
            </a:r>
            <a:r>
              <a:rPr lang="en-IN" sz="2000" i="1" dirty="0"/>
              <a:t> </a:t>
            </a:r>
            <a:r>
              <a:rPr lang="en-IN" sz="2000" dirty="0"/>
              <a:t>− 1, </a:t>
            </a:r>
            <a:r>
              <a:rPr lang="en-IN" sz="2000" i="1" dirty="0" err="1"/>
              <a:t>Kq</a:t>
            </a:r>
            <a:r>
              <a:rPr lang="en-IN" sz="2000" i="1" dirty="0"/>
              <a:t> </a:t>
            </a:r>
            <a:r>
              <a:rPr lang="en-IN" sz="2000" dirty="0"/>
              <a:t>−1, </a:t>
            </a:r>
            <a:r>
              <a:rPr lang="en-IN" sz="2000" i="1" dirty="0" err="1"/>
              <a:t>Pq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       where </a:t>
            </a:r>
            <a:r>
              <a:rPr lang="en-IN" sz="2000" i="1" dirty="0" smtClean="0"/>
              <a:t>q </a:t>
            </a:r>
            <a:r>
              <a:rPr lang="en-IN" sz="2000" dirty="0" smtClean="0"/>
              <a:t>≤ </a:t>
            </a:r>
            <a:r>
              <a:rPr lang="en-IN" sz="2000" i="1" dirty="0" smtClean="0"/>
              <a:t>p </a:t>
            </a:r>
            <a:r>
              <a:rPr lang="en-IN" sz="2000" dirty="0" smtClean="0"/>
              <a:t>and each </a:t>
            </a:r>
            <a:r>
              <a:rPr lang="en-IN" sz="2000" i="1" dirty="0" smtClean="0"/>
              <a:t>Pi </a:t>
            </a:r>
            <a:r>
              <a:rPr lang="en-IN" sz="2000" dirty="0" smtClean="0"/>
              <a:t>is a </a:t>
            </a:r>
            <a:r>
              <a:rPr lang="en-IN" sz="2000" b="1" dirty="0" smtClean="0"/>
              <a:t>tree pointer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Within </a:t>
            </a:r>
            <a:r>
              <a:rPr lang="en-IN" sz="2000" dirty="0"/>
              <a:t>each internal node, </a:t>
            </a:r>
            <a:r>
              <a:rPr lang="en-IN" sz="2000" i="1" dirty="0"/>
              <a:t>K</a:t>
            </a:r>
            <a:r>
              <a:rPr lang="en-IN" sz="2000" dirty="0"/>
              <a:t>1 &lt; </a:t>
            </a:r>
            <a:r>
              <a:rPr lang="en-IN" sz="2000" i="1" dirty="0"/>
              <a:t>K</a:t>
            </a:r>
            <a:r>
              <a:rPr lang="en-IN" sz="2000" dirty="0"/>
              <a:t>2 &lt; … &lt; </a:t>
            </a:r>
            <a:r>
              <a:rPr lang="en-IN" sz="2000" i="1" dirty="0"/>
              <a:t>Kq</a:t>
            </a:r>
            <a:r>
              <a:rPr lang="en-IN" sz="2000" dirty="0"/>
              <a:t>−1.</a:t>
            </a:r>
          </a:p>
          <a:p>
            <a:r>
              <a:rPr lang="en-IN" sz="2000" b="1" dirty="0" smtClean="0"/>
              <a:t> </a:t>
            </a:r>
            <a:r>
              <a:rPr lang="en-IN" sz="2000" dirty="0"/>
              <a:t>For all search field values </a:t>
            </a:r>
            <a:r>
              <a:rPr lang="en-IN" sz="2000" i="1" dirty="0"/>
              <a:t>X </a:t>
            </a:r>
            <a:r>
              <a:rPr lang="en-IN" sz="2000" dirty="0"/>
              <a:t>in the </a:t>
            </a:r>
            <a:r>
              <a:rPr lang="en-IN" sz="2000" dirty="0" err="1"/>
              <a:t>subtree</a:t>
            </a:r>
            <a:r>
              <a:rPr lang="en-IN" sz="2000" dirty="0"/>
              <a:t> pointed at by </a:t>
            </a:r>
            <a:r>
              <a:rPr lang="en-IN" sz="2000" i="1" dirty="0"/>
              <a:t>Pi</a:t>
            </a:r>
            <a:r>
              <a:rPr lang="en-IN" sz="2000" dirty="0"/>
              <a:t>, we have </a:t>
            </a:r>
            <a:r>
              <a:rPr lang="en-IN" sz="2000" i="1" dirty="0"/>
              <a:t>Ki</a:t>
            </a:r>
            <a:r>
              <a:rPr lang="en-IN" sz="2000" dirty="0"/>
              <a:t>−1 &lt; </a:t>
            </a:r>
            <a:r>
              <a:rPr lang="en-IN" sz="2000" i="1" dirty="0" smtClean="0"/>
              <a:t>X</a:t>
            </a:r>
            <a:r>
              <a:rPr lang="en-IN" sz="2000" dirty="0" smtClean="0"/>
              <a:t>≤ </a:t>
            </a:r>
            <a:r>
              <a:rPr lang="en-IN" sz="2000" i="1" dirty="0"/>
              <a:t>Ki </a:t>
            </a:r>
            <a:endParaRPr lang="en-IN" sz="2000" i="1" dirty="0" smtClean="0"/>
          </a:p>
          <a:p>
            <a:pPr marL="0" indent="0">
              <a:buNone/>
            </a:pPr>
            <a:r>
              <a:rPr lang="en-IN" sz="2000" i="1" dirty="0" smtClean="0"/>
              <a:t>         </a:t>
            </a:r>
            <a:r>
              <a:rPr lang="en-IN" sz="2000" dirty="0" smtClean="0"/>
              <a:t>for </a:t>
            </a:r>
            <a:r>
              <a:rPr lang="en-IN" sz="2000" dirty="0"/>
              <a:t>1 &lt; </a:t>
            </a:r>
            <a:r>
              <a:rPr lang="en-IN" sz="2000" i="1" dirty="0"/>
              <a:t>i </a:t>
            </a:r>
            <a:r>
              <a:rPr lang="en-IN" sz="2000" dirty="0"/>
              <a:t>&lt; </a:t>
            </a:r>
            <a:r>
              <a:rPr lang="en-IN" sz="2000" i="1" dirty="0"/>
              <a:t>q</a:t>
            </a:r>
            <a:r>
              <a:rPr lang="en-IN" sz="2000" dirty="0"/>
              <a:t>; </a:t>
            </a:r>
            <a:r>
              <a:rPr lang="en-IN" sz="2000" i="1" dirty="0"/>
              <a:t>X </a:t>
            </a:r>
            <a:r>
              <a:rPr lang="en-IN" sz="2000" dirty="0"/>
              <a:t>≤ </a:t>
            </a:r>
            <a:r>
              <a:rPr lang="en-IN" sz="2000" i="1" dirty="0"/>
              <a:t>Ki </a:t>
            </a:r>
            <a:r>
              <a:rPr lang="en-IN" sz="2000" dirty="0"/>
              <a:t>for </a:t>
            </a:r>
            <a:r>
              <a:rPr lang="en-IN" sz="2000" i="1" dirty="0"/>
              <a:t>i </a:t>
            </a:r>
            <a:r>
              <a:rPr lang="en-IN" sz="2000" dirty="0"/>
              <a:t>= 1; and </a:t>
            </a:r>
            <a:r>
              <a:rPr lang="en-IN" sz="2000" i="1" dirty="0"/>
              <a:t>Ki</a:t>
            </a:r>
            <a:r>
              <a:rPr lang="en-IN" sz="2000" dirty="0"/>
              <a:t>−1 &lt; </a:t>
            </a:r>
            <a:r>
              <a:rPr lang="en-IN" sz="2000" i="1" dirty="0"/>
              <a:t>X </a:t>
            </a:r>
            <a:r>
              <a:rPr lang="en-IN" sz="2000" dirty="0"/>
              <a:t>for </a:t>
            </a:r>
            <a:r>
              <a:rPr lang="en-IN" sz="2000" i="1" dirty="0"/>
              <a:t>i </a:t>
            </a:r>
            <a:r>
              <a:rPr lang="en-IN" sz="2000" dirty="0"/>
              <a:t>= </a:t>
            </a:r>
            <a:r>
              <a:rPr lang="en-IN" sz="2000" i="1" dirty="0"/>
              <a:t>q </a:t>
            </a:r>
            <a:endParaRPr lang="en-IN" sz="2000" i="1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internal node has at most </a:t>
            </a:r>
            <a:r>
              <a:rPr lang="en-IN" sz="2000" i="1" dirty="0"/>
              <a:t>p </a:t>
            </a:r>
            <a:r>
              <a:rPr lang="en-IN" sz="2000" dirty="0"/>
              <a:t>tree pointers.</a:t>
            </a:r>
          </a:p>
          <a:p>
            <a:r>
              <a:rPr lang="en-IN" sz="2000" b="1" dirty="0" smtClean="0"/>
              <a:t> </a:t>
            </a:r>
            <a:r>
              <a:rPr lang="en-IN" sz="2000" dirty="0"/>
              <a:t>Each internal node, except the root, has at least ⎡(</a:t>
            </a:r>
            <a:r>
              <a:rPr lang="en-IN" sz="2000" i="1" dirty="0"/>
              <a:t>p</a:t>
            </a:r>
            <a:r>
              <a:rPr lang="en-IN" sz="2000" dirty="0"/>
              <a:t>/2)⎤ tree pointers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The root </a:t>
            </a:r>
            <a:r>
              <a:rPr lang="en-IN" sz="2000" dirty="0"/>
              <a:t>node has at least two tree pointers if it is an internal </a:t>
            </a:r>
            <a:r>
              <a:rPr lang="en-IN" sz="2000" dirty="0" smtClean="0"/>
              <a:t>node.</a:t>
            </a:r>
          </a:p>
          <a:p>
            <a:r>
              <a:rPr lang="en-IN" sz="2000" dirty="0" smtClean="0"/>
              <a:t>An </a:t>
            </a:r>
            <a:r>
              <a:rPr lang="en-IN" sz="2000" dirty="0"/>
              <a:t>internal node with </a:t>
            </a:r>
            <a:r>
              <a:rPr lang="en-IN" sz="2000" i="1" dirty="0"/>
              <a:t>q </a:t>
            </a:r>
            <a:r>
              <a:rPr lang="en-IN" sz="2000" dirty="0"/>
              <a:t>pointers, </a:t>
            </a:r>
            <a:r>
              <a:rPr lang="en-IN" sz="2000" i="1" dirty="0"/>
              <a:t>q </a:t>
            </a:r>
            <a:r>
              <a:rPr lang="en-IN" sz="2000" dirty="0"/>
              <a:t>≤ </a:t>
            </a:r>
            <a:r>
              <a:rPr lang="en-IN" sz="2000" i="1" dirty="0"/>
              <a:t>p</a:t>
            </a:r>
            <a:r>
              <a:rPr lang="en-IN" sz="2000" dirty="0"/>
              <a:t>, has </a:t>
            </a:r>
            <a:r>
              <a:rPr lang="en-IN" sz="2000" i="1" dirty="0"/>
              <a:t>q </a:t>
            </a:r>
            <a:r>
              <a:rPr lang="en-IN" sz="2000" dirty="0"/>
              <a:t>− 1 search field values.</a:t>
            </a:r>
          </a:p>
        </p:txBody>
      </p:sp>
    </p:spTree>
    <p:extLst>
      <p:ext uri="{BB962C8B-B14F-4D97-AF65-F5344CB8AC3E}">
        <p14:creationId xmlns:p14="http://schemas.microsoft.com/office/powerpoint/2010/main" val="3887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structure of the </a:t>
            </a:r>
            <a:r>
              <a:rPr lang="en-IN" sz="2400" i="1" dirty="0"/>
              <a:t>leaf nodes </a:t>
            </a:r>
            <a:r>
              <a:rPr lang="en-IN" sz="2400" dirty="0"/>
              <a:t>of a B+-tree of order </a:t>
            </a:r>
            <a:r>
              <a:rPr lang="en-IN" sz="2400" i="1" dirty="0" smtClean="0"/>
              <a:t>p</a:t>
            </a:r>
            <a:r>
              <a:rPr lang="en-IN" sz="2400" dirty="0" smtClean="0"/>
              <a:t>) </a:t>
            </a:r>
            <a:r>
              <a:rPr lang="en-IN" sz="2400" dirty="0"/>
              <a:t>is as follows:</a:t>
            </a:r>
          </a:p>
          <a:p>
            <a:pPr marL="0" indent="0">
              <a:buNone/>
            </a:pPr>
            <a:r>
              <a:rPr lang="en-IN" sz="2400" b="1" dirty="0"/>
              <a:t>1. </a:t>
            </a:r>
            <a:r>
              <a:rPr lang="en-IN" sz="2400" dirty="0"/>
              <a:t>Each leaf node is of the </a:t>
            </a:r>
            <a:r>
              <a:rPr lang="en-IN" sz="2400" dirty="0" smtClean="0"/>
              <a:t>form &lt;&lt;</a:t>
            </a:r>
            <a:r>
              <a:rPr lang="en-IN" sz="2400" i="1" dirty="0"/>
              <a:t>K</a:t>
            </a:r>
            <a:r>
              <a:rPr lang="en-IN" sz="2400" dirty="0"/>
              <a:t>1, </a:t>
            </a:r>
            <a:r>
              <a:rPr lang="en-IN" sz="2400" i="1" dirty="0"/>
              <a:t>Pr</a:t>
            </a:r>
            <a:r>
              <a:rPr lang="en-IN" sz="2400" dirty="0"/>
              <a:t>1&gt;, &lt;</a:t>
            </a:r>
            <a:r>
              <a:rPr lang="en-IN" sz="2400" i="1" dirty="0"/>
              <a:t>K</a:t>
            </a:r>
            <a:r>
              <a:rPr lang="en-IN" sz="2400" dirty="0"/>
              <a:t>2, </a:t>
            </a:r>
            <a:r>
              <a:rPr lang="en-IN" sz="2400" i="1" dirty="0"/>
              <a:t>Pr</a:t>
            </a:r>
            <a:r>
              <a:rPr lang="en-IN" sz="2400" dirty="0"/>
              <a:t>2&gt;, … , &lt;</a:t>
            </a:r>
            <a:r>
              <a:rPr lang="en-IN" sz="2400" i="1" dirty="0"/>
              <a:t>Kq</a:t>
            </a:r>
            <a:r>
              <a:rPr lang="en-IN" sz="2400" dirty="0"/>
              <a:t>−1, </a:t>
            </a:r>
            <a:r>
              <a:rPr lang="en-IN" sz="2400" i="1" dirty="0"/>
              <a:t>Prq</a:t>
            </a:r>
            <a:r>
              <a:rPr lang="en-IN" sz="2400" dirty="0"/>
              <a:t>−1&gt;, </a:t>
            </a:r>
            <a:r>
              <a:rPr lang="en-IN" sz="2400" i="1" dirty="0" err="1"/>
              <a:t>P</a:t>
            </a:r>
            <a:r>
              <a:rPr lang="en-IN" sz="2400" dirty="0" err="1"/>
              <a:t>next</a:t>
            </a:r>
            <a:r>
              <a:rPr lang="en-IN" sz="2400" dirty="0" smtClean="0"/>
              <a:t>&gt;  where </a:t>
            </a:r>
            <a:r>
              <a:rPr lang="en-IN" sz="2400" i="1" dirty="0"/>
              <a:t>q </a:t>
            </a:r>
            <a:r>
              <a:rPr lang="en-IN" sz="2400" dirty="0"/>
              <a:t>≤ </a:t>
            </a:r>
            <a:r>
              <a:rPr lang="en-IN" sz="2400" i="1" dirty="0"/>
              <a:t>p</a:t>
            </a:r>
            <a:r>
              <a:rPr lang="en-IN" sz="2400" dirty="0"/>
              <a:t>, each </a:t>
            </a:r>
            <a:r>
              <a:rPr lang="en-IN" sz="2400" i="1" dirty="0" err="1"/>
              <a:t>Pri</a:t>
            </a:r>
            <a:r>
              <a:rPr lang="en-IN" sz="2400" i="1" dirty="0"/>
              <a:t> </a:t>
            </a:r>
            <a:r>
              <a:rPr lang="en-IN" sz="2400" dirty="0"/>
              <a:t>is a data pointer, and </a:t>
            </a:r>
            <a:r>
              <a:rPr lang="en-IN" sz="2400" i="1" dirty="0" err="1"/>
              <a:t>P</a:t>
            </a:r>
            <a:r>
              <a:rPr lang="en-IN" sz="2400" dirty="0" err="1"/>
              <a:t>next</a:t>
            </a:r>
            <a:r>
              <a:rPr lang="en-IN" sz="2400" dirty="0"/>
              <a:t> points to the next </a:t>
            </a:r>
            <a:r>
              <a:rPr lang="en-IN" sz="2400" i="1" dirty="0"/>
              <a:t>leaf </a:t>
            </a:r>
            <a:r>
              <a:rPr lang="en-IN" sz="2400" i="1" dirty="0" smtClean="0"/>
              <a:t>node  </a:t>
            </a:r>
            <a:r>
              <a:rPr lang="en-IN" sz="2400" dirty="0" smtClean="0"/>
              <a:t>of </a:t>
            </a:r>
            <a:r>
              <a:rPr lang="en-IN" sz="2400" dirty="0"/>
              <a:t>the B+-tree.</a:t>
            </a:r>
          </a:p>
          <a:p>
            <a:pPr marL="0" indent="0">
              <a:buNone/>
            </a:pPr>
            <a:r>
              <a:rPr lang="en-IN" sz="2400" b="1" dirty="0"/>
              <a:t>2. </a:t>
            </a:r>
            <a:r>
              <a:rPr lang="en-IN" sz="2400" dirty="0"/>
              <a:t>Within each leaf node, </a:t>
            </a:r>
            <a:r>
              <a:rPr lang="en-IN" sz="2400" i="1" dirty="0"/>
              <a:t>K</a:t>
            </a:r>
            <a:r>
              <a:rPr lang="en-IN" sz="2400" dirty="0"/>
              <a:t>1 ≤ </a:t>
            </a:r>
            <a:r>
              <a:rPr lang="en-IN" sz="2400" i="1" dirty="0"/>
              <a:t>K</a:t>
            </a:r>
            <a:r>
              <a:rPr lang="en-IN" sz="2400" dirty="0"/>
              <a:t>2 … , </a:t>
            </a:r>
            <a:r>
              <a:rPr lang="en-IN" sz="2400" i="1" dirty="0"/>
              <a:t>Kq</a:t>
            </a:r>
            <a:r>
              <a:rPr lang="en-IN" sz="2400" dirty="0"/>
              <a:t>−1, </a:t>
            </a:r>
            <a:r>
              <a:rPr lang="en-IN" sz="2400" i="1" dirty="0"/>
              <a:t>q </a:t>
            </a:r>
            <a:r>
              <a:rPr lang="en-IN" sz="2400" dirty="0"/>
              <a:t>≤ </a:t>
            </a:r>
            <a:r>
              <a:rPr lang="en-IN" sz="2400" i="1" dirty="0"/>
              <a:t>p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3. </a:t>
            </a:r>
            <a:r>
              <a:rPr lang="en-IN" sz="2400" dirty="0"/>
              <a:t>Each </a:t>
            </a:r>
            <a:r>
              <a:rPr lang="en-IN" sz="2400" i="1" dirty="0" err="1"/>
              <a:t>Pri</a:t>
            </a:r>
            <a:r>
              <a:rPr lang="en-IN" sz="2400" i="1" dirty="0"/>
              <a:t> </a:t>
            </a:r>
            <a:r>
              <a:rPr lang="en-IN" sz="2400" dirty="0"/>
              <a:t>is a </a:t>
            </a:r>
            <a:r>
              <a:rPr lang="en-IN" sz="2400" b="1" dirty="0"/>
              <a:t>data pointer </a:t>
            </a:r>
            <a:r>
              <a:rPr lang="en-IN" sz="2400" dirty="0"/>
              <a:t>that points to the record whose search field value </a:t>
            </a:r>
            <a:r>
              <a:rPr lang="en-IN" sz="2400" dirty="0" smtClean="0"/>
              <a:t>is </a:t>
            </a:r>
            <a:r>
              <a:rPr lang="en-IN" sz="2400" i="1" dirty="0" smtClean="0"/>
              <a:t>Ki </a:t>
            </a:r>
            <a:r>
              <a:rPr lang="en-IN" sz="2400" dirty="0"/>
              <a:t>or to a file block containing the record (or to a block of record pointers </a:t>
            </a:r>
            <a:r>
              <a:rPr lang="en-IN" sz="2400" dirty="0" smtClean="0"/>
              <a:t>that point </a:t>
            </a:r>
            <a:r>
              <a:rPr lang="en-IN" sz="2400" dirty="0"/>
              <a:t>to records whose search field value is </a:t>
            </a:r>
            <a:r>
              <a:rPr lang="en-IN" sz="2400" i="1" dirty="0"/>
              <a:t>Ki </a:t>
            </a:r>
            <a:r>
              <a:rPr lang="en-IN" sz="2400" dirty="0"/>
              <a:t>if the search field is not a key).</a:t>
            </a:r>
          </a:p>
          <a:p>
            <a:pPr marL="0" indent="0">
              <a:buNone/>
            </a:pPr>
            <a:r>
              <a:rPr lang="en-IN" sz="2400" b="1" dirty="0"/>
              <a:t>4. </a:t>
            </a:r>
            <a:r>
              <a:rPr lang="en-IN" sz="2400" dirty="0"/>
              <a:t>Each leaf node has at least ⎡(</a:t>
            </a:r>
            <a:r>
              <a:rPr lang="en-IN" sz="2400" i="1" dirty="0"/>
              <a:t>p</a:t>
            </a:r>
            <a:r>
              <a:rPr lang="en-IN" sz="2400" dirty="0"/>
              <a:t>/2)⎤ values.</a:t>
            </a:r>
          </a:p>
          <a:p>
            <a:pPr marL="0" indent="0">
              <a:buNone/>
            </a:pPr>
            <a:r>
              <a:rPr lang="en-IN" sz="2400" b="1" dirty="0"/>
              <a:t>5. </a:t>
            </a:r>
            <a:r>
              <a:rPr lang="en-IN" sz="2400" dirty="0"/>
              <a:t>All leaf nodes are at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4989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91A11D11-346C-4054-A95F-AF50B7B5BF66}" type="slidenum">
              <a:rPr lang="en-US"/>
              <a:pPr/>
              <a:t>17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7952" y="1916832"/>
            <a:ext cx="2026568" cy="680120"/>
          </a:xfrm>
        </p:spPr>
        <p:txBody>
          <a:bodyPr>
            <a:noAutofit/>
          </a:bodyPr>
          <a:lstStyle/>
          <a:p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dirty="0"/>
              <a:t>An example of insertion in a B+-tree with q = 3 and </a:t>
            </a:r>
            <a:r>
              <a:rPr lang="en-US" sz="1800" dirty="0" err="1"/>
              <a:t>p</a:t>
            </a:r>
            <a:r>
              <a:rPr lang="en-US" sz="1800" baseline="-25000" dirty="0" err="1"/>
              <a:t>leaf</a:t>
            </a:r>
            <a:r>
              <a:rPr lang="en-US" sz="1800" dirty="0"/>
              <a:t> = 2.</a:t>
            </a:r>
          </a:p>
        </p:txBody>
      </p:sp>
      <p:pic>
        <p:nvPicPr>
          <p:cNvPr id="299011" name="Picture 3" descr="31755_FIG0612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4355" y="-27384"/>
            <a:ext cx="6062171" cy="6741368"/>
          </a:xfrm>
        </p:spPr>
      </p:pic>
    </p:spTree>
    <p:extLst>
      <p:ext uri="{BB962C8B-B14F-4D97-AF65-F5344CB8AC3E}">
        <p14:creationId xmlns:p14="http://schemas.microsoft.com/office/powerpoint/2010/main" val="15596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633670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When a </a:t>
            </a:r>
            <a:r>
              <a:rPr lang="en-IN" i="1" dirty="0"/>
              <a:t>leaf node </a:t>
            </a:r>
            <a:r>
              <a:rPr lang="en-IN" dirty="0"/>
              <a:t>is full and a new entry is inserted there, the node </a:t>
            </a:r>
            <a:r>
              <a:rPr lang="en-IN" i="1" dirty="0"/>
              <a:t>overflows </a:t>
            </a:r>
            <a:r>
              <a:rPr lang="en-IN" dirty="0" smtClean="0"/>
              <a:t>and must </a:t>
            </a:r>
            <a:r>
              <a:rPr lang="en-IN" dirty="0"/>
              <a:t>be split.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</a:t>
            </a:r>
            <a:r>
              <a:rPr lang="en-IN" i="1" dirty="0"/>
              <a:t>j </a:t>
            </a:r>
            <a:r>
              <a:rPr lang="en-IN" dirty="0"/>
              <a:t>= ⎡((</a:t>
            </a:r>
            <a:r>
              <a:rPr lang="en-IN" i="1" dirty="0" err="1"/>
              <a:t>p</a:t>
            </a:r>
            <a:r>
              <a:rPr lang="en-IN" dirty="0" err="1"/>
              <a:t>leaf</a:t>
            </a:r>
            <a:r>
              <a:rPr lang="en-IN" dirty="0"/>
              <a:t> + 1)/2)⎤ entries in the original node are kept </a:t>
            </a:r>
            <a:r>
              <a:rPr lang="en-IN" dirty="0" err="1" smtClean="0"/>
              <a:t>there,and</a:t>
            </a:r>
            <a:r>
              <a:rPr lang="en-IN" dirty="0" smtClean="0"/>
              <a:t> </a:t>
            </a:r>
            <a:r>
              <a:rPr lang="en-IN" dirty="0"/>
              <a:t>the remaining entries are moved to a new leaf node</a:t>
            </a:r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i="1" dirty="0" err="1"/>
              <a:t>j</a:t>
            </a:r>
            <a:r>
              <a:rPr lang="en-IN" dirty="0" err="1"/>
              <a:t>th</a:t>
            </a:r>
            <a:r>
              <a:rPr lang="en-IN" dirty="0"/>
              <a:t> search </a:t>
            </a:r>
            <a:r>
              <a:rPr lang="en-IN" dirty="0" smtClean="0"/>
              <a:t>value is   replicated </a:t>
            </a:r>
            <a:r>
              <a:rPr lang="en-IN" dirty="0"/>
              <a:t>in the parent internal node, and an extra pointer to </a:t>
            </a:r>
            <a:r>
              <a:rPr lang="en-IN" dirty="0" smtClean="0"/>
              <a:t> the </a:t>
            </a:r>
            <a:r>
              <a:rPr lang="en-IN" dirty="0"/>
              <a:t>new node is </a:t>
            </a:r>
            <a:r>
              <a:rPr lang="en-IN" dirty="0" smtClean="0"/>
              <a:t>created in </a:t>
            </a:r>
            <a:r>
              <a:rPr lang="en-IN" dirty="0"/>
              <a:t>the parent. These must be inserted in the parent node in their </a:t>
            </a:r>
            <a:r>
              <a:rPr lang="en-IN" dirty="0" smtClean="0"/>
              <a:t>correct sequence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parent internal node is full, the new value will cause it to overflow</a:t>
            </a:r>
          </a:p>
          <a:p>
            <a:pPr marL="0" indent="0">
              <a:buNone/>
            </a:pPr>
            <a:r>
              <a:rPr lang="en-IN" dirty="0" smtClean="0"/>
              <a:t>       also</a:t>
            </a:r>
            <a:r>
              <a:rPr lang="en-IN" dirty="0"/>
              <a:t>, so it must be split.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entries in the internal node up to </a:t>
            </a:r>
            <a:r>
              <a:rPr lang="en-IN" i="1" dirty="0" err="1"/>
              <a:t>Pj</a:t>
            </a:r>
            <a:r>
              <a:rPr lang="en-IN" dirty="0"/>
              <a:t>—the </a:t>
            </a:r>
            <a:r>
              <a:rPr lang="en-IN" i="1" dirty="0" err="1"/>
              <a:t>j</a:t>
            </a:r>
            <a:r>
              <a:rPr lang="en-IN" dirty="0" err="1"/>
              <a:t>th</a:t>
            </a:r>
            <a:r>
              <a:rPr lang="en-IN" dirty="0"/>
              <a:t> tree </a:t>
            </a:r>
            <a:r>
              <a:rPr lang="en-IN" dirty="0" smtClean="0"/>
              <a:t>pointer  after </a:t>
            </a:r>
            <a:r>
              <a:rPr lang="en-IN" dirty="0"/>
              <a:t>inserting the new value and pointer, where </a:t>
            </a:r>
            <a:r>
              <a:rPr lang="en-IN" i="1" dirty="0"/>
              <a:t>j </a:t>
            </a:r>
            <a:r>
              <a:rPr lang="en-IN" dirty="0"/>
              <a:t>= ⎣((</a:t>
            </a:r>
            <a:r>
              <a:rPr lang="en-IN" i="1" dirty="0"/>
              <a:t>p </a:t>
            </a:r>
            <a:r>
              <a:rPr lang="en-IN" dirty="0"/>
              <a:t>+ 1)/2)⎦—are kept, whereas </a:t>
            </a:r>
            <a:r>
              <a:rPr lang="en-IN" dirty="0" smtClean="0"/>
              <a:t>the </a:t>
            </a:r>
            <a:r>
              <a:rPr lang="en-IN" i="1" dirty="0" err="1" smtClean="0"/>
              <a:t>j</a:t>
            </a:r>
            <a:r>
              <a:rPr lang="en-IN" dirty="0" err="1" smtClean="0"/>
              <a:t>th</a:t>
            </a:r>
            <a:r>
              <a:rPr lang="en-IN" dirty="0" smtClean="0"/>
              <a:t> </a:t>
            </a:r>
            <a:r>
              <a:rPr lang="en-IN" dirty="0"/>
              <a:t>search value is moved to the parent, not replicated.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new internal node will hold </a:t>
            </a:r>
            <a:r>
              <a:rPr lang="en-IN" dirty="0" smtClean="0"/>
              <a:t>the  entries </a:t>
            </a:r>
            <a:r>
              <a:rPr lang="en-IN" dirty="0"/>
              <a:t>from </a:t>
            </a:r>
            <a:r>
              <a:rPr lang="en-IN" i="1" dirty="0"/>
              <a:t>Pj</a:t>
            </a:r>
            <a:r>
              <a:rPr lang="en-IN" dirty="0"/>
              <a:t>+1 to the end of the entries in the node 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This  splitting </a:t>
            </a:r>
            <a:r>
              <a:rPr lang="en-IN" dirty="0"/>
              <a:t>can propagate all the way up to create a new root node and hence a </a:t>
            </a:r>
            <a:r>
              <a:rPr lang="en-IN" dirty="0" smtClean="0"/>
              <a:t>new level </a:t>
            </a:r>
            <a:r>
              <a:rPr lang="en-IN" dirty="0"/>
              <a:t>for the B+-tree.</a:t>
            </a:r>
          </a:p>
        </p:txBody>
      </p:sp>
    </p:spTree>
    <p:extLst>
      <p:ext uri="{BB962C8B-B14F-4D97-AF65-F5344CB8AC3E}">
        <p14:creationId xmlns:p14="http://schemas.microsoft.com/office/powerpoint/2010/main" val="34462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DCBF037C-3DC6-4B07-A15A-44709AA07112}" type="slidenum">
              <a:rPr lang="en-US"/>
              <a:pPr/>
              <a:t>19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1954560" cy="1112168"/>
          </a:xfrm>
        </p:spPr>
        <p:txBody>
          <a:bodyPr>
            <a:normAutofit fontScale="90000"/>
          </a:bodyPr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An example of </a:t>
            </a:r>
            <a:r>
              <a:rPr lang="en-US" sz="2400" dirty="0" smtClean="0"/>
              <a:t>deletion from </a:t>
            </a:r>
            <a:r>
              <a:rPr lang="en-US" sz="2400" dirty="0"/>
              <a:t>a </a:t>
            </a:r>
            <a:br>
              <a:rPr lang="en-US" sz="2400" dirty="0"/>
            </a:br>
            <a:r>
              <a:rPr lang="en-US" sz="2400" dirty="0"/>
              <a:t>B+-tree.</a:t>
            </a:r>
            <a:endParaRPr lang="en-US" dirty="0"/>
          </a:p>
        </p:txBody>
      </p:sp>
      <p:pic>
        <p:nvPicPr>
          <p:cNvPr id="300035" name="Picture 3" descr="31755_FIG0613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6700" y="228600"/>
            <a:ext cx="4445000" cy="6096000"/>
          </a:xfrm>
        </p:spPr>
      </p:pic>
    </p:spTree>
    <p:extLst>
      <p:ext uri="{BB962C8B-B14F-4D97-AF65-F5344CB8AC3E}">
        <p14:creationId xmlns:p14="http://schemas.microsoft.com/office/powerpoint/2010/main" val="3434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DDC0622A-7A9A-483B-AC06-A39EACFE49B1}" type="slidenum">
              <a:rPr lang="en-US"/>
              <a:pPr/>
              <a:t>2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628650"/>
            <a:ext cx="7173912" cy="571500"/>
          </a:xfrm>
        </p:spPr>
        <p:txBody>
          <a:bodyPr>
            <a:normAutofit fontScale="90000"/>
          </a:bodyPr>
          <a:lstStyle/>
          <a:p>
            <a:r>
              <a:rPr lang="en-US" sz="3200"/>
              <a:t>Multi-Level Indexes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11300"/>
            <a:ext cx="8509000" cy="4838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Because a single-level index is an ordered file, we can create a primary index </a:t>
            </a:r>
            <a:r>
              <a:rPr lang="en-US" sz="2800" i="1" dirty="0">
                <a:latin typeface="Times New Roman" pitchFamily="18" charset="0"/>
              </a:rPr>
              <a:t>to the index itself</a:t>
            </a:r>
            <a:r>
              <a:rPr lang="en-US" sz="2800" dirty="0">
                <a:latin typeface="Times New Roman" pitchFamily="18" charset="0"/>
              </a:rPr>
              <a:t> ; in this case, the original index file is called the </a:t>
            </a:r>
            <a:r>
              <a:rPr lang="en-US" sz="2800" i="1" dirty="0">
                <a:latin typeface="Times New Roman" pitchFamily="18" charset="0"/>
              </a:rPr>
              <a:t>first-level index</a:t>
            </a:r>
            <a:r>
              <a:rPr lang="en-US" sz="2800" dirty="0">
                <a:latin typeface="Times New Roman" pitchFamily="18" charset="0"/>
              </a:rPr>
              <a:t>  and the index to the index is called the </a:t>
            </a:r>
            <a:r>
              <a:rPr lang="en-US" sz="2800" i="1" dirty="0">
                <a:latin typeface="Times New Roman" pitchFamily="18" charset="0"/>
              </a:rPr>
              <a:t>second-level index.</a:t>
            </a:r>
          </a:p>
          <a:p>
            <a:pPr>
              <a:lnSpc>
                <a:spcPct val="80000"/>
              </a:lnSpc>
            </a:pPr>
            <a:endParaRPr lang="en-US" sz="9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We can repeat the process, creating a third, fourth, ..., top level until all entries of the </a:t>
            </a:r>
            <a:r>
              <a:rPr lang="en-US" sz="2800" i="1" dirty="0">
                <a:latin typeface="Times New Roman" pitchFamily="18" charset="0"/>
              </a:rPr>
              <a:t>top level</a:t>
            </a:r>
            <a:r>
              <a:rPr lang="en-US" sz="2800" dirty="0">
                <a:latin typeface="Times New Roman" pitchFamily="18" charset="0"/>
              </a:rPr>
              <a:t>  fit in one disk block</a:t>
            </a:r>
          </a:p>
          <a:p>
            <a:pPr>
              <a:lnSpc>
                <a:spcPct val="80000"/>
              </a:lnSpc>
            </a:pPr>
            <a:endParaRPr lang="en-US" sz="9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A multi-level index can be created for any type of first-level index (primary, secondary, clustering) as long as the first-level index consists of </a:t>
            </a:r>
            <a:r>
              <a:rPr lang="en-US" sz="2800" i="1" dirty="0">
                <a:latin typeface="Times New Roman" pitchFamily="18" charset="0"/>
              </a:rPr>
              <a:t>more than one</a:t>
            </a:r>
            <a:r>
              <a:rPr lang="en-US" sz="2800" dirty="0">
                <a:latin typeface="Times New Roman" pitchFamily="18" charset="0"/>
              </a:rPr>
              <a:t>  disk block</a:t>
            </a:r>
            <a:endParaRPr lang="en-US" sz="1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When an entry is deleted, it </a:t>
            </a:r>
            <a:r>
              <a:rPr lang="en-IN" sz="2000" dirty="0" smtClean="0"/>
              <a:t>is always </a:t>
            </a:r>
            <a:r>
              <a:rPr lang="en-IN" sz="2000" dirty="0"/>
              <a:t>removed from the leaf level. If it happens to occur in an internal node, </a:t>
            </a:r>
            <a:r>
              <a:rPr lang="en-IN" sz="2000" dirty="0" smtClean="0"/>
              <a:t>it must </a:t>
            </a:r>
            <a:r>
              <a:rPr lang="en-IN" sz="2000" dirty="0"/>
              <a:t>also be removed from there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In the latter case, the value to its left in the </a:t>
            </a:r>
            <a:r>
              <a:rPr lang="en-IN" sz="2000" dirty="0" smtClean="0"/>
              <a:t>leaf node </a:t>
            </a:r>
            <a:r>
              <a:rPr lang="en-IN" sz="2000" dirty="0"/>
              <a:t>must replace it in the internal node because that value is now the </a:t>
            </a:r>
            <a:r>
              <a:rPr lang="en-IN" sz="2000" dirty="0" smtClean="0"/>
              <a:t>rightmost entry </a:t>
            </a:r>
            <a:r>
              <a:rPr lang="en-IN" sz="2000" dirty="0"/>
              <a:t>in the </a:t>
            </a:r>
            <a:r>
              <a:rPr lang="en-IN" sz="2000" dirty="0" err="1"/>
              <a:t>subtree</a:t>
            </a:r>
            <a:r>
              <a:rPr lang="en-IN" sz="2000" dirty="0"/>
              <a:t>. </a:t>
            </a:r>
            <a:endParaRPr lang="en-IN" sz="2000" dirty="0" smtClean="0"/>
          </a:p>
          <a:p>
            <a:pPr algn="just"/>
            <a:r>
              <a:rPr lang="en-IN" sz="2000" dirty="0" smtClean="0"/>
              <a:t>Deletion </a:t>
            </a:r>
            <a:r>
              <a:rPr lang="en-IN" sz="2000" dirty="0"/>
              <a:t>may cause </a:t>
            </a:r>
            <a:r>
              <a:rPr lang="en-IN" sz="2000" b="1" dirty="0"/>
              <a:t>underflow </a:t>
            </a:r>
            <a:r>
              <a:rPr lang="en-IN" sz="2000" dirty="0"/>
              <a:t>by reducing the number </a:t>
            </a:r>
            <a:r>
              <a:rPr lang="en-IN" sz="2000" dirty="0" smtClean="0"/>
              <a:t>of entries </a:t>
            </a:r>
            <a:r>
              <a:rPr lang="en-IN" sz="2000" dirty="0"/>
              <a:t>in the leaf node to below the minimum required. In this case, we try to </a:t>
            </a:r>
            <a:r>
              <a:rPr lang="en-IN" sz="2000" dirty="0" smtClean="0"/>
              <a:t>find a </a:t>
            </a:r>
            <a:r>
              <a:rPr lang="en-IN" sz="2000" dirty="0"/>
              <a:t>sibling leaf node—a leaf node directly to the left or to the right of the node </a:t>
            </a:r>
            <a:r>
              <a:rPr lang="en-IN" sz="2000" dirty="0" smtClean="0"/>
              <a:t>with underflow—and </a:t>
            </a:r>
            <a:r>
              <a:rPr lang="en-IN" sz="2000" dirty="0"/>
              <a:t>redistribute the entries among the node and its </a:t>
            </a:r>
            <a:r>
              <a:rPr lang="en-IN" sz="2000" b="1" dirty="0"/>
              <a:t>sibling </a:t>
            </a:r>
            <a:r>
              <a:rPr lang="en-IN" sz="2000" dirty="0"/>
              <a:t>so that</a:t>
            </a:r>
          </a:p>
          <a:p>
            <a:pPr marL="0" indent="0" algn="just">
              <a:buNone/>
            </a:pPr>
            <a:r>
              <a:rPr lang="en-IN" sz="2000" dirty="0" smtClean="0"/>
              <a:t>      both </a:t>
            </a:r>
            <a:r>
              <a:rPr lang="en-IN" sz="2000" dirty="0"/>
              <a:t>are at least half full; otherwise, the node is merged with its siblings and the</a:t>
            </a:r>
          </a:p>
          <a:p>
            <a:pPr marL="0" indent="0" algn="just">
              <a:buNone/>
            </a:pPr>
            <a:r>
              <a:rPr lang="en-IN" sz="2000" dirty="0" smtClean="0"/>
              <a:t>     number </a:t>
            </a:r>
            <a:r>
              <a:rPr lang="en-IN" sz="2000" dirty="0"/>
              <a:t>of leaf nodes is reduced. </a:t>
            </a:r>
            <a:endParaRPr lang="en-IN" sz="2000" dirty="0" smtClean="0"/>
          </a:p>
          <a:p>
            <a:pPr algn="just"/>
            <a:r>
              <a:rPr lang="en-IN" sz="2000" dirty="0" smtClean="0"/>
              <a:t>A </a:t>
            </a:r>
            <a:r>
              <a:rPr lang="en-IN" sz="2000" dirty="0"/>
              <a:t>common method is to try to </a:t>
            </a:r>
            <a:r>
              <a:rPr lang="en-IN" sz="2000" b="1" dirty="0" smtClean="0"/>
              <a:t>redistribute </a:t>
            </a:r>
            <a:r>
              <a:rPr lang="en-IN" sz="2000" dirty="0" smtClean="0"/>
              <a:t>entries </a:t>
            </a:r>
            <a:r>
              <a:rPr lang="en-IN" sz="2000" dirty="0"/>
              <a:t>with the left sibling; if this is not possible, an attempt to redistribute </a:t>
            </a:r>
            <a:r>
              <a:rPr lang="en-IN" sz="2000" dirty="0" smtClean="0"/>
              <a:t>with the </a:t>
            </a:r>
            <a:r>
              <a:rPr lang="en-IN" sz="2000" dirty="0"/>
              <a:t>right sibling is made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If this is also not possible, the three nodes are </a:t>
            </a:r>
            <a:r>
              <a:rPr lang="en-IN" sz="2000" dirty="0" smtClean="0"/>
              <a:t>merged into </a:t>
            </a:r>
            <a:r>
              <a:rPr lang="en-IN" sz="2000" dirty="0"/>
              <a:t>two leaf nodes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In such a case, underflow may propagate to </a:t>
            </a:r>
            <a:r>
              <a:rPr lang="en-IN" sz="2000" b="1" dirty="0"/>
              <a:t>internal </a:t>
            </a:r>
            <a:r>
              <a:rPr lang="en-IN" sz="2000" dirty="0" smtClean="0"/>
              <a:t>nodes because </a:t>
            </a:r>
            <a:r>
              <a:rPr lang="en-IN" sz="2000" dirty="0"/>
              <a:t>one fewer tree pointer and search value are needed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This can </a:t>
            </a:r>
            <a:r>
              <a:rPr lang="en-IN" sz="2000" dirty="0" smtClean="0"/>
              <a:t>propagate  and </a:t>
            </a:r>
            <a:r>
              <a:rPr lang="en-IN" sz="2000" dirty="0"/>
              <a:t>reduce the tree levels.</a:t>
            </a:r>
          </a:p>
        </p:txBody>
      </p:sp>
    </p:spTree>
    <p:extLst>
      <p:ext uri="{BB962C8B-B14F-4D97-AF65-F5344CB8AC3E}">
        <p14:creationId xmlns:p14="http://schemas.microsoft.com/office/powerpoint/2010/main" val="21494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4ED31B9D-FC5C-4E91-9CBD-382E06753A12}" type="slidenum">
              <a:rPr lang="en-US"/>
              <a:pPr/>
              <a:t>3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2374900" cy="4254500"/>
          </a:xfrm>
        </p:spPr>
        <p:txBody>
          <a:bodyPr/>
          <a:lstStyle/>
          <a:p>
            <a:r>
              <a:rPr lang="en-US" sz="2400" b="0"/>
              <a:t>FIGURE 14.6</a:t>
            </a:r>
            <a:br>
              <a:rPr lang="en-US" sz="2400" b="0"/>
            </a:br>
            <a:r>
              <a:rPr lang="en-US" sz="2400"/>
              <a:t>A two-level primary index resembling ISAM (Indexed Sequential Access Method) organization.</a:t>
            </a:r>
            <a:endParaRPr lang="en-US"/>
          </a:p>
        </p:txBody>
      </p:sp>
      <p:pic>
        <p:nvPicPr>
          <p:cNvPr id="293891" name="Picture 3" descr="31755_FIG0606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9263" y="565150"/>
            <a:ext cx="5824537" cy="5530850"/>
          </a:xfrm>
        </p:spPr>
      </p:pic>
    </p:spTree>
    <p:extLst>
      <p:ext uri="{BB962C8B-B14F-4D97-AF65-F5344CB8AC3E}">
        <p14:creationId xmlns:p14="http://schemas.microsoft.com/office/powerpoint/2010/main" val="2816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/>
              <a:t>A binary search </a:t>
            </a:r>
            <a:r>
              <a:rPr lang="en-IN" sz="2000" dirty="0" smtClean="0"/>
              <a:t>requires approximately </a:t>
            </a:r>
            <a:r>
              <a:rPr lang="en-IN" sz="2000" dirty="0"/>
              <a:t>(log2 </a:t>
            </a:r>
            <a:r>
              <a:rPr lang="en-IN" sz="2000" i="1" dirty="0"/>
              <a:t>bi</a:t>
            </a:r>
            <a:r>
              <a:rPr lang="en-IN" sz="2000" dirty="0"/>
              <a:t>) block accesses for an index with </a:t>
            </a:r>
            <a:r>
              <a:rPr lang="en-IN" sz="2000" i="1" dirty="0"/>
              <a:t>bi </a:t>
            </a:r>
            <a:r>
              <a:rPr lang="en-IN" sz="2000" dirty="0" smtClean="0"/>
              <a:t>blocks.</a:t>
            </a:r>
          </a:p>
          <a:p>
            <a:r>
              <a:rPr lang="en-IN" sz="2000" dirty="0"/>
              <a:t>The idea behind </a:t>
            </a:r>
            <a:r>
              <a:rPr lang="en-IN" sz="2000" dirty="0" smtClean="0"/>
              <a:t>a </a:t>
            </a:r>
            <a:r>
              <a:rPr lang="en-IN" sz="2000" b="1" dirty="0" smtClean="0"/>
              <a:t>multilevel </a:t>
            </a:r>
            <a:r>
              <a:rPr lang="en-IN" sz="2000" b="1" dirty="0"/>
              <a:t>index </a:t>
            </a:r>
            <a:r>
              <a:rPr lang="en-IN" sz="2000" dirty="0"/>
              <a:t>is to reduce the part of the index that we continue to search </a:t>
            </a:r>
            <a:r>
              <a:rPr lang="en-IN" sz="2000" dirty="0" smtClean="0"/>
              <a:t>by </a:t>
            </a:r>
            <a:r>
              <a:rPr lang="en-IN" sz="2000" i="1" dirty="0" err="1" smtClean="0"/>
              <a:t>bfri</a:t>
            </a:r>
            <a:r>
              <a:rPr lang="en-IN" sz="2000" dirty="0"/>
              <a:t>, the blocking factor for the index, which is larger than 2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value </a:t>
            </a:r>
            <a:r>
              <a:rPr lang="en-IN" sz="2000" i="1" dirty="0" err="1"/>
              <a:t>bfri</a:t>
            </a:r>
            <a:r>
              <a:rPr lang="en-IN" sz="2000" i="1" dirty="0"/>
              <a:t> </a:t>
            </a:r>
            <a:r>
              <a:rPr lang="en-IN" sz="2000" dirty="0"/>
              <a:t>is called the </a:t>
            </a:r>
            <a:r>
              <a:rPr lang="en-IN" sz="2000" b="1" dirty="0"/>
              <a:t>fan-out </a:t>
            </a:r>
            <a:r>
              <a:rPr lang="en-IN" sz="2000" dirty="0"/>
              <a:t>of the </a:t>
            </a:r>
            <a:r>
              <a:rPr lang="en-IN" sz="2000" dirty="0" smtClean="0"/>
              <a:t>multilevel index</a:t>
            </a:r>
            <a:r>
              <a:rPr lang="en-IN" sz="2000" dirty="0"/>
              <a:t>, and we will refer to it by the symbol </a:t>
            </a:r>
            <a:r>
              <a:rPr lang="en-IN" sz="2000" b="1" dirty="0" err="1"/>
              <a:t>fo</a:t>
            </a:r>
            <a:r>
              <a:rPr lang="en-IN" sz="2000" i="1" dirty="0" smtClean="0"/>
              <a:t>.</a:t>
            </a:r>
          </a:p>
          <a:p>
            <a:r>
              <a:rPr lang="en-IN" sz="2000" dirty="0"/>
              <a:t>Searching </a:t>
            </a:r>
            <a:r>
              <a:rPr lang="en-IN" sz="2000" dirty="0" smtClean="0"/>
              <a:t>a multilevel </a:t>
            </a:r>
            <a:r>
              <a:rPr lang="en-IN" sz="2000" dirty="0"/>
              <a:t>index requires approximately (</a:t>
            </a:r>
            <a:r>
              <a:rPr lang="en-IN" sz="2000" dirty="0" err="1"/>
              <a:t>logfo</a:t>
            </a:r>
            <a:r>
              <a:rPr lang="en-IN" sz="2000" dirty="0"/>
              <a:t> </a:t>
            </a:r>
            <a:r>
              <a:rPr lang="en-IN" sz="2000" i="1" dirty="0"/>
              <a:t>bi</a:t>
            </a:r>
            <a:r>
              <a:rPr lang="en-IN" sz="2000" dirty="0"/>
              <a:t>) block accesses, which is a </a:t>
            </a:r>
            <a:r>
              <a:rPr lang="en-IN" sz="2000" dirty="0" smtClean="0"/>
              <a:t>substantially smaller </a:t>
            </a:r>
            <a:r>
              <a:rPr lang="en-IN" sz="2000" dirty="0"/>
              <a:t>number than for a binary search if the fan-out is larger than 2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To retain the benefits of using multilevel indexing </a:t>
            </a:r>
            <a:r>
              <a:rPr lang="en-IN" sz="2000" dirty="0" smtClean="0"/>
              <a:t>while reducing </a:t>
            </a:r>
            <a:r>
              <a:rPr lang="en-IN" sz="2000" dirty="0"/>
              <a:t>index insertion and deletion problems, designers adopted a </a:t>
            </a:r>
            <a:r>
              <a:rPr lang="en-IN" sz="2000" dirty="0" smtClean="0"/>
              <a:t>multilevel index </a:t>
            </a:r>
            <a:r>
              <a:rPr lang="en-IN" sz="2000" dirty="0"/>
              <a:t>called a </a:t>
            </a:r>
            <a:r>
              <a:rPr lang="en-IN" sz="2000" b="1" dirty="0"/>
              <a:t>dynamic multilevel index </a:t>
            </a:r>
            <a:r>
              <a:rPr lang="en-IN" sz="2000" dirty="0"/>
              <a:t>that leaves some space in each of its </a:t>
            </a:r>
            <a:r>
              <a:rPr lang="en-IN" sz="2000" dirty="0" smtClean="0"/>
              <a:t>blocks for </a:t>
            </a:r>
            <a:r>
              <a:rPr lang="en-IN" sz="2000" dirty="0"/>
              <a:t>inserting new entries and uses appropriate insertion/deletion algorithms </a:t>
            </a:r>
            <a:r>
              <a:rPr lang="en-IN" sz="2000" dirty="0" smtClean="0"/>
              <a:t>for creating </a:t>
            </a:r>
            <a:r>
              <a:rPr lang="en-IN" sz="2000" dirty="0"/>
              <a:t>and deleting new index blocks when the data file grows and shrinks. </a:t>
            </a:r>
            <a:endParaRPr lang="en-IN" sz="2000" dirty="0" smtClean="0"/>
          </a:p>
          <a:p>
            <a:r>
              <a:rPr lang="en-IN" sz="2000" dirty="0" smtClean="0"/>
              <a:t>It is often </a:t>
            </a:r>
            <a:r>
              <a:rPr lang="en-IN" sz="2000" dirty="0"/>
              <a:t>implemented by using data structures called B-trees and B+-trees,</a:t>
            </a:r>
            <a:endParaRPr lang="en-IN" sz="2000" i="1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21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827A8BE1-F3FE-4AC7-A684-3140C9A77B0D}" type="slidenum">
              <a:rPr lang="en-US"/>
              <a:pPr/>
              <a:t>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571500"/>
          </a:xfrm>
        </p:spPr>
        <p:txBody>
          <a:bodyPr>
            <a:normAutofit fontScale="90000"/>
          </a:bodyPr>
          <a:lstStyle/>
          <a:p>
            <a:r>
              <a:rPr lang="en-US" sz="3200"/>
              <a:t>Multi-Level Indexes 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31900"/>
            <a:ext cx="8509000" cy="51181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Such a multi-level index is a form of </a:t>
            </a:r>
            <a:r>
              <a:rPr lang="en-US" i="1">
                <a:latin typeface="Times New Roman" pitchFamily="18" charset="0"/>
              </a:rPr>
              <a:t>search tree</a:t>
            </a:r>
            <a:r>
              <a:rPr lang="en-US">
                <a:latin typeface="Times New Roman" pitchFamily="18" charset="0"/>
              </a:rPr>
              <a:t> ; however, insertion and deletion of new index entries is a severe problem because every level of the index is an </a:t>
            </a:r>
            <a:r>
              <a:rPr lang="en-US" i="1">
                <a:latin typeface="Times New Roman" pitchFamily="18" charset="0"/>
              </a:rPr>
              <a:t>ordered file.</a:t>
            </a:r>
            <a:endParaRPr lang="en-US" sz="4400" i="1">
              <a:latin typeface="Times New Roman" pitchFamily="18" charset="0"/>
            </a:endParaRPr>
          </a:p>
          <a:p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6A6DA83C-1066-4DF3-801A-270FD0DE1D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 node in a search tree with pointers to </a:t>
            </a:r>
            <a:r>
              <a:rPr lang="en-US" sz="2400" dirty="0" err="1"/>
              <a:t>subtrees</a:t>
            </a:r>
            <a:r>
              <a:rPr lang="en-US" sz="2400" dirty="0"/>
              <a:t> below it.</a:t>
            </a:r>
            <a:endParaRPr lang="en-US" dirty="0"/>
          </a:p>
        </p:txBody>
      </p:sp>
      <p:pic>
        <p:nvPicPr>
          <p:cNvPr id="294915" name="Picture 3" descr="31755_FIG0608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32050"/>
            <a:ext cx="7772400" cy="2170113"/>
          </a:xfrm>
        </p:spPr>
      </p:pic>
    </p:spTree>
    <p:extLst>
      <p:ext uri="{BB962C8B-B14F-4D97-AF65-F5344CB8AC3E}">
        <p14:creationId xmlns:p14="http://schemas.microsoft.com/office/powerpoint/2010/main" val="28485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2C6EB4E4-DEB6-4D19-99FE-B459DF1EC4D8}" type="slidenum">
              <a:rPr lang="en-US"/>
              <a:pPr/>
              <a:t>7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search tree of order p = 3.</a:t>
            </a:r>
            <a:endParaRPr lang="en-US" dirty="0"/>
          </a:p>
        </p:txBody>
      </p:sp>
      <p:pic>
        <p:nvPicPr>
          <p:cNvPr id="295939" name="Picture 3" descr="31755_FIG0609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3068959"/>
            <a:ext cx="6840760" cy="2712017"/>
          </a:xfrm>
        </p:spPr>
      </p:pic>
      <p:sp>
        <p:nvSpPr>
          <p:cNvPr id="2" name="TextBox 1"/>
          <p:cNvSpPr txBox="1"/>
          <p:nvPr/>
        </p:nvSpPr>
        <p:spPr>
          <a:xfrm>
            <a:off x="539552" y="1124744"/>
            <a:ext cx="7998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search </a:t>
            </a:r>
            <a:r>
              <a:rPr lang="en-IN" b="1" dirty="0"/>
              <a:t>tree of order </a:t>
            </a:r>
            <a:r>
              <a:rPr lang="en-IN" i="1" dirty="0"/>
              <a:t>p </a:t>
            </a:r>
            <a:r>
              <a:rPr lang="en-IN" dirty="0"/>
              <a:t>is a tree such that each node contains </a:t>
            </a:r>
            <a:r>
              <a:rPr lang="en-IN" i="1" dirty="0"/>
              <a:t>at most p </a:t>
            </a:r>
            <a:r>
              <a:rPr lang="en-IN" dirty="0"/>
              <a:t>− 1 search</a:t>
            </a:r>
          </a:p>
          <a:p>
            <a:r>
              <a:rPr lang="en-IN" dirty="0"/>
              <a:t>values and </a:t>
            </a:r>
            <a:r>
              <a:rPr lang="en-IN" i="1" dirty="0"/>
              <a:t>p </a:t>
            </a:r>
            <a:r>
              <a:rPr lang="en-IN" dirty="0"/>
              <a:t>pointers in the order &lt;</a:t>
            </a:r>
            <a:r>
              <a:rPr lang="en-IN" i="1" dirty="0"/>
              <a:t>P</a:t>
            </a:r>
            <a:r>
              <a:rPr lang="en-IN" dirty="0"/>
              <a:t>1, </a:t>
            </a:r>
            <a:r>
              <a:rPr lang="en-IN" i="1" dirty="0"/>
              <a:t>K</a:t>
            </a:r>
            <a:r>
              <a:rPr lang="en-IN" dirty="0"/>
              <a:t>1, </a:t>
            </a:r>
            <a:r>
              <a:rPr lang="en-IN" i="1" dirty="0"/>
              <a:t>P</a:t>
            </a:r>
            <a:r>
              <a:rPr lang="en-IN" dirty="0"/>
              <a:t>2, </a:t>
            </a:r>
            <a:r>
              <a:rPr lang="en-IN" i="1" dirty="0"/>
              <a:t>K</a:t>
            </a:r>
            <a:r>
              <a:rPr lang="en-IN" dirty="0"/>
              <a:t>2, … , </a:t>
            </a:r>
            <a:r>
              <a:rPr lang="en-IN" i="1" dirty="0"/>
              <a:t>Pq</a:t>
            </a:r>
            <a:r>
              <a:rPr lang="en-IN" dirty="0"/>
              <a:t>−1, </a:t>
            </a:r>
            <a:r>
              <a:rPr lang="en-IN" i="1" dirty="0"/>
              <a:t>Kq</a:t>
            </a:r>
            <a:r>
              <a:rPr lang="en-IN" dirty="0"/>
              <a:t>−1, </a:t>
            </a:r>
            <a:r>
              <a:rPr lang="en-IN" i="1" dirty="0" err="1"/>
              <a:t>Pq</a:t>
            </a:r>
            <a:r>
              <a:rPr lang="en-IN" dirty="0"/>
              <a:t>&gt;, where </a:t>
            </a:r>
            <a:r>
              <a:rPr lang="en-IN" i="1" dirty="0"/>
              <a:t>q </a:t>
            </a:r>
            <a:r>
              <a:rPr lang="en-IN" dirty="0"/>
              <a:t>≤ </a:t>
            </a:r>
            <a:r>
              <a:rPr lang="en-IN" i="1" dirty="0"/>
              <a:t>p</a:t>
            </a:r>
            <a:r>
              <a:rPr lang="en-IN" dirty="0"/>
              <a:t>.</a:t>
            </a:r>
          </a:p>
          <a:p>
            <a:r>
              <a:rPr lang="en-IN" dirty="0"/>
              <a:t>Each </a:t>
            </a:r>
            <a:r>
              <a:rPr lang="en-IN" i="1" dirty="0"/>
              <a:t>Pi </a:t>
            </a:r>
            <a:r>
              <a:rPr lang="en-IN" dirty="0"/>
              <a:t>is a pointer to a child node (or a NULL pointer), and each </a:t>
            </a:r>
            <a:r>
              <a:rPr lang="en-IN" i="1" dirty="0"/>
              <a:t>Ki </a:t>
            </a:r>
            <a:r>
              <a:rPr lang="en-IN" dirty="0"/>
              <a:t>is a search</a:t>
            </a:r>
          </a:p>
          <a:p>
            <a:r>
              <a:rPr lang="en-IN" dirty="0"/>
              <a:t>value from some ordered set of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9912" y="23250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search tree itself can be stored on disk by assigning </a:t>
            </a:r>
            <a:r>
              <a:rPr lang="en-IN" dirty="0" smtClean="0"/>
              <a:t>each tree </a:t>
            </a:r>
            <a:r>
              <a:rPr lang="en-IN" dirty="0"/>
              <a:t>node to a disk block.</a:t>
            </a:r>
          </a:p>
        </p:txBody>
      </p:sp>
    </p:spTree>
    <p:extLst>
      <p:ext uri="{BB962C8B-B14F-4D97-AF65-F5344CB8AC3E}">
        <p14:creationId xmlns:p14="http://schemas.microsoft.com/office/powerpoint/2010/main" val="41711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1206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goals for balancing a search tree are as follows:</a:t>
            </a:r>
          </a:p>
          <a:p>
            <a:r>
              <a:rPr lang="en-IN" dirty="0" smtClean="0"/>
              <a:t> </a:t>
            </a:r>
            <a:r>
              <a:rPr lang="en-IN" dirty="0"/>
              <a:t>To guarantee that </a:t>
            </a:r>
            <a:r>
              <a:rPr lang="en-IN" dirty="0">
                <a:solidFill>
                  <a:srgbClr val="FF0000"/>
                </a:solidFill>
              </a:rPr>
              <a:t>nodes are evenly distributed</a:t>
            </a:r>
            <a:r>
              <a:rPr lang="en-IN" dirty="0"/>
              <a:t>, so that the depth of the </a:t>
            </a:r>
            <a:r>
              <a:rPr lang="en-IN" dirty="0" smtClean="0"/>
              <a:t>tree is </a:t>
            </a:r>
            <a:r>
              <a:rPr lang="en-IN" dirty="0"/>
              <a:t>minimized for the given set of keys and that the tree does not get </a:t>
            </a:r>
            <a:r>
              <a:rPr lang="en-IN" dirty="0" smtClean="0"/>
              <a:t>skewed with </a:t>
            </a:r>
            <a:r>
              <a:rPr lang="en-IN" dirty="0"/>
              <a:t>some nodes being at very deep levels</a:t>
            </a:r>
          </a:p>
          <a:p>
            <a:r>
              <a:rPr lang="en-IN" dirty="0" smtClean="0"/>
              <a:t>To </a:t>
            </a:r>
            <a:r>
              <a:rPr lang="en-IN" dirty="0"/>
              <a:t>make the </a:t>
            </a:r>
            <a:r>
              <a:rPr lang="en-IN" dirty="0">
                <a:solidFill>
                  <a:srgbClr val="FF0000"/>
                </a:solidFill>
              </a:rPr>
              <a:t>search speed uniform</a:t>
            </a:r>
            <a:r>
              <a:rPr lang="en-IN" dirty="0"/>
              <a:t>, so that the average time to find any </a:t>
            </a:r>
            <a:r>
              <a:rPr lang="en-IN" dirty="0" smtClean="0"/>
              <a:t>random key </a:t>
            </a:r>
            <a:r>
              <a:rPr lang="en-IN" dirty="0"/>
              <a:t>is roughly the </a:t>
            </a:r>
            <a:r>
              <a:rPr lang="en-IN" dirty="0" smtClean="0"/>
              <a:t>same</a:t>
            </a:r>
          </a:p>
          <a:p>
            <a:r>
              <a:rPr lang="en-IN" dirty="0" smtClean="0"/>
              <a:t>To make </a:t>
            </a:r>
            <a:r>
              <a:rPr lang="en-IN" dirty="0"/>
              <a:t>sure that the index tree does not need too much restructuring as records </a:t>
            </a:r>
            <a:r>
              <a:rPr lang="en-IN" dirty="0" smtClean="0"/>
              <a:t>are inserted </a:t>
            </a:r>
            <a:r>
              <a:rPr lang="en-IN" dirty="0"/>
              <a:t>into and deleted from the main file.</a:t>
            </a:r>
          </a:p>
        </p:txBody>
      </p:sp>
    </p:spTree>
    <p:extLst>
      <p:ext uri="{BB962C8B-B14F-4D97-AF65-F5344CB8AC3E}">
        <p14:creationId xmlns:p14="http://schemas.microsoft.com/office/powerpoint/2010/main" val="2060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14-</a:t>
            </a:r>
            <a:fld id="{DB3E4309-423C-432F-9670-2F51D19522B0}" type="slidenum">
              <a:rPr lang="en-US"/>
              <a:pPr/>
              <a:t>9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>
            <a:normAutofit fontScale="90000"/>
          </a:bodyPr>
          <a:lstStyle/>
          <a:p>
            <a:r>
              <a:rPr lang="en-US" sz="3200"/>
              <a:t>Dynamic Multilevel Indexes Using B-Trees      and B+-Trees</a:t>
            </a:r>
            <a:br>
              <a:rPr lang="en-US" sz="3200"/>
            </a:br>
            <a:endParaRPr lang="en-US" sz="320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496300" cy="461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Times New Roman" pitchFamily="18" charset="0"/>
              </a:rPr>
              <a:t>Because of the insertion and deletion problem, most multi-level indexes use B-tree or B+-tree data structures, which leave space in each tree node (disk block) to allow for new index entries</a:t>
            </a:r>
          </a:p>
          <a:p>
            <a:pPr>
              <a:lnSpc>
                <a:spcPct val="80000"/>
              </a:lnSpc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Times New Roman" pitchFamily="18" charset="0"/>
              </a:rPr>
              <a:t>These data structures are variations of search trees that allow efficient insertion and deletion of new search values.</a:t>
            </a:r>
          </a:p>
          <a:p>
            <a:pPr>
              <a:lnSpc>
                <a:spcPct val="80000"/>
              </a:lnSpc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Times New Roman" pitchFamily="18" charset="0"/>
              </a:rPr>
              <a:t>In B-Tree and B+-Tree data structures, each node corresponds to a disk block</a:t>
            </a:r>
          </a:p>
          <a:p>
            <a:pPr>
              <a:lnSpc>
                <a:spcPct val="80000"/>
              </a:lnSpc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Times New Roman" pitchFamily="18" charset="0"/>
              </a:rPr>
              <a:t>Each node is kept between half-full and completely 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10" ma:contentTypeDescription="Create a new document." ma:contentTypeScope="" ma:versionID="a1fe4f34fdc3d5650fd20aac599906e3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b1649a92221264937cf39dd234bddee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B1A304-41D9-4714-8099-B4F7977E48B6}"/>
</file>

<file path=customXml/itemProps2.xml><?xml version="1.0" encoding="utf-8"?>
<ds:datastoreItem xmlns:ds="http://schemas.openxmlformats.org/officeDocument/2006/customXml" ds:itemID="{E8FDCFC0-F952-41AB-BBC8-1332957DEBFD}"/>
</file>

<file path=customXml/itemProps3.xml><?xml version="1.0" encoding="utf-8"?>
<ds:datastoreItem xmlns:ds="http://schemas.openxmlformats.org/officeDocument/2006/customXml" ds:itemID="{E15519FF-2D32-4EA7-9346-3C24CA6E28B5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1773</Words>
  <Application>Microsoft Office PowerPoint</Application>
  <PresentationFormat>On-screen Show (4:3)</PresentationFormat>
  <Paragraphs>106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Multilevel Indexes</vt:lpstr>
      <vt:lpstr>Multi-Level Indexes </vt:lpstr>
      <vt:lpstr>FIGURE 14.6 A two-level primary index resembling ISAM (Indexed Sequential Access Method) organization.</vt:lpstr>
      <vt:lpstr>PowerPoint Presentation</vt:lpstr>
      <vt:lpstr>Multi-Level Indexes </vt:lpstr>
      <vt:lpstr> A node in a search tree with pointers to subtrees below it.</vt:lpstr>
      <vt:lpstr>A search tree of order p = 3.</vt:lpstr>
      <vt:lpstr>PowerPoint Presentation</vt:lpstr>
      <vt:lpstr>Dynamic Multilevel Indexes Using B-Trees      and B+-Trees </vt:lpstr>
      <vt:lpstr>Dynamic Multilevel Indexes Using B-Trees      and B+-Trees (contd.) </vt:lpstr>
      <vt:lpstr>Difference between B-tree and B+-tree</vt:lpstr>
      <vt:lpstr> B-tree structures. (a) A node in a B-tree with q – 1 search  values. (b) A B-tree of order p = 3. The values were inserted in the order 8, 5, 1, 7, 3, 12, 9, 6.</vt:lpstr>
      <vt:lpstr>PowerPoint Presentation</vt:lpstr>
      <vt:lpstr>FIGURE 14.11 The nodes of a B+-tree. (a) Internal node of a B+-tree with q –1 search values. (b) Leaf node of a B+-tree with q – 1 search values and q – 1 data pointers.</vt:lpstr>
      <vt:lpstr>PowerPoint Presentation</vt:lpstr>
      <vt:lpstr>PowerPoint Presentation</vt:lpstr>
      <vt:lpstr> An example of insertion in a B+-tree with q = 3 and pleaf = 2.</vt:lpstr>
      <vt:lpstr>PowerPoint Presentation</vt:lpstr>
      <vt:lpstr> An example of deletion from a  B+-tree.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Indexes</dc:title>
  <dc:creator>admin</dc:creator>
  <cp:lastModifiedBy>admin</cp:lastModifiedBy>
  <cp:revision>12</cp:revision>
  <dcterms:created xsi:type="dcterms:W3CDTF">2019-03-23T07:18:55Z</dcterms:created>
  <dcterms:modified xsi:type="dcterms:W3CDTF">2019-03-23T11:18:12Z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