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85" r:id="rId15"/>
    <p:sldId id="266" r:id="rId16"/>
    <p:sldId id="267" r:id="rId17"/>
    <p:sldId id="268" r:id="rId18"/>
    <p:sldId id="269" r:id="rId19"/>
    <p:sldId id="271" r:id="rId20"/>
    <p:sldId id="270" r:id="rId21"/>
    <p:sldId id="272" r:id="rId22"/>
    <p:sldId id="273" r:id="rId23"/>
    <p:sldId id="283" r:id="rId24"/>
    <p:sldId id="274" r:id="rId25"/>
    <p:sldId id="284" r:id="rId26"/>
    <p:sldId id="275" r:id="rId27"/>
    <p:sldId id="276" r:id="rId28"/>
    <p:sldId id="277" r:id="rId29"/>
    <p:sldId id="278" r:id="rId30"/>
    <p:sldId id="279" r:id="rId31"/>
    <p:sldId id="280" r:id="rId32"/>
    <p:sldId id="281"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424A8-D751-4A1B-993E-A728273A8E85}" v="1" dt="2023-02-11T16:30:35.753"/>
    <p1510:client id="{26CFADB8-2DB6-498F-8486-2B00FE3E2814}" v="1" dt="2023-02-10T05:02:43.452"/>
    <p1510:client id="{27BAFC47-E33E-431A-A2FA-C49D2132B6CE}" v="1" dt="2023-02-12T15:04:12.788"/>
    <p1510:client id="{99881213-826A-4F4A-8497-6F0610B73E5F}" v="2" dt="2023-02-12T04:33:41.047"/>
    <p1510:client id="{A13181F5-1F6C-4455-8828-80489E4D0015}" v="1" dt="2023-02-12T12:06:04.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 DINESH 21BCE9705" userId="S::dinesh.21bce9705@vitapstudent.ac.in::0c13990c-6403-4bc6-baae-bda63c79360d" providerId="AD" clId="Web-{1B8424A8-D751-4A1B-993E-A728273A8E85}"/>
    <pc:docChg chg="addSld">
      <pc:chgData name="P DINESH 21BCE9705" userId="S::dinesh.21bce9705@vitapstudent.ac.in::0c13990c-6403-4bc6-baae-bda63c79360d" providerId="AD" clId="Web-{1B8424A8-D751-4A1B-993E-A728273A8E85}" dt="2023-02-11T16:30:35.753" v="0"/>
      <pc:docMkLst>
        <pc:docMk/>
      </pc:docMkLst>
      <pc:sldChg chg="new">
        <pc:chgData name="P DINESH 21BCE9705" userId="S::dinesh.21bce9705@vitapstudent.ac.in::0c13990c-6403-4bc6-baae-bda63c79360d" providerId="AD" clId="Web-{1B8424A8-D751-4A1B-993E-A728273A8E85}" dt="2023-02-11T16:30:35.753" v="0"/>
        <pc:sldMkLst>
          <pc:docMk/>
          <pc:sldMk cId="1153002280" sldId="285"/>
        </pc:sldMkLst>
      </pc:sldChg>
    </pc:docChg>
  </pc:docChgLst>
  <pc:docChgLst>
    <pc:chgData name="KAMPANA DURGA PRASANTH  21BCE7103" userId="S::prasanth.21bce7103@vitapstudent.ac.in::cb63ec85-30fb-400d-afae-86de99af87d2" providerId="AD" clId="Web-{27BAFC47-E33E-431A-A2FA-C49D2132B6CE}"/>
    <pc:docChg chg="modSld">
      <pc:chgData name="KAMPANA DURGA PRASANTH  21BCE7103" userId="S::prasanth.21bce7103@vitapstudent.ac.in::cb63ec85-30fb-400d-afae-86de99af87d2" providerId="AD" clId="Web-{27BAFC47-E33E-431A-A2FA-C49D2132B6CE}" dt="2023-02-12T15:04:12.788" v="0" actId="14100"/>
      <pc:docMkLst>
        <pc:docMk/>
      </pc:docMkLst>
      <pc:sldChg chg="modSp">
        <pc:chgData name="KAMPANA DURGA PRASANTH  21BCE7103" userId="S::prasanth.21bce7103@vitapstudent.ac.in::cb63ec85-30fb-400d-afae-86de99af87d2" providerId="AD" clId="Web-{27BAFC47-E33E-431A-A2FA-C49D2132B6CE}" dt="2023-02-12T15:04:12.788" v="0" actId="14100"/>
        <pc:sldMkLst>
          <pc:docMk/>
          <pc:sldMk cId="243189619" sldId="256"/>
        </pc:sldMkLst>
        <pc:spChg chg="mod">
          <ac:chgData name="KAMPANA DURGA PRASANTH  21BCE7103" userId="S::prasanth.21bce7103@vitapstudent.ac.in::cb63ec85-30fb-400d-afae-86de99af87d2" providerId="AD" clId="Web-{27BAFC47-E33E-431A-A2FA-C49D2132B6CE}" dt="2023-02-12T15:04:12.788" v="0" actId="14100"/>
          <ac:spMkLst>
            <pc:docMk/>
            <pc:sldMk cId="243189619" sldId="256"/>
            <ac:spMk id="4" creationId="{1B966539-043C-49CE-9FEB-EFE139F2C0F4}"/>
          </ac:spMkLst>
        </pc:spChg>
      </pc:sldChg>
    </pc:docChg>
  </pc:docChgLst>
  <pc:docChgLst>
    <pc:chgData name="SANKU ASWINI 21BCE7426" userId="S::aswini.21bce7426@vitapstudent.ac.in::281c19fe-fc32-4dfd-bebc-4d227c8fcd15" providerId="AD" clId="Web-{99881213-826A-4F4A-8497-6F0610B73E5F}"/>
    <pc:docChg chg="modSld">
      <pc:chgData name="SANKU ASWINI 21BCE7426" userId="S::aswini.21bce7426@vitapstudent.ac.in::281c19fe-fc32-4dfd-bebc-4d227c8fcd15" providerId="AD" clId="Web-{99881213-826A-4F4A-8497-6F0610B73E5F}" dt="2023-02-12T04:33:41.047" v="1" actId="1076"/>
      <pc:docMkLst>
        <pc:docMk/>
      </pc:docMkLst>
      <pc:sldChg chg="modSp">
        <pc:chgData name="SANKU ASWINI 21BCE7426" userId="S::aswini.21bce7426@vitapstudent.ac.in::281c19fe-fc32-4dfd-bebc-4d227c8fcd15" providerId="AD" clId="Web-{99881213-826A-4F4A-8497-6F0610B73E5F}" dt="2023-02-12T04:33:41.047" v="1" actId="1076"/>
        <pc:sldMkLst>
          <pc:docMk/>
          <pc:sldMk cId="4235528316" sldId="258"/>
        </pc:sldMkLst>
        <pc:picChg chg="mod">
          <ac:chgData name="SANKU ASWINI 21BCE7426" userId="S::aswini.21bce7426@vitapstudent.ac.in::281c19fe-fc32-4dfd-bebc-4d227c8fcd15" providerId="AD" clId="Web-{99881213-826A-4F4A-8497-6F0610B73E5F}" dt="2023-02-12T04:33:41.047" v="1" actId="1076"/>
          <ac:picMkLst>
            <pc:docMk/>
            <pc:sldMk cId="4235528316" sldId="258"/>
            <ac:picMk id="2050" creationId="{1BA2ABFC-99FC-49E4-A398-1AFB2D6A5004}"/>
          </ac:picMkLst>
        </pc:picChg>
      </pc:sldChg>
    </pc:docChg>
  </pc:docChgLst>
  <pc:docChgLst>
    <pc:chgData name="A VENKATARAMANA 21BCE9454" userId="S::venkataramana.21bce9454@vitapstudent.ac.in::81cf7607-5fa9-46b4-8915-b7401c573bd8" providerId="AD" clId="Web-{26CFADB8-2DB6-498F-8486-2B00FE3E2814}"/>
    <pc:docChg chg="sldOrd">
      <pc:chgData name="A VENKATARAMANA 21BCE9454" userId="S::venkataramana.21bce9454@vitapstudent.ac.in::81cf7607-5fa9-46b4-8915-b7401c573bd8" providerId="AD" clId="Web-{26CFADB8-2DB6-498F-8486-2B00FE3E2814}" dt="2023-02-10T05:02:43.452" v="0"/>
      <pc:docMkLst>
        <pc:docMk/>
      </pc:docMkLst>
      <pc:sldChg chg="ord">
        <pc:chgData name="A VENKATARAMANA 21BCE9454" userId="S::venkataramana.21bce9454@vitapstudent.ac.in::81cf7607-5fa9-46b4-8915-b7401c573bd8" providerId="AD" clId="Web-{26CFADB8-2DB6-498F-8486-2B00FE3E2814}" dt="2023-02-10T05:02:43.452" v="0"/>
        <pc:sldMkLst>
          <pc:docMk/>
          <pc:sldMk cId="2774619810" sldId="270"/>
        </pc:sldMkLst>
      </pc:sldChg>
    </pc:docChg>
  </pc:docChgLst>
  <pc:docChgLst>
    <pc:chgData name="DUGGIRALA VIJAYA LAKSHMI SATYA 21BCE9287" userId="S::vijayalakshmi.21bce9287@vitapstudent.ac.in::7c97db32-7263-485f-a734-43ce780b4fab" providerId="AD" clId="Web-{A13181F5-1F6C-4455-8828-80489E4D0015}"/>
    <pc:docChg chg="modSld">
      <pc:chgData name="DUGGIRALA VIJAYA LAKSHMI SATYA 21BCE9287" userId="S::vijayalakshmi.21bce9287@vitapstudent.ac.in::7c97db32-7263-485f-a734-43ce780b4fab" providerId="AD" clId="Web-{A13181F5-1F6C-4455-8828-80489E4D0015}" dt="2023-02-12T12:06:04.909" v="0" actId="14100"/>
      <pc:docMkLst>
        <pc:docMk/>
      </pc:docMkLst>
      <pc:sldChg chg="modSp">
        <pc:chgData name="DUGGIRALA VIJAYA LAKSHMI SATYA 21BCE9287" userId="S::vijayalakshmi.21bce9287@vitapstudent.ac.in::7c97db32-7263-485f-a734-43ce780b4fab" providerId="AD" clId="Web-{A13181F5-1F6C-4455-8828-80489E4D0015}" dt="2023-02-12T12:06:04.909" v="0" actId="14100"/>
        <pc:sldMkLst>
          <pc:docMk/>
          <pc:sldMk cId="595394019" sldId="272"/>
        </pc:sldMkLst>
        <pc:spChg chg="mod">
          <ac:chgData name="DUGGIRALA VIJAYA LAKSHMI SATYA 21BCE9287" userId="S::vijayalakshmi.21bce9287@vitapstudent.ac.in::7c97db32-7263-485f-a734-43ce780b4fab" providerId="AD" clId="Web-{A13181F5-1F6C-4455-8828-80489E4D0015}" dt="2023-02-12T12:06:04.909" v="0" actId="14100"/>
          <ac:spMkLst>
            <pc:docMk/>
            <pc:sldMk cId="595394019" sldId="272"/>
            <ac:spMk id="4" creationId="{CC7B93B4-C9D7-40BD-88BE-3C2096029E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D96BF-CDC5-40F4-A562-D2B9589AB0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A581B0-FC91-4FAE-97BA-6E6A844E55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9F77B7-B36A-4204-82B3-07A698C200FC}"/>
              </a:ext>
            </a:extLst>
          </p:cNvPr>
          <p:cNvSpPr>
            <a:spLocks noGrp="1"/>
          </p:cNvSpPr>
          <p:nvPr>
            <p:ph type="dt" sz="half" idx="10"/>
          </p:nvPr>
        </p:nvSpPr>
        <p:spPr/>
        <p:txBody>
          <a:bodyPr/>
          <a:lstStyle/>
          <a:p>
            <a:fld id="{136CA019-E68A-4CD4-8C7F-09BD21CF1C81}" type="datetimeFigureOut">
              <a:rPr lang="en-IN" smtClean="0"/>
              <a:t>12-02-2023</a:t>
            </a:fld>
            <a:endParaRPr lang="en-IN"/>
          </a:p>
        </p:txBody>
      </p:sp>
      <p:sp>
        <p:nvSpPr>
          <p:cNvPr id="5" name="Footer Placeholder 4">
            <a:extLst>
              <a:ext uri="{FF2B5EF4-FFF2-40B4-BE49-F238E27FC236}">
                <a16:creationId xmlns:a16="http://schemas.microsoft.com/office/drawing/2014/main" id="{6819C322-4F0C-45F4-8F56-4E21E69F95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625984-1884-4FCA-8C83-51696B274AD2}"/>
              </a:ext>
            </a:extLst>
          </p:cNvPr>
          <p:cNvSpPr>
            <a:spLocks noGrp="1"/>
          </p:cNvSpPr>
          <p:nvPr>
            <p:ph type="sldNum" sz="quarter" idx="12"/>
          </p:nvPr>
        </p:nvSpPr>
        <p:spPr/>
        <p:txBody>
          <a:bodyPr/>
          <a:lstStyle/>
          <a:p>
            <a:fld id="{B55416C2-8EA8-47B7-A00A-95CD8735CB67}" type="slidenum">
              <a:rPr lang="en-IN" smtClean="0"/>
              <a:t>‹#›</a:t>
            </a:fld>
            <a:endParaRPr lang="en-IN"/>
          </a:p>
        </p:txBody>
      </p:sp>
    </p:spTree>
    <p:extLst>
      <p:ext uri="{BB962C8B-B14F-4D97-AF65-F5344CB8AC3E}">
        <p14:creationId xmlns:p14="http://schemas.microsoft.com/office/powerpoint/2010/main" val="10553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A32BD-BB2A-4CA8-A302-F2F3BA51BB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1B559E-A0F1-48C3-A3C1-7B0899C2EC9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31D6F9-F6B1-4137-9FFD-6C4EBCCEB964}"/>
              </a:ext>
            </a:extLst>
          </p:cNvPr>
          <p:cNvSpPr>
            <a:spLocks noGrp="1"/>
          </p:cNvSpPr>
          <p:nvPr>
            <p:ph type="dt" sz="half" idx="10"/>
          </p:nvPr>
        </p:nvSpPr>
        <p:spPr/>
        <p:txBody>
          <a:bodyPr/>
          <a:lstStyle/>
          <a:p>
            <a:fld id="{136CA019-E68A-4CD4-8C7F-09BD21CF1C81}" type="datetimeFigureOut">
              <a:rPr lang="en-IN" smtClean="0"/>
              <a:t>12-02-2023</a:t>
            </a:fld>
            <a:endParaRPr lang="en-IN"/>
          </a:p>
        </p:txBody>
      </p:sp>
      <p:sp>
        <p:nvSpPr>
          <p:cNvPr id="5" name="Footer Placeholder 4">
            <a:extLst>
              <a:ext uri="{FF2B5EF4-FFF2-40B4-BE49-F238E27FC236}">
                <a16:creationId xmlns:a16="http://schemas.microsoft.com/office/drawing/2014/main" id="{93651EB9-2C1C-41E1-ACD2-5C8FBE108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018EA3-8687-4C9D-90F7-8ACCD2989B3F}"/>
              </a:ext>
            </a:extLst>
          </p:cNvPr>
          <p:cNvSpPr>
            <a:spLocks noGrp="1"/>
          </p:cNvSpPr>
          <p:nvPr>
            <p:ph type="sldNum" sz="quarter" idx="12"/>
          </p:nvPr>
        </p:nvSpPr>
        <p:spPr/>
        <p:txBody>
          <a:bodyPr/>
          <a:lstStyle/>
          <a:p>
            <a:fld id="{B55416C2-8EA8-47B7-A00A-95CD8735CB67}" type="slidenum">
              <a:rPr lang="en-IN" smtClean="0"/>
              <a:t>‹#›</a:t>
            </a:fld>
            <a:endParaRPr lang="en-IN"/>
          </a:p>
        </p:txBody>
      </p:sp>
    </p:spTree>
    <p:extLst>
      <p:ext uri="{BB962C8B-B14F-4D97-AF65-F5344CB8AC3E}">
        <p14:creationId xmlns:p14="http://schemas.microsoft.com/office/powerpoint/2010/main" val="3917539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C5489B-8A13-4BB3-A197-E947958B53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8A4EE1-084F-490B-89DC-E36D3019F91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A7D384-D39F-4036-861B-B9187B67F1F3}"/>
              </a:ext>
            </a:extLst>
          </p:cNvPr>
          <p:cNvSpPr>
            <a:spLocks noGrp="1"/>
          </p:cNvSpPr>
          <p:nvPr>
            <p:ph type="dt" sz="half" idx="10"/>
          </p:nvPr>
        </p:nvSpPr>
        <p:spPr/>
        <p:txBody>
          <a:bodyPr/>
          <a:lstStyle/>
          <a:p>
            <a:fld id="{136CA019-E68A-4CD4-8C7F-09BD21CF1C81}" type="datetimeFigureOut">
              <a:rPr lang="en-IN" smtClean="0"/>
              <a:t>12-02-2023</a:t>
            </a:fld>
            <a:endParaRPr lang="en-IN"/>
          </a:p>
        </p:txBody>
      </p:sp>
      <p:sp>
        <p:nvSpPr>
          <p:cNvPr id="5" name="Footer Placeholder 4">
            <a:extLst>
              <a:ext uri="{FF2B5EF4-FFF2-40B4-BE49-F238E27FC236}">
                <a16:creationId xmlns:a16="http://schemas.microsoft.com/office/drawing/2014/main" id="{BCAB34F3-ACB5-4A4F-933D-715BDAE3FD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0EB7BE-2D8B-46E3-8EBF-157468C86B91}"/>
              </a:ext>
            </a:extLst>
          </p:cNvPr>
          <p:cNvSpPr>
            <a:spLocks noGrp="1"/>
          </p:cNvSpPr>
          <p:nvPr>
            <p:ph type="sldNum" sz="quarter" idx="12"/>
          </p:nvPr>
        </p:nvSpPr>
        <p:spPr/>
        <p:txBody>
          <a:bodyPr/>
          <a:lstStyle/>
          <a:p>
            <a:fld id="{B55416C2-8EA8-47B7-A00A-95CD8735CB67}" type="slidenum">
              <a:rPr lang="en-IN" smtClean="0"/>
              <a:t>‹#›</a:t>
            </a:fld>
            <a:endParaRPr lang="en-IN"/>
          </a:p>
        </p:txBody>
      </p:sp>
    </p:spTree>
    <p:extLst>
      <p:ext uri="{BB962C8B-B14F-4D97-AF65-F5344CB8AC3E}">
        <p14:creationId xmlns:p14="http://schemas.microsoft.com/office/powerpoint/2010/main" val="345674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2DF2-1A2C-49AA-9FB5-618D030C3B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DF6B46-7A2E-46E0-9C4B-10FC6FC838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8AC352-53D1-4430-AACF-C229E30EF6A1}"/>
              </a:ext>
            </a:extLst>
          </p:cNvPr>
          <p:cNvSpPr>
            <a:spLocks noGrp="1"/>
          </p:cNvSpPr>
          <p:nvPr>
            <p:ph type="dt" sz="half" idx="10"/>
          </p:nvPr>
        </p:nvSpPr>
        <p:spPr/>
        <p:txBody>
          <a:bodyPr/>
          <a:lstStyle/>
          <a:p>
            <a:fld id="{136CA019-E68A-4CD4-8C7F-09BD21CF1C81}" type="datetimeFigureOut">
              <a:rPr lang="en-IN" smtClean="0"/>
              <a:t>12-02-2023</a:t>
            </a:fld>
            <a:endParaRPr lang="en-IN"/>
          </a:p>
        </p:txBody>
      </p:sp>
      <p:sp>
        <p:nvSpPr>
          <p:cNvPr id="5" name="Footer Placeholder 4">
            <a:extLst>
              <a:ext uri="{FF2B5EF4-FFF2-40B4-BE49-F238E27FC236}">
                <a16:creationId xmlns:a16="http://schemas.microsoft.com/office/drawing/2014/main" id="{93872836-5022-4E5D-857A-031EAB636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57C0C6-702E-40DC-A671-8D9790B20059}"/>
              </a:ext>
            </a:extLst>
          </p:cNvPr>
          <p:cNvSpPr>
            <a:spLocks noGrp="1"/>
          </p:cNvSpPr>
          <p:nvPr>
            <p:ph type="sldNum" sz="quarter" idx="12"/>
          </p:nvPr>
        </p:nvSpPr>
        <p:spPr/>
        <p:txBody>
          <a:bodyPr/>
          <a:lstStyle/>
          <a:p>
            <a:fld id="{B55416C2-8EA8-47B7-A00A-95CD8735CB67}" type="slidenum">
              <a:rPr lang="en-IN" smtClean="0"/>
              <a:t>‹#›</a:t>
            </a:fld>
            <a:endParaRPr lang="en-IN"/>
          </a:p>
        </p:txBody>
      </p:sp>
    </p:spTree>
    <p:extLst>
      <p:ext uri="{BB962C8B-B14F-4D97-AF65-F5344CB8AC3E}">
        <p14:creationId xmlns:p14="http://schemas.microsoft.com/office/powerpoint/2010/main" val="241030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116C-4415-4936-878B-0B2980439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6A8607-0240-4AEC-B2F4-1C72C101E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0ABE44-D877-4EE6-A4B3-BDEBC284E9F7}"/>
              </a:ext>
            </a:extLst>
          </p:cNvPr>
          <p:cNvSpPr>
            <a:spLocks noGrp="1"/>
          </p:cNvSpPr>
          <p:nvPr>
            <p:ph type="dt" sz="half" idx="10"/>
          </p:nvPr>
        </p:nvSpPr>
        <p:spPr/>
        <p:txBody>
          <a:bodyPr/>
          <a:lstStyle/>
          <a:p>
            <a:fld id="{136CA019-E68A-4CD4-8C7F-09BD21CF1C81}" type="datetimeFigureOut">
              <a:rPr lang="en-IN" smtClean="0"/>
              <a:t>12-02-2023</a:t>
            </a:fld>
            <a:endParaRPr lang="en-IN"/>
          </a:p>
        </p:txBody>
      </p:sp>
      <p:sp>
        <p:nvSpPr>
          <p:cNvPr id="5" name="Footer Placeholder 4">
            <a:extLst>
              <a:ext uri="{FF2B5EF4-FFF2-40B4-BE49-F238E27FC236}">
                <a16:creationId xmlns:a16="http://schemas.microsoft.com/office/drawing/2014/main" id="{488CF785-0BA0-4437-8ABB-6F6809A73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86DD3B-EF29-4ABA-BB59-775DAD771D7C}"/>
              </a:ext>
            </a:extLst>
          </p:cNvPr>
          <p:cNvSpPr>
            <a:spLocks noGrp="1"/>
          </p:cNvSpPr>
          <p:nvPr>
            <p:ph type="sldNum" sz="quarter" idx="12"/>
          </p:nvPr>
        </p:nvSpPr>
        <p:spPr/>
        <p:txBody>
          <a:bodyPr/>
          <a:lstStyle/>
          <a:p>
            <a:fld id="{B55416C2-8EA8-47B7-A00A-95CD8735CB67}" type="slidenum">
              <a:rPr lang="en-IN" smtClean="0"/>
              <a:t>‹#›</a:t>
            </a:fld>
            <a:endParaRPr lang="en-IN"/>
          </a:p>
        </p:txBody>
      </p:sp>
    </p:spTree>
    <p:extLst>
      <p:ext uri="{BB962C8B-B14F-4D97-AF65-F5344CB8AC3E}">
        <p14:creationId xmlns:p14="http://schemas.microsoft.com/office/powerpoint/2010/main" val="240511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8F9FD-EF54-45C9-B716-0AF3E39768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FC9E8E-F581-42B0-8356-7648E7A2A8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374C4B-BA65-4ED9-8613-5CDC0563D48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B99364-FDC2-4180-93C8-66948715920E}"/>
              </a:ext>
            </a:extLst>
          </p:cNvPr>
          <p:cNvSpPr>
            <a:spLocks noGrp="1"/>
          </p:cNvSpPr>
          <p:nvPr>
            <p:ph type="dt" sz="half" idx="10"/>
          </p:nvPr>
        </p:nvSpPr>
        <p:spPr/>
        <p:txBody>
          <a:bodyPr/>
          <a:lstStyle/>
          <a:p>
            <a:fld id="{136CA019-E68A-4CD4-8C7F-09BD21CF1C81}" type="datetimeFigureOut">
              <a:rPr lang="en-IN" smtClean="0"/>
              <a:t>12-02-2023</a:t>
            </a:fld>
            <a:endParaRPr lang="en-IN"/>
          </a:p>
        </p:txBody>
      </p:sp>
      <p:sp>
        <p:nvSpPr>
          <p:cNvPr id="6" name="Footer Placeholder 5">
            <a:extLst>
              <a:ext uri="{FF2B5EF4-FFF2-40B4-BE49-F238E27FC236}">
                <a16:creationId xmlns:a16="http://schemas.microsoft.com/office/drawing/2014/main" id="{AED0C2CF-D1B7-45AC-B5DD-F25F065023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B0084E-60B4-4E2C-B71B-F4C35C8CB22D}"/>
              </a:ext>
            </a:extLst>
          </p:cNvPr>
          <p:cNvSpPr>
            <a:spLocks noGrp="1"/>
          </p:cNvSpPr>
          <p:nvPr>
            <p:ph type="sldNum" sz="quarter" idx="12"/>
          </p:nvPr>
        </p:nvSpPr>
        <p:spPr/>
        <p:txBody>
          <a:bodyPr/>
          <a:lstStyle/>
          <a:p>
            <a:fld id="{B55416C2-8EA8-47B7-A00A-95CD8735CB67}" type="slidenum">
              <a:rPr lang="en-IN" smtClean="0"/>
              <a:t>‹#›</a:t>
            </a:fld>
            <a:endParaRPr lang="en-IN"/>
          </a:p>
        </p:txBody>
      </p:sp>
    </p:spTree>
    <p:extLst>
      <p:ext uri="{BB962C8B-B14F-4D97-AF65-F5344CB8AC3E}">
        <p14:creationId xmlns:p14="http://schemas.microsoft.com/office/powerpoint/2010/main" val="132733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F06F-7371-4085-8620-8C3ED3B4E2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F287E7-9D54-44C8-97A6-E980ACCD1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07C0B5-207B-4052-AD8E-487DB7F27B8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426999-43DB-44E1-A243-A3E925661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AB38A3-B708-4BEB-90B7-5CFFFA4FAFF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63D58F-DB5B-4426-9F54-68D7F95CD7F4}"/>
              </a:ext>
            </a:extLst>
          </p:cNvPr>
          <p:cNvSpPr>
            <a:spLocks noGrp="1"/>
          </p:cNvSpPr>
          <p:nvPr>
            <p:ph type="dt" sz="half" idx="10"/>
          </p:nvPr>
        </p:nvSpPr>
        <p:spPr/>
        <p:txBody>
          <a:bodyPr/>
          <a:lstStyle/>
          <a:p>
            <a:fld id="{136CA019-E68A-4CD4-8C7F-09BD21CF1C81}" type="datetimeFigureOut">
              <a:rPr lang="en-IN" smtClean="0"/>
              <a:t>12-02-2023</a:t>
            </a:fld>
            <a:endParaRPr lang="en-IN"/>
          </a:p>
        </p:txBody>
      </p:sp>
      <p:sp>
        <p:nvSpPr>
          <p:cNvPr id="8" name="Footer Placeholder 7">
            <a:extLst>
              <a:ext uri="{FF2B5EF4-FFF2-40B4-BE49-F238E27FC236}">
                <a16:creationId xmlns:a16="http://schemas.microsoft.com/office/drawing/2014/main" id="{2F6920E5-86D9-4714-81B0-715D8FCF2D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EDB290-9441-45EF-80BA-79E830759AC6}"/>
              </a:ext>
            </a:extLst>
          </p:cNvPr>
          <p:cNvSpPr>
            <a:spLocks noGrp="1"/>
          </p:cNvSpPr>
          <p:nvPr>
            <p:ph type="sldNum" sz="quarter" idx="12"/>
          </p:nvPr>
        </p:nvSpPr>
        <p:spPr/>
        <p:txBody>
          <a:bodyPr/>
          <a:lstStyle/>
          <a:p>
            <a:fld id="{B55416C2-8EA8-47B7-A00A-95CD8735CB67}" type="slidenum">
              <a:rPr lang="en-IN" smtClean="0"/>
              <a:t>‹#›</a:t>
            </a:fld>
            <a:endParaRPr lang="en-IN"/>
          </a:p>
        </p:txBody>
      </p:sp>
    </p:spTree>
    <p:extLst>
      <p:ext uri="{BB962C8B-B14F-4D97-AF65-F5344CB8AC3E}">
        <p14:creationId xmlns:p14="http://schemas.microsoft.com/office/powerpoint/2010/main" val="147145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AAEB-0987-47B4-B763-5A08DB82CF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5C70A9-D6CF-4AD2-B132-334478DFC3B0}"/>
              </a:ext>
            </a:extLst>
          </p:cNvPr>
          <p:cNvSpPr>
            <a:spLocks noGrp="1"/>
          </p:cNvSpPr>
          <p:nvPr>
            <p:ph type="dt" sz="half" idx="10"/>
          </p:nvPr>
        </p:nvSpPr>
        <p:spPr/>
        <p:txBody>
          <a:bodyPr/>
          <a:lstStyle/>
          <a:p>
            <a:fld id="{136CA019-E68A-4CD4-8C7F-09BD21CF1C81}" type="datetimeFigureOut">
              <a:rPr lang="en-IN" smtClean="0"/>
              <a:t>12-02-2023</a:t>
            </a:fld>
            <a:endParaRPr lang="en-IN"/>
          </a:p>
        </p:txBody>
      </p:sp>
      <p:sp>
        <p:nvSpPr>
          <p:cNvPr id="4" name="Footer Placeholder 3">
            <a:extLst>
              <a:ext uri="{FF2B5EF4-FFF2-40B4-BE49-F238E27FC236}">
                <a16:creationId xmlns:a16="http://schemas.microsoft.com/office/drawing/2014/main" id="{1AB61A8B-1271-4D82-A681-D6CF88DF38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AEF8B0-5F68-4A6C-AFB5-3A899EDA2EB9}"/>
              </a:ext>
            </a:extLst>
          </p:cNvPr>
          <p:cNvSpPr>
            <a:spLocks noGrp="1"/>
          </p:cNvSpPr>
          <p:nvPr>
            <p:ph type="sldNum" sz="quarter" idx="12"/>
          </p:nvPr>
        </p:nvSpPr>
        <p:spPr/>
        <p:txBody>
          <a:bodyPr/>
          <a:lstStyle/>
          <a:p>
            <a:fld id="{B55416C2-8EA8-47B7-A00A-95CD8735CB67}" type="slidenum">
              <a:rPr lang="en-IN" smtClean="0"/>
              <a:t>‹#›</a:t>
            </a:fld>
            <a:endParaRPr lang="en-IN"/>
          </a:p>
        </p:txBody>
      </p:sp>
    </p:spTree>
    <p:extLst>
      <p:ext uri="{BB962C8B-B14F-4D97-AF65-F5344CB8AC3E}">
        <p14:creationId xmlns:p14="http://schemas.microsoft.com/office/powerpoint/2010/main" val="3217273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5C861-4173-4C74-A65F-44C7C12ADA58}"/>
              </a:ext>
            </a:extLst>
          </p:cNvPr>
          <p:cNvSpPr>
            <a:spLocks noGrp="1"/>
          </p:cNvSpPr>
          <p:nvPr>
            <p:ph type="dt" sz="half" idx="10"/>
          </p:nvPr>
        </p:nvSpPr>
        <p:spPr/>
        <p:txBody>
          <a:bodyPr/>
          <a:lstStyle/>
          <a:p>
            <a:fld id="{136CA019-E68A-4CD4-8C7F-09BD21CF1C81}" type="datetimeFigureOut">
              <a:rPr lang="en-IN" smtClean="0"/>
              <a:t>12-02-2023</a:t>
            </a:fld>
            <a:endParaRPr lang="en-IN"/>
          </a:p>
        </p:txBody>
      </p:sp>
      <p:sp>
        <p:nvSpPr>
          <p:cNvPr id="3" name="Footer Placeholder 2">
            <a:extLst>
              <a:ext uri="{FF2B5EF4-FFF2-40B4-BE49-F238E27FC236}">
                <a16:creationId xmlns:a16="http://schemas.microsoft.com/office/drawing/2014/main" id="{48C29554-83EA-4005-9DA9-08FDA34797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66E43C-94F5-4894-952A-AF2D718AE88A}"/>
              </a:ext>
            </a:extLst>
          </p:cNvPr>
          <p:cNvSpPr>
            <a:spLocks noGrp="1"/>
          </p:cNvSpPr>
          <p:nvPr>
            <p:ph type="sldNum" sz="quarter" idx="12"/>
          </p:nvPr>
        </p:nvSpPr>
        <p:spPr/>
        <p:txBody>
          <a:bodyPr/>
          <a:lstStyle/>
          <a:p>
            <a:fld id="{B55416C2-8EA8-47B7-A00A-95CD8735CB67}" type="slidenum">
              <a:rPr lang="en-IN" smtClean="0"/>
              <a:t>‹#›</a:t>
            </a:fld>
            <a:endParaRPr lang="en-IN"/>
          </a:p>
        </p:txBody>
      </p:sp>
    </p:spTree>
    <p:extLst>
      <p:ext uri="{BB962C8B-B14F-4D97-AF65-F5344CB8AC3E}">
        <p14:creationId xmlns:p14="http://schemas.microsoft.com/office/powerpoint/2010/main" val="179855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1003-8A88-474D-940B-0A1B5BB0A4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2D4C96-C36B-48A1-B796-7EDBC809CC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EC7023-6F4D-44B8-8BEC-EA0635405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34D4F4-07B0-407E-9A15-3A20E796401A}"/>
              </a:ext>
            </a:extLst>
          </p:cNvPr>
          <p:cNvSpPr>
            <a:spLocks noGrp="1"/>
          </p:cNvSpPr>
          <p:nvPr>
            <p:ph type="dt" sz="half" idx="10"/>
          </p:nvPr>
        </p:nvSpPr>
        <p:spPr/>
        <p:txBody>
          <a:bodyPr/>
          <a:lstStyle/>
          <a:p>
            <a:fld id="{136CA019-E68A-4CD4-8C7F-09BD21CF1C81}" type="datetimeFigureOut">
              <a:rPr lang="en-IN" smtClean="0"/>
              <a:t>12-02-2023</a:t>
            </a:fld>
            <a:endParaRPr lang="en-IN"/>
          </a:p>
        </p:txBody>
      </p:sp>
      <p:sp>
        <p:nvSpPr>
          <p:cNvPr id="6" name="Footer Placeholder 5">
            <a:extLst>
              <a:ext uri="{FF2B5EF4-FFF2-40B4-BE49-F238E27FC236}">
                <a16:creationId xmlns:a16="http://schemas.microsoft.com/office/drawing/2014/main" id="{B9C3A079-6EEB-4493-B54A-82730DCC58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0DF68F-F6BF-40F2-A83A-D048867E0DD7}"/>
              </a:ext>
            </a:extLst>
          </p:cNvPr>
          <p:cNvSpPr>
            <a:spLocks noGrp="1"/>
          </p:cNvSpPr>
          <p:nvPr>
            <p:ph type="sldNum" sz="quarter" idx="12"/>
          </p:nvPr>
        </p:nvSpPr>
        <p:spPr/>
        <p:txBody>
          <a:bodyPr/>
          <a:lstStyle/>
          <a:p>
            <a:fld id="{B55416C2-8EA8-47B7-A00A-95CD8735CB67}" type="slidenum">
              <a:rPr lang="en-IN" smtClean="0"/>
              <a:t>‹#›</a:t>
            </a:fld>
            <a:endParaRPr lang="en-IN"/>
          </a:p>
        </p:txBody>
      </p:sp>
    </p:spTree>
    <p:extLst>
      <p:ext uri="{BB962C8B-B14F-4D97-AF65-F5344CB8AC3E}">
        <p14:creationId xmlns:p14="http://schemas.microsoft.com/office/powerpoint/2010/main" val="67932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17B2-1F41-4C1D-A832-A6C069FE1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2FC6B4-FDE8-49FC-AF47-1F2F01828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127985-5311-49FC-87DD-F7B1BB513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C9BE7F-F015-4C31-8374-EC892EE6A177}"/>
              </a:ext>
            </a:extLst>
          </p:cNvPr>
          <p:cNvSpPr>
            <a:spLocks noGrp="1"/>
          </p:cNvSpPr>
          <p:nvPr>
            <p:ph type="dt" sz="half" idx="10"/>
          </p:nvPr>
        </p:nvSpPr>
        <p:spPr/>
        <p:txBody>
          <a:bodyPr/>
          <a:lstStyle/>
          <a:p>
            <a:fld id="{136CA019-E68A-4CD4-8C7F-09BD21CF1C81}" type="datetimeFigureOut">
              <a:rPr lang="en-IN" smtClean="0"/>
              <a:t>12-02-2023</a:t>
            </a:fld>
            <a:endParaRPr lang="en-IN"/>
          </a:p>
        </p:txBody>
      </p:sp>
      <p:sp>
        <p:nvSpPr>
          <p:cNvPr id="6" name="Footer Placeholder 5">
            <a:extLst>
              <a:ext uri="{FF2B5EF4-FFF2-40B4-BE49-F238E27FC236}">
                <a16:creationId xmlns:a16="http://schemas.microsoft.com/office/drawing/2014/main" id="{5C533BB5-6527-436A-95BA-A994CA7E01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0C207-568D-47A3-8AAA-A740AE675787}"/>
              </a:ext>
            </a:extLst>
          </p:cNvPr>
          <p:cNvSpPr>
            <a:spLocks noGrp="1"/>
          </p:cNvSpPr>
          <p:nvPr>
            <p:ph type="sldNum" sz="quarter" idx="12"/>
          </p:nvPr>
        </p:nvSpPr>
        <p:spPr/>
        <p:txBody>
          <a:bodyPr/>
          <a:lstStyle/>
          <a:p>
            <a:fld id="{B55416C2-8EA8-47B7-A00A-95CD8735CB67}" type="slidenum">
              <a:rPr lang="en-IN" smtClean="0"/>
              <a:t>‹#›</a:t>
            </a:fld>
            <a:endParaRPr lang="en-IN"/>
          </a:p>
        </p:txBody>
      </p:sp>
    </p:spTree>
    <p:extLst>
      <p:ext uri="{BB962C8B-B14F-4D97-AF65-F5344CB8AC3E}">
        <p14:creationId xmlns:p14="http://schemas.microsoft.com/office/powerpoint/2010/main" val="33841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25D70A-7F07-4486-9DBB-63FEEE4DF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F44DDF-93DA-4CFA-A6B3-02C68C8B0F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376A0-1CCA-4F7C-AD65-9AC70E638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CA019-E68A-4CD4-8C7F-09BD21CF1C81}" type="datetimeFigureOut">
              <a:rPr lang="en-IN" smtClean="0"/>
              <a:t>12-02-2023</a:t>
            </a:fld>
            <a:endParaRPr lang="en-IN"/>
          </a:p>
        </p:txBody>
      </p:sp>
      <p:sp>
        <p:nvSpPr>
          <p:cNvPr id="5" name="Footer Placeholder 4">
            <a:extLst>
              <a:ext uri="{FF2B5EF4-FFF2-40B4-BE49-F238E27FC236}">
                <a16:creationId xmlns:a16="http://schemas.microsoft.com/office/drawing/2014/main" id="{8285A315-D462-401E-BE34-F359A3145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2B1319-E2E7-4ABE-A163-E250BCE01E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416C2-8EA8-47B7-A00A-95CD8735CB67}" type="slidenum">
              <a:rPr lang="en-IN" smtClean="0"/>
              <a:t>‹#›</a:t>
            </a:fld>
            <a:endParaRPr lang="en-IN"/>
          </a:p>
        </p:txBody>
      </p:sp>
    </p:spTree>
    <p:extLst>
      <p:ext uri="{BB962C8B-B14F-4D97-AF65-F5344CB8AC3E}">
        <p14:creationId xmlns:p14="http://schemas.microsoft.com/office/powerpoint/2010/main" val="625718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oreilly.com/library/view/learning-mysql/0596008643/ch04s03.html#SEC-ER-INTERMEDIAT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B966539-043C-49CE-9FEB-EFE139F2C0F4}"/>
              </a:ext>
            </a:extLst>
          </p:cNvPr>
          <p:cNvSpPr>
            <a:spLocks noChangeArrowheads="1"/>
          </p:cNvSpPr>
          <p:nvPr/>
        </p:nvSpPr>
        <p:spPr bwMode="auto">
          <a:xfrm>
            <a:off x="630988" y="1162616"/>
            <a:ext cx="10979485" cy="22573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3D3B49"/>
                </a:solidFill>
                <a:effectLst/>
                <a:latin typeface="gilroy"/>
              </a:rPr>
              <a:t>The Music Database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a:solidFill>
                <a:srgbClr val="3D3B49"/>
              </a:solidFill>
              <a:latin typeface="gilroy"/>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a:ln>
                <a:noFill/>
              </a:ln>
              <a:solidFill>
                <a:srgbClr val="3D3B49"/>
              </a:solidFill>
              <a:effectLst/>
              <a:latin typeface="gilroy"/>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The music database stores details of a personal music library, and could be used to manage your MP3, CD, or vinyl collection. Because this database is for a personal collection, it’s relatively simple and stores only the relationships between artists, albums, and tracks. It ignores the requirements of many music genres, making it most useful for storing popular music and less useful for storing jazz or classical music.</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89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73E3CD-3EB4-4E1E-94DC-8D3055B2BBF9}"/>
              </a:ext>
            </a:extLst>
          </p:cNvPr>
          <p:cNvSpPr>
            <a:spLocks noChangeArrowheads="1"/>
          </p:cNvSpPr>
          <p:nvPr/>
        </p:nvSpPr>
        <p:spPr bwMode="auto">
          <a:xfrm>
            <a:off x="757989" y="662316"/>
            <a:ext cx="9477632" cy="15388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D3B49"/>
                </a:solidFill>
                <a:effectLst/>
                <a:latin typeface="Times New Roman" panose="02020603050405020304" pitchFamily="18" charset="0"/>
                <a:cs typeface="Times New Roman" panose="02020603050405020304" pitchFamily="18" charset="0"/>
              </a:rPr>
              <a:t>The Flight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3D3B4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The flight database stores details about an airline’s fleet, flights, and seat bookings. Again, it’s a hugely simplified version of what a real airline would use, but the principles are the same.</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20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3002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68F55A-8D1D-4D5F-8853-446D9CF57A95}"/>
              </a:ext>
            </a:extLst>
          </p:cNvPr>
          <p:cNvSpPr/>
          <p:nvPr/>
        </p:nvSpPr>
        <p:spPr>
          <a:xfrm>
            <a:off x="774030" y="716340"/>
            <a:ext cx="10932695" cy="3170099"/>
          </a:xfrm>
          <a:prstGeom prst="rect">
            <a:avLst/>
          </a:prstGeom>
        </p:spPr>
        <p:txBody>
          <a:bodyPr wrap="square">
            <a:spAutoFit/>
          </a:bodyPr>
          <a:lstStyle/>
          <a:p>
            <a:pPr fontAlgn="base"/>
            <a:r>
              <a:rPr lang="en-US" sz="2000" b="0" i="0">
                <a:solidFill>
                  <a:srgbClr val="333333"/>
                </a:solidFill>
                <a:effectLst/>
                <a:latin typeface="Times New Roman" panose="02020603050405020304" pitchFamily="18" charset="0"/>
                <a:cs typeface="Times New Roman" panose="02020603050405020304" pitchFamily="18" charset="0"/>
              </a:rPr>
              <a:t>Consider the following requirements list:</a:t>
            </a:r>
          </a:p>
          <a:p>
            <a:pPr fontAlgn="base"/>
            <a:endParaRPr lang="en-US" sz="2000" b="0" i="0">
              <a:solidFill>
                <a:srgbClr val="333333"/>
              </a:solidFill>
              <a:effectLs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The airline has one or more airplanes.</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An airplane has a model number, a unique registration number, and the capacity to take one or more passengers.</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An airplane flight has a unique flight number, a departure airport, a destination airport, a departure date and time, and an arrival date and time.</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Each flight is carried out by a single airplane.</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 passenger has given names, a surname, and a unique email address.</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 passenger can book a seat on a flight.</a:t>
            </a:r>
          </a:p>
        </p:txBody>
      </p:sp>
    </p:spTree>
    <p:extLst>
      <p:ext uri="{BB962C8B-B14F-4D97-AF65-F5344CB8AC3E}">
        <p14:creationId xmlns:p14="http://schemas.microsoft.com/office/powerpoint/2010/main" val="29995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The ER diagram of the flight database">
            <a:extLst>
              <a:ext uri="{FF2B5EF4-FFF2-40B4-BE49-F238E27FC236}">
                <a16:creationId xmlns:a16="http://schemas.microsoft.com/office/drawing/2014/main" id="{65A16FE0-8714-486C-8F45-AA6BCB6A0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966788"/>
            <a:ext cx="604837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91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01BD91-AC28-4CB7-BF7F-A4B96AA9F46E}"/>
              </a:ext>
            </a:extLst>
          </p:cNvPr>
          <p:cNvSpPr>
            <a:spLocks noChangeArrowheads="1"/>
          </p:cNvSpPr>
          <p:nvPr/>
        </p:nvSpPr>
        <p:spPr bwMode="auto">
          <a:xfrm>
            <a:off x="613610" y="955803"/>
            <a:ext cx="10342605"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An Airplane is uniquely identified by its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RegistrationNumber</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so we use this as the primary key.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A Flight is uniquely identified by its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FlightNumber</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so we use the flight number as the primary key. The departure and destination airports are captured in the From and To attributes, and we have separate attributes for the departure and arrival date and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Because no two passengers will share an email address, we can use the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EmailAddress</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as the primary key for the Passenger entity.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An airplane can be involved in any number of flights, while each flight uses exactly one airplane, so the Flies relationship between the Airplane and Flight relationships has cardinality 1:N; because a flight cannot exist without an airplane, the Flight entity participates totally in this relationship.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203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9923FC-6BD6-4387-8855-5302B7F30E33}"/>
              </a:ext>
            </a:extLst>
          </p:cNvPr>
          <p:cNvSpPr>
            <a:spLocks noChangeArrowheads="1"/>
          </p:cNvSpPr>
          <p:nvPr/>
        </p:nvSpPr>
        <p:spPr bwMode="auto">
          <a:xfrm>
            <a:off x="673768" y="376572"/>
            <a:ext cx="10330249" cy="24622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A passenger can book any number of flights, while a flight can be booked by any number of passengers. As discussed earlier in </a:t>
            </a:r>
            <a:r>
              <a:rPr kumimoji="0" lang="en-US" altLang="en-US" sz="2000" b="0" i="0" u="none" strike="noStrike" cap="none" normalizeH="0" baseline="0">
                <a:ln>
                  <a:noFill/>
                </a:ln>
                <a:solidFill>
                  <a:srgbClr val="070C0F"/>
                </a:solidFill>
                <a:effectLst/>
                <a:latin typeface="Times New Roman" panose="02020603050405020304" pitchFamily="18" charset="0"/>
                <a:cs typeface="Times New Roman" panose="02020603050405020304" pitchFamily="18" charset="0"/>
                <a:hlinkClick r:id="rId2" tooltip="Intermediate Entities"/>
              </a:rPr>
              <a:t>Intermediate Entities</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we could specify an M:N Books relationship between the Passenger and Flight relationship, but considering the issue more carefully shows that there is a hidden entity here: the booking itself. We capture this by creating the intermediate entity Booking and 1:N relationships between it and the Passenger and Flight entities. Identifying such entities allows us to get a better picture of the requirements. </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4754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CE59FE-8A08-4E2E-8669-67F58FAAD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5036" y="1130970"/>
            <a:ext cx="8676160" cy="4206290"/>
          </a:xfrm>
          <a:prstGeom prst="rect">
            <a:avLst/>
          </a:prstGeom>
        </p:spPr>
      </p:pic>
    </p:spTree>
    <p:extLst>
      <p:ext uri="{BB962C8B-B14F-4D97-AF65-F5344CB8AC3E}">
        <p14:creationId xmlns:p14="http://schemas.microsoft.com/office/powerpoint/2010/main" val="206263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D37B92-890F-43AD-B479-B6007ED947E0}"/>
              </a:ext>
            </a:extLst>
          </p:cNvPr>
          <p:cNvSpPr txBox="1"/>
          <p:nvPr/>
        </p:nvSpPr>
        <p:spPr>
          <a:xfrm>
            <a:off x="708660" y="845820"/>
            <a:ext cx="10865719" cy="5632311"/>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A publishing company produces books on various subjects.</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The books are written by authors who specialize in one particular subject.</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The company employs editors who not necessarily being specialists in a particular area, each take </a:t>
            </a:r>
          </a:p>
          <a:p>
            <a:r>
              <a:rPr lang="en-US" sz="2000">
                <a:latin typeface="Times New Roman" panose="02020603050405020304" pitchFamily="18" charset="0"/>
                <a:cs typeface="Times New Roman" panose="02020603050405020304" pitchFamily="18" charset="0"/>
              </a:rPr>
              <a:t>sole responsibility for editing one or more book publications.</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Every book require some items for publication.</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These items are supplied by suppliers.</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One supplier can supply many items.</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Shop owners buys books from the publisher.</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Shop owner can buy many books but one book can be bought by one shop owner only.</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Books are uniquely identified by </a:t>
            </a:r>
            <a:r>
              <a:rPr lang="en-US" sz="2000" err="1">
                <a:latin typeface="Times New Roman" panose="02020603050405020304" pitchFamily="18" charset="0"/>
                <a:cs typeface="Times New Roman" panose="02020603050405020304" pitchFamily="18" charset="0"/>
              </a:rPr>
              <a:t>Bookid</a:t>
            </a:r>
            <a:r>
              <a:rPr lang="en-US" sz="2000">
                <a:latin typeface="Times New Roman" panose="02020603050405020304" pitchFamily="18" charset="0"/>
                <a:cs typeface="Times New Roman" panose="02020603050405020304" pitchFamily="18" charset="0"/>
              </a:rPr>
              <a:t>.</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619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614C6C-4950-4178-90E6-D4F2906C1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824" y="1131720"/>
            <a:ext cx="6610350" cy="5172075"/>
          </a:xfrm>
          <a:prstGeom prst="rect">
            <a:avLst/>
          </a:prstGeom>
        </p:spPr>
      </p:pic>
      <p:sp>
        <p:nvSpPr>
          <p:cNvPr id="4" name="TextBox 3">
            <a:extLst>
              <a:ext uri="{FF2B5EF4-FFF2-40B4-BE49-F238E27FC236}">
                <a16:creationId xmlns:a16="http://schemas.microsoft.com/office/drawing/2014/main" id="{CC7B93B4-C9D7-40BD-88BE-3C2096029E95}"/>
              </a:ext>
            </a:extLst>
          </p:cNvPr>
          <p:cNvSpPr txBox="1"/>
          <p:nvPr/>
        </p:nvSpPr>
        <p:spPr>
          <a:xfrm>
            <a:off x="842210" y="433137"/>
            <a:ext cx="3400744" cy="369332"/>
          </a:xfrm>
          <a:prstGeom prst="rect">
            <a:avLst/>
          </a:prstGeom>
          <a:noFill/>
        </p:spPr>
        <p:txBody>
          <a:bodyPr wrap="square" rtlCol="0">
            <a:spAutoFit/>
          </a:bodyPr>
          <a:lstStyle/>
          <a:p>
            <a:r>
              <a:rPr lang="en-US"/>
              <a:t>ER Diagram to Relational Mapping</a:t>
            </a:r>
            <a:endParaRPr lang="en-IN"/>
          </a:p>
        </p:txBody>
      </p:sp>
    </p:spTree>
    <p:extLst>
      <p:ext uri="{BB962C8B-B14F-4D97-AF65-F5344CB8AC3E}">
        <p14:creationId xmlns:p14="http://schemas.microsoft.com/office/powerpoint/2010/main" val="595394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2B9C28-6DA3-4011-8B6C-D1FF2B65C6BB}"/>
              </a:ext>
            </a:extLst>
          </p:cNvPr>
          <p:cNvSpPr/>
          <p:nvPr/>
        </p:nvSpPr>
        <p:spPr>
          <a:xfrm>
            <a:off x="978568" y="1017402"/>
            <a:ext cx="10728158" cy="2585323"/>
          </a:xfrm>
          <a:prstGeom prst="rect">
            <a:avLst/>
          </a:prstGeom>
        </p:spPr>
        <p:txBody>
          <a:bodyPr wrap="square">
            <a:spAutoFit/>
          </a:bodyPr>
          <a:lstStyle/>
          <a:p>
            <a:r>
              <a:rPr lang="en-US" b="1">
                <a:solidFill>
                  <a:srgbClr val="292929"/>
                </a:solidFill>
                <a:latin typeface="source-serif-pro"/>
              </a:rPr>
              <a:t>Step 1:</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Figure out all the regular/strong entity from the diagram and then create a corresponding relation(table) that includes all the simple attributes.</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Choose one of the attributes as a primary key. If composite, the simple attributes together form the primary key.</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For the given ER-Diagram we have </a:t>
            </a:r>
            <a:r>
              <a:rPr lang="en-US" i="1">
                <a:solidFill>
                  <a:srgbClr val="292929"/>
                </a:solidFill>
                <a:latin typeface="source-serif-pro"/>
              </a:rPr>
              <a:t>Employee, Department and Project</a:t>
            </a:r>
            <a:r>
              <a:rPr lang="en-US">
                <a:solidFill>
                  <a:srgbClr val="292929"/>
                </a:solidFill>
                <a:latin typeface="source-serif-pro"/>
              </a:rPr>
              <a:t> as strong/regular entity, as they are enclosed in single rectangle.</a:t>
            </a:r>
            <a:endParaRPr lang="en-US" b="0" i="0">
              <a:solidFill>
                <a:srgbClr val="292929"/>
              </a:solidFill>
              <a:effectLst/>
              <a:latin typeface="source-serif-pro"/>
            </a:endParaRPr>
          </a:p>
        </p:txBody>
      </p:sp>
    </p:spTree>
    <p:extLst>
      <p:ext uri="{BB962C8B-B14F-4D97-AF65-F5344CB8AC3E}">
        <p14:creationId xmlns:p14="http://schemas.microsoft.com/office/powerpoint/2010/main" val="351413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703304-5C73-4FD0-876B-C45B2280FA70}"/>
              </a:ext>
            </a:extLst>
          </p:cNvPr>
          <p:cNvSpPr/>
          <p:nvPr/>
        </p:nvSpPr>
        <p:spPr>
          <a:xfrm>
            <a:off x="749967" y="992794"/>
            <a:ext cx="10367211" cy="3785652"/>
          </a:xfrm>
          <a:prstGeom prst="rect">
            <a:avLst/>
          </a:prstGeom>
        </p:spPr>
        <p:txBody>
          <a:bodyPr wrap="square">
            <a:spAutoFit/>
          </a:bodyPr>
          <a:lstStyle/>
          <a:p>
            <a:pPr fontAlgn="base"/>
            <a:r>
              <a:rPr lang="en-US" sz="2000" b="0" i="0">
                <a:solidFill>
                  <a:srgbClr val="333333"/>
                </a:solidFill>
                <a:effectLst/>
                <a:latin typeface="Times New Roman" panose="02020603050405020304" pitchFamily="18" charset="0"/>
                <a:cs typeface="Times New Roman" panose="02020603050405020304" pitchFamily="18" charset="0"/>
              </a:rPr>
              <a:t>We first draw up a clear list of requirements for our database:</a:t>
            </a:r>
          </a:p>
          <a:p>
            <a:pPr fontAlgn="base"/>
            <a:endParaRPr lang="en-US" sz="2000" b="0" i="0">
              <a:solidFill>
                <a:srgbClr val="333333"/>
              </a:solidFill>
              <a:effectLs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The collection consists of albums.</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An album is made by exactly one artist.</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An artist makes one or more albums.</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An album contains one or more tracks</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Artists, albums, and tracks each have a name.</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Each track is on exactly one album.</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Each track has a time length, measured in seconds.</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When a track is played, the date and time the playback began (to the nearest second) should be recorded; this is used for reporting when a track was last played, as well as the number of times music by an artist, from an album, or a track has been played.</a:t>
            </a:r>
          </a:p>
        </p:txBody>
      </p:sp>
    </p:spTree>
    <p:extLst>
      <p:ext uri="{BB962C8B-B14F-4D97-AF65-F5344CB8AC3E}">
        <p14:creationId xmlns:p14="http://schemas.microsoft.com/office/powerpoint/2010/main" val="115969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iro.medium.com/max/645/1*pKzOWxGlXvd99SPlUeZT7A.png">
            <a:extLst>
              <a:ext uri="{FF2B5EF4-FFF2-40B4-BE49-F238E27FC236}">
                <a16:creationId xmlns:a16="http://schemas.microsoft.com/office/drawing/2014/main" id="{F902FA80-CA00-4996-B702-F4FDB304F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8" y="2181225"/>
            <a:ext cx="61436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93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B5EAEF-C1AC-4208-8E17-FF40E0E51760}"/>
              </a:ext>
            </a:extLst>
          </p:cNvPr>
          <p:cNvSpPr/>
          <p:nvPr/>
        </p:nvSpPr>
        <p:spPr>
          <a:xfrm>
            <a:off x="894347" y="920604"/>
            <a:ext cx="10740190" cy="3970318"/>
          </a:xfrm>
          <a:prstGeom prst="rect">
            <a:avLst/>
          </a:prstGeom>
        </p:spPr>
        <p:txBody>
          <a:bodyPr wrap="square">
            <a:spAutoFit/>
          </a:bodyPr>
          <a:lstStyle/>
          <a:p>
            <a:r>
              <a:rPr lang="en-US" b="1">
                <a:solidFill>
                  <a:srgbClr val="292929"/>
                </a:solidFill>
                <a:latin typeface="source-serif-pro"/>
              </a:rPr>
              <a:t>Step 2:</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Figure out the weak entity types from the diagram and create a corresponding relation(table) that includes all its simple attributes.</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Add as foreign key all of the primary key attributes in the entity corresponding to the owner entity.</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 primary key is a combination of all the primary key attributes from the owner and the primary key of the weak entity.</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For the given ER-Diagram we have </a:t>
            </a:r>
            <a:r>
              <a:rPr lang="en-US" i="1">
                <a:solidFill>
                  <a:srgbClr val="292929"/>
                </a:solidFill>
                <a:latin typeface="source-serif-pro"/>
              </a:rPr>
              <a:t>Dependent</a:t>
            </a:r>
            <a:r>
              <a:rPr lang="en-US">
                <a:solidFill>
                  <a:srgbClr val="292929"/>
                </a:solidFill>
                <a:latin typeface="source-serif-pro"/>
              </a:rPr>
              <a:t> as a weak entity, as it is enclosed in a double rectangle that is indicative of an entity being weak.</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 Dependent relation(table) is created.</a:t>
            </a:r>
            <a:endParaRPr lang="en-US" b="0" i="0">
              <a:solidFill>
                <a:srgbClr val="292929"/>
              </a:solidFill>
              <a:effectLst/>
              <a:latin typeface="source-serif-pro"/>
            </a:endParaRPr>
          </a:p>
        </p:txBody>
      </p:sp>
    </p:spTree>
    <p:extLst>
      <p:ext uri="{BB962C8B-B14F-4D97-AF65-F5344CB8AC3E}">
        <p14:creationId xmlns:p14="http://schemas.microsoft.com/office/powerpoint/2010/main" val="709968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miro.medium.com/max/644/1*RdtduAKkx_0hOdYOhQAEFA.png">
            <a:extLst>
              <a:ext uri="{FF2B5EF4-FFF2-40B4-BE49-F238E27FC236}">
                <a16:creationId xmlns:a16="http://schemas.microsoft.com/office/drawing/2014/main" id="{99567D41-D158-4CBF-A3A9-FCB4E2302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1671638"/>
            <a:ext cx="6134100"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7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A9593-7786-48E3-9FFE-70BB33D8D551}"/>
              </a:ext>
            </a:extLst>
          </p:cNvPr>
          <p:cNvSpPr/>
          <p:nvPr/>
        </p:nvSpPr>
        <p:spPr>
          <a:xfrm>
            <a:off x="794084" y="1028343"/>
            <a:ext cx="10696074" cy="4801314"/>
          </a:xfrm>
          <a:prstGeom prst="rect">
            <a:avLst/>
          </a:prstGeom>
        </p:spPr>
        <p:txBody>
          <a:bodyPr wrap="square">
            <a:spAutoFit/>
          </a:bodyPr>
          <a:lstStyle/>
          <a:p>
            <a:r>
              <a:rPr lang="en-US" b="1">
                <a:solidFill>
                  <a:srgbClr val="292929"/>
                </a:solidFill>
                <a:latin typeface="source-serif-pro"/>
              </a:rPr>
              <a:t>Step 3:</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Now we need to figure out the entities from ER diagram for which there exists a 1-to-1 relationship.</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 entities for which there exists a 1-to-1 relationship, choose one relation(table) as S, the other as T.</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Better if S has total participation (reduces the number of NULL values).</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Then we need to add to S all the simple attributes of the relationship if there exists any.</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After that, we add as a foreign key in S the primary key attributes of T.</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For the given ER-Diagram there exists a 1-to-1 relationship between Employee and Department entity.</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Here Department has total participation therefore consider it as relation S and Employee as relation T.</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 1-to-1 mapping between Employee and Department is depicted</a:t>
            </a:r>
            <a:endParaRPr lang="en-US" b="0" i="0">
              <a:solidFill>
                <a:srgbClr val="292929"/>
              </a:solidFill>
              <a:effectLst/>
              <a:latin typeface="source-serif-pro"/>
            </a:endParaRPr>
          </a:p>
        </p:txBody>
      </p:sp>
    </p:spTree>
    <p:extLst>
      <p:ext uri="{BB962C8B-B14F-4D97-AF65-F5344CB8AC3E}">
        <p14:creationId xmlns:p14="http://schemas.microsoft.com/office/powerpoint/2010/main" val="2952231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592/1*zm1ChYPhLB_-_7OPFN8_5Q.png">
            <a:extLst>
              <a:ext uri="{FF2B5EF4-FFF2-40B4-BE49-F238E27FC236}">
                <a16:creationId xmlns:a16="http://schemas.microsoft.com/office/drawing/2014/main" id="{9EF4B366-7C55-497C-9725-0B92782D40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698" y="1985211"/>
            <a:ext cx="7050702" cy="240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23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6E5CBC-D07C-43EA-8F73-AC49471B814D}"/>
              </a:ext>
            </a:extLst>
          </p:cNvPr>
          <p:cNvSpPr/>
          <p:nvPr/>
        </p:nvSpPr>
        <p:spPr>
          <a:xfrm>
            <a:off x="786064" y="764194"/>
            <a:ext cx="11221452" cy="3693319"/>
          </a:xfrm>
          <a:prstGeom prst="rect">
            <a:avLst/>
          </a:prstGeom>
        </p:spPr>
        <p:txBody>
          <a:bodyPr wrap="square">
            <a:spAutoFit/>
          </a:bodyPr>
          <a:lstStyle/>
          <a:p>
            <a:r>
              <a:rPr lang="en-US" b="1">
                <a:solidFill>
                  <a:srgbClr val="292929"/>
                </a:solidFill>
                <a:latin typeface="source-serif-pro"/>
              </a:rPr>
              <a:t>Step 4:</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Now we need to figure out the entities from ER diagram for which there exists a 1-to-N relationship.</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 entities for which there exists a 1-to-N relationship, choose a relation as S as the type at N-side of relationship and other as T.</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Then we add as a foreign key to S all of the primary key attributes of T.</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In the given ER diagram there are two 1-to-N relationships that exists between </a:t>
            </a:r>
            <a:r>
              <a:rPr lang="en-US" i="1">
                <a:solidFill>
                  <a:srgbClr val="292929"/>
                </a:solidFill>
                <a:latin typeface="source-serif-pro"/>
              </a:rPr>
              <a:t>Employee-Department</a:t>
            </a:r>
            <a:r>
              <a:rPr lang="en-US">
                <a:solidFill>
                  <a:srgbClr val="292929"/>
                </a:solidFill>
                <a:latin typeface="source-serif-pro"/>
              </a:rPr>
              <a:t> and </a:t>
            </a:r>
            <a:r>
              <a:rPr lang="en-US" i="1">
                <a:solidFill>
                  <a:srgbClr val="292929"/>
                </a:solidFill>
                <a:latin typeface="source-serif-pro"/>
              </a:rPr>
              <a:t>Employee-Dependent</a:t>
            </a:r>
            <a:r>
              <a:rPr lang="en-US">
                <a:solidFill>
                  <a:srgbClr val="292929"/>
                </a:solidFill>
                <a:latin typeface="source-serif-pro"/>
              </a:rPr>
              <a:t> entity.</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 1-to-N mapping between </a:t>
            </a:r>
            <a:r>
              <a:rPr lang="en-US" i="1">
                <a:solidFill>
                  <a:srgbClr val="292929"/>
                </a:solidFill>
                <a:latin typeface="source-serif-pro"/>
              </a:rPr>
              <a:t>Employee-Department </a:t>
            </a:r>
            <a:r>
              <a:rPr lang="en-US">
                <a:solidFill>
                  <a:srgbClr val="292929"/>
                </a:solidFill>
                <a:latin typeface="source-serif-pro"/>
              </a:rPr>
              <a:t>and </a:t>
            </a:r>
            <a:r>
              <a:rPr lang="en-US" i="1">
                <a:solidFill>
                  <a:srgbClr val="292929"/>
                </a:solidFill>
                <a:latin typeface="source-serif-pro"/>
              </a:rPr>
              <a:t>Employee-Dependent </a:t>
            </a:r>
            <a:r>
              <a:rPr lang="en-US">
                <a:solidFill>
                  <a:srgbClr val="292929"/>
                </a:solidFill>
                <a:latin typeface="source-serif-pro"/>
              </a:rPr>
              <a:t>is depicted</a:t>
            </a:r>
            <a:endParaRPr lang="en-US" b="0" i="0">
              <a:solidFill>
                <a:srgbClr val="292929"/>
              </a:solidFill>
              <a:effectLst/>
              <a:latin typeface="source-serif-pro"/>
            </a:endParaRPr>
          </a:p>
        </p:txBody>
      </p:sp>
    </p:spTree>
    <p:extLst>
      <p:ext uri="{BB962C8B-B14F-4D97-AF65-F5344CB8AC3E}">
        <p14:creationId xmlns:p14="http://schemas.microsoft.com/office/powerpoint/2010/main" val="2903008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700/1*Q_xWNmjr8kTZdPwwbwIZFA.png">
            <a:extLst>
              <a:ext uri="{FF2B5EF4-FFF2-40B4-BE49-F238E27FC236}">
                <a16:creationId xmlns:a16="http://schemas.microsoft.com/office/drawing/2014/main" id="{8BB6E7EA-B246-4C7B-AF16-BDA0C6104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081088"/>
            <a:ext cx="666750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5321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2C0376-7B91-4764-AA6B-BA899E25DC20}"/>
              </a:ext>
            </a:extLst>
          </p:cNvPr>
          <p:cNvSpPr/>
          <p:nvPr/>
        </p:nvSpPr>
        <p:spPr>
          <a:xfrm>
            <a:off x="870285" y="1077015"/>
            <a:ext cx="10884568" cy="3970318"/>
          </a:xfrm>
          <a:prstGeom prst="rect">
            <a:avLst/>
          </a:prstGeom>
        </p:spPr>
        <p:txBody>
          <a:bodyPr wrap="square">
            <a:spAutoFit/>
          </a:bodyPr>
          <a:lstStyle/>
          <a:p>
            <a:r>
              <a:rPr lang="en-US" b="1">
                <a:solidFill>
                  <a:srgbClr val="292929"/>
                </a:solidFill>
                <a:latin typeface="source-serif-pro"/>
              </a:rPr>
              <a:t>Step 5:</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Now we need to figure out the entities from ER diagram for which there exists an M-to-N relationship.</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Create a new relation(table) S.</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 primary keys of relations(tables) between which M-to-N relationship exists, are added to the new relation S created, that acts as a foreign key.</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Then </a:t>
            </a:r>
            <a:r>
              <a:rPr lang="en-US" err="1">
                <a:solidFill>
                  <a:srgbClr val="292929"/>
                </a:solidFill>
                <a:latin typeface="source-serif-pro"/>
              </a:rPr>
              <a:t>we,add</a:t>
            </a:r>
            <a:r>
              <a:rPr lang="en-US">
                <a:solidFill>
                  <a:srgbClr val="292929"/>
                </a:solidFill>
                <a:latin typeface="source-serif-pro"/>
              </a:rPr>
              <a:t> any simple attributes of the M-to-N relationship to S.</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For the given ER-Diagram there exists M-to-N relationship between </a:t>
            </a:r>
            <a:r>
              <a:rPr lang="en-US" i="1">
                <a:solidFill>
                  <a:srgbClr val="292929"/>
                </a:solidFill>
                <a:latin typeface="source-serif-pro"/>
              </a:rPr>
              <a:t>Employee</a:t>
            </a:r>
            <a:r>
              <a:rPr lang="en-US">
                <a:solidFill>
                  <a:srgbClr val="292929"/>
                </a:solidFill>
                <a:latin typeface="source-serif-pro"/>
              </a:rPr>
              <a:t> and </a:t>
            </a:r>
            <a:r>
              <a:rPr lang="en-US" i="1">
                <a:solidFill>
                  <a:srgbClr val="292929"/>
                </a:solidFill>
                <a:latin typeface="source-serif-pro"/>
              </a:rPr>
              <a:t>Project</a:t>
            </a:r>
            <a:r>
              <a:rPr lang="en-US">
                <a:solidFill>
                  <a:srgbClr val="292929"/>
                </a:solidFill>
                <a:latin typeface="source-serif-pro"/>
              </a:rPr>
              <a:t> entity.</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 new table </a:t>
            </a:r>
            <a:r>
              <a:rPr lang="en-US" i="1" err="1">
                <a:solidFill>
                  <a:srgbClr val="292929"/>
                </a:solidFill>
                <a:latin typeface="source-serif-pro"/>
              </a:rPr>
              <a:t>Works_On</a:t>
            </a:r>
            <a:r>
              <a:rPr lang="en-US">
                <a:solidFill>
                  <a:srgbClr val="292929"/>
                </a:solidFill>
                <a:latin typeface="source-serif-pro"/>
              </a:rPr>
              <a:t> is created for mapping the relationship between Employee and Project relation(table).</a:t>
            </a:r>
            <a:endParaRPr lang="en-US" b="0" i="0">
              <a:solidFill>
                <a:srgbClr val="292929"/>
              </a:solidFill>
              <a:effectLst/>
              <a:latin typeface="source-serif-pro"/>
            </a:endParaRPr>
          </a:p>
        </p:txBody>
      </p:sp>
    </p:spTree>
    <p:extLst>
      <p:ext uri="{BB962C8B-B14F-4D97-AF65-F5344CB8AC3E}">
        <p14:creationId xmlns:p14="http://schemas.microsoft.com/office/powerpoint/2010/main" val="2739141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700/1*tvKivWYhD_sfdHlFLc51Bg.png">
            <a:extLst>
              <a:ext uri="{FF2B5EF4-FFF2-40B4-BE49-F238E27FC236}">
                <a16:creationId xmlns:a16="http://schemas.microsoft.com/office/drawing/2014/main" id="{06F039CC-DE4F-4416-8777-D0186C6C1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095375"/>
            <a:ext cx="666750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30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BEC9C0-D745-440E-B0BC-426C4D5C4ECF}"/>
              </a:ext>
            </a:extLst>
          </p:cNvPr>
          <p:cNvSpPr/>
          <p:nvPr/>
        </p:nvSpPr>
        <p:spPr>
          <a:xfrm>
            <a:off x="822157" y="704036"/>
            <a:ext cx="11028947" cy="3970318"/>
          </a:xfrm>
          <a:prstGeom prst="rect">
            <a:avLst/>
          </a:prstGeom>
        </p:spPr>
        <p:txBody>
          <a:bodyPr wrap="square">
            <a:spAutoFit/>
          </a:bodyPr>
          <a:lstStyle/>
          <a:p>
            <a:r>
              <a:rPr lang="en-US" b="1">
                <a:solidFill>
                  <a:srgbClr val="292929"/>
                </a:solidFill>
                <a:latin typeface="source-serif-pro"/>
              </a:rPr>
              <a:t>Step 6:</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Now identify the relations(tables) that contain multi-valued attributes.</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Then we need to create a new relation S</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In the new relation S we add as foreign keys the primary keys of the corresponding relation.</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Then we add the multi-valued attribute to S; the combination of all attributes in S forms the primary key.</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For the given ER-Diagram there exists a multi-valued attribute (</a:t>
            </a:r>
            <a:r>
              <a:rPr lang="en-US" i="1">
                <a:solidFill>
                  <a:srgbClr val="292929"/>
                </a:solidFill>
                <a:latin typeface="source-serif-pro"/>
              </a:rPr>
              <a:t>Locations</a:t>
            </a:r>
            <a:r>
              <a:rPr lang="en-US">
                <a:solidFill>
                  <a:srgbClr val="292929"/>
                </a:solidFill>
                <a:latin typeface="source-serif-pro"/>
              </a:rPr>
              <a:t>) in Department relation(table).</a:t>
            </a:r>
          </a:p>
          <a:p>
            <a:endParaRPr lang="en-US">
              <a:solidFill>
                <a:srgbClr val="292929"/>
              </a:solidFill>
              <a:latin typeface="source-serif-pro"/>
            </a:endParaRPr>
          </a:p>
          <a:p>
            <a:pPr>
              <a:buFont typeface="Arial" panose="020B0604020202020204" pitchFamily="34" charset="0"/>
              <a:buChar char="•"/>
            </a:pPr>
            <a:r>
              <a:rPr lang="en-US">
                <a:solidFill>
                  <a:srgbClr val="292929"/>
                </a:solidFill>
                <a:latin typeface="source-serif-pro"/>
              </a:rPr>
              <a:t>So, we create a new relation called </a:t>
            </a:r>
            <a:r>
              <a:rPr lang="en-US" i="1" err="1">
                <a:solidFill>
                  <a:srgbClr val="292929"/>
                </a:solidFill>
                <a:latin typeface="source-serif-pro"/>
              </a:rPr>
              <a:t>Dept_Locations</a:t>
            </a:r>
            <a:r>
              <a:rPr lang="en-US">
                <a:solidFill>
                  <a:srgbClr val="292929"/>
                </a:solidFill>
                <a:latin typeface="source-serif-pro"/>
              </a:rPr>
              <a:t>. To this new relation we add the primary key of </a:t>
            </a:r>
            <a:r>
              <a:rPr lang="en-US" i="1">
                <a:solidFill>
                  <a:srgbClr val="292929"/>
                </a:solidFill>
                <a:latin typeface="source-serif-pro"/>
              </a:rPr>
              <a:t>Department </a:t>
            </a:r>
            <a:r>
              <a:rPr lang="en-US">
                <a:solidFill>
                  <a:srgbClr val="292929"/>
                </a:solidFill>
                <a:latin typeface="source-serif-pro"/>
              </a:rPr>
              <a:t>Table that is </a:t>
            </a:r>
            <a:r>
              <a:rPr lang="en-US" i="1" err="1">
                <a:solidFill>
                  <a:srgbClr val="292929"/>
                </a:solidFill>
                <a:latin typeface="source-serif-pro"/>
              </a:rPr>
              <a:t>D_Number</a:t>
            </a:r>
            <a:r>
              <a:rPr lang="en-US">
                <a:solidFill>
                  <a:srgbClr val="292929"/>
                </a:solidFill>
                <a:latin typeface="source-serif-pro"/>
              </a:rPr>
              <a:t> and the multi-valued attribute </a:t>
            </a:r>
            <a:r>
              <a:rPr lang="en-US" i="1">
                <a:solidFill>
                  <a:srgbClr val="292929"/>
                </a:solidFill>
                <a:latin typeface="source-serif-pro"/>
              </a:rPr>
              <a:t>Locations.</a:t>
            </a:r>
            <a:endParaRPr lang="en-US" b="0" i="0">
              <a:solidFill>
                <a:srgbClr val="292929"/>
              </a:solidFill>
              <a:effectLst/>
              <a:latin typeface="source-serif-pro"/>
            </a:endParaRPr>
          </a:p>
        </p:txBody>
      </p:sp>
    </p:spTree>
    <p:extLst>
      <p:ext uri="{BB962C8B-B14F-4D97-AF65-F5344CB8AC3E}">
        <p14:creationId xmlns:p14="http://schemas.microsoft.com/office/powerpoint/2010/main" val="1961279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ER diagram of the music database">
            <a:extLst>
              <a:ext uri="{FF2B5EF4-FFF2-40B4-BE49-F238E27FC236}">
                <a16:creationId xmlns:a16="http://schemas.microsoft.com/office/drawing/2014/main" id="{1BA2ABFC-99FC-49E4-A398-1AFB2D6A5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963" y="395353"/>
            <a:ext cx="5316768" cy="555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528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max/700/1*jo9Tz4WM1bRpCEeJL2v4XQ.png">
            <a:extLst>
              <a:ext uri="{FF2B5EF4-FFF2-40B4-BE49-F238E27FC236}">
                <a16:creationId xmlns:a16="http://schemas.microsoft.com/office/drawing/2014/main" id="{DEB0A8D7-D8FD-44BC-A0F2-EAAA746F2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0" y="1071563"/>
            <a:ext cx="6667500"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908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B58625-7206-4B71-8DE5-8781FFD99170}"/>
              </a:ext>
            </a:extLst>
          </p:cNvPr>
          <p:cNvSpPr/>
          <p:nvPr/>
        </p:nvSpPr>
        <p:spPr>
          <a:xfrm>
            <a:off x="930441" y="620360"/>
            <a:ext cx="10800347" cy="3477875"/>
          </a:xfrm>
          <a:prstGeom prst="rect">
            <a:avLst/>
          </a:prstGeom>
        </p:spPr>
        <p:txBody>
          <a:bodyPr wrap="square">
            <a:spAutoFit/>
          </a:bodyPr>
          <a:lstStyle/>
          <a:p>
            <a:r>
              <a:rPr lang="en-US" sz="2000">
                <a:solidFill>
                  <a:srgbClr val="333333"/>
                </a:solidFill>
                <a:latin typeface="Times New Roman" panose="02020603050405020304" pitchFamily="18" charset="0"/>
              </a:rPr>
              <a:t>It</a:t>
            </a:r>
            <a:r>
              <a:rPr lang="en-US" sz="2000" b="0" i="0">
                <a:solidFill>
                  <a:srgbClr val="333333"/>
                </a:solidFill>
                <a:effectLst/>
                <a:latin typeface="Times New Roman" panose="02020603050405020304" pitchFamily="18" charset="0"/>
              </a:rPr>
              <a:t> consists of only one-to-many relationships: one artist can make many albums, one album can contain many tracks, and one track can be played many times. </a:t>
            </a:r>
          </a:p>
          <a:p>
            <a:endParaRPr lang="en-US" sz="2000">
              <a:solidFill>
                <a:srgbClr val="333333"/>
              </a:solidFill>
              <a:latin typeface="Times New Roman" panose="02020603050405020304" pitchFamily="18" charset="0"/>
            </a:endParaRPr>
          </a:p>
          <a:p>
            <a:r>
              <a:rPr lang="en-US" sz="2000" b="0" i="0">
                <a:solidFill>
                  <a:srgbClr val="333333"/>
                </a:solidFill>
                <a:effectLst/>
                <a:latin typeface="Times New Roman" panose="02020603050405020304" pitchFamily="18" charset="0"/>
              </a:rPr>
              <a:t>Conversely, each play is associated with one track, a track is on one album, and an album is by one artist. </a:t>
            </a:r>
          </a:p>
          <a:p>
            <a:endParaRPr lang="en-US" sz="2000">
              <a:solidFill>
                <a:srgbClr val="333333"/>
              </a:solidFill>
              <a:latin typeface="Times New Roman" panose="02020603050405020304" pitchFamily="18" charset="0"/>
            </a:endParaRPr>
          </a:p>
          <a:p>
            <a:r>
              <a:rPr lang="en-US" sz="2000" b="0" i="0">
                <a:solidFill>
                  <a:srgbClr val="333333"/>
                </a:solidFill>
                <a:effectLst/>
                <a:latin typeface="Times New Roman" panose="02020603050405020304" pitchFamily="18" charset="0"/>
              </a:rPr>
              <a:t>The attributes are straightforward: artists, albums, and tracks have names, as well as identifiers to uniquely identify each entity. </a:t>
            </a:r>
          </a:p>
          <a:p>
            <a:endParaRPr lang="en-US" sz="2000">
              <a:solidFill>
                <a:srgbClr val="333333"/>
              </a:solidFill>
              <a:latin typeface="Times New Roman" panose="02020603050405020304" pitchFamily="18" charset="0"/>
            </a:endParaRPr>
          </a:p>
          <a:p>
            <a:r>
              <a:rPr lang="en-US" sz="2000" b="0" i="0">
                <a:solidFill>
                  <a:srgbClr val="333333"/>
                </a:solidFill>
                <a:effectLst/>
                <a:latin typeface="Times New Roman" panose="02020603050405020304" pitchFamily="18" charset="0"/>
              </a:rPr>
              <a:t>The track entity has a time attribute to store the duration, and the played entity has a timestamp to store when the track was played.</a:t>
            </a:r>
            <a:endParaRPr lang="en-IN" sz="2000"/>
          </a:p>
        </p:txBody>
      </p:sp>
    </p:spTree>
    <p:extLst>
      <p:ext uri="{BB962C8B-B14F-4D97-AF65-F5344CB8AC3E}">
        <p14:creationId xmlns:p14="http://schemas.microsoft.com/office/powerpoint/2010/main" val="4292820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D25AE0-1146-43F7-92D9-05491A5CCB02}"/>
              </a:ext>
            </a:extLst>
          </p:cNvPr>
          <p:cNvSpPr>
            <a:spLocks noChangeArrowheads="1"/>
          </p:cNvSpPr>
          <p:nvPr/>
        </p:nvSpPr>
        <p:spPr bwMode="auto">
          <a:xfrm>
            <a:off x="866274" y="823536"/>
            <a:ext cx="10936705"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The only strong entity in the database is Artist, which has an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artist_id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attribute that uniquely identifies it.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Each Album entity is uniquely identified by its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album_id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combined with the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artist_id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of the corresponding Artist entity.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a:solidFill>
                <a:srgbClr val="33333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A Track entity is similarly uniquely identified by its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track_id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combined with the related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album_id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artist_id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attributes.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a:solidFill>
                <a:srgbClr val="33333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The Played entity is uniquely identified by a combination of its played time, and the related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track_id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album_id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artist_id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attributes.</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61824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6E3191-9F2D-4BD4-88BD-FAC86D2088C4}"/>
              </a:ext>
            </a:extLst>
          </p:cNvPr>
          <p:cNvSpPr>
            <a:spLocks noChangeArrowheads="1"/>
          </p:cNvSpPr>
          <p:nvPr/>
        </p:nvSpPr>
        <p:spPr bwMode="auto">
          <a:xfrm>
            <a:off x="601579" y="386442"/>
            <a:ext cx="9721516" cy="25237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a:ln>
                  <a:noFill/>
                </a:ln>
                <a:solidFill>
                  <a:srgbClr val="3D3B49"/>
                </a:solidFill>
                <a:effectLst/>
                <a:latin typeface="gilroy"/>
                <a:cs typeface="Times New Roman" panose="02020603050405020304" pitchFamily="18" charset="0"/>
              </a:rPr>
              <a:t>The University Database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a:ln>
                <a:noFill/>
              </a:ln>
              <a:solidFill>
                <a:srgbClr val="3D3B49"/>
              </a:solidFill>
              <a:effectLst/>
              <a:latin typeface="gilroy"/>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The university database stores details about university students, courses, the semester a student took a particular course (and his mark and grade if he completed it), and what degree program each student is enrolled in. The database is a long way from one that’d be suitable for a large tertiary institution, but it does illustrate relationships that are interesting to query, and it’s easy to relate to when you’re learning SQL. We explain the requirements next and discuss their shortcomings at the end of this section.</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91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B09655-3275-495D-99D5-B139FB10E45A}"/>
              </a:ext>
            </a:extLst>
          </p:cNvPr>
          <p:cNvSpPr/>
          <p:nvPr/>
        </p:nvSpPr>
        <p:spPr>
          <a:xfrm>
            <a:off x="1002631" y="751344"/>
            <a:ext cx="10692063" cy="4708981"/>
          </a:xfrm>
          <a:prstGeom prst="rect">
            <a:avLst/>
          </a:prstGeom>
        </p:spPr>
        <p:txBody>
          <a:bodyPr wrap="square">
            <a:spAutoFit/>
          </a:bodyPr>
          <a:lstStyle/>
          <a:p>
            <a:pPr fontAlgn="base"/>
            <a:r>
              <a:rPr lang="en-US" sz="2000" b="0" i="0">
                <a:solidFill>
                  <a:srgbClr val="333333"/>
                </a:solidFill>
                <a:effectLst/>
                <a:latin typeface="Times New Roman" panose="02020603050405020304" pitchFamily="18" charset="0"/>
                <a:cs typeface="Times New Roman" panose="02020603050405020304" pitchFamily="18" charset="0"/>
              </a:rPr>
              <a:t>Consider the following requirements list:</a:t>
            </a:r>
          </a:p>
          <a:p>
            <a:pPr fontAlgn="base"/>
            <a:endParaRPr lang="en-US" sz="2000" b="0" i="0">
              <a:solidFill>
                <a:srgbClr val="333333"/>
              </a:solidFill>
              <a:effectLs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The university offers one or more programs.</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 program is made up of one or more courses.</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 student must enroll in a program.</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 student takes the courses that are part of her program.</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 program has a name, a program identifier, the total credit points required to graduate, and the year it commenced.</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A course has a name, a course identifier, a credit point value, and the year it commenced.</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Students have one or more given names, a surname, a student identifier, a date of birth, and the year they first enrolled. We can treat all given names as a single object—for example, “John Paul.”</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When a student takes a course, the year and semester he attempted it are recorded. When he finishes the course, a grade (such as A or B) and a mark (such as 60 percent) are recorded.</a:t>
            </a:r>
          </a:p>
          <a:p>
            <a:pPr fontAlgn="base">
              <a:buFont typeface="Arial" panose="020B0604020202020204" pitchFamily="34" charset="0"/>
              <a:buChar char="•"/>
            </a:pPr>
            <a:r>
              <a:rPr lang="en-US" sz="2000" b="0" i="0">
                <a:solidFill>
                  <a:srgbClr val="333333"/>
                </a:solidFill>
                <a:effectLst/>
                <a:latin typeface="Times New Roman" panose="02020603050405020304" pitchFamily="18" charset="0"/>
                <a:cs typeface="Times New Roman" panose="02020603050405020304" pitchFamily="18" charset="0"/>
              </a:rPr>
              <a:t>Each course in a program is sequenced into a year (for example, year 1) and a semester (for example, semester 1).</a:t>
            </a:r>
          </a:p>
        </p:txBody>
      </p:sp>
    </p:spTree>
    <p:extLst>
      <p:ext uri="{BB962C8B-B14F-4D97-AF65-F5344CB8AC3E}">
        <p14:creationId xmlns:p14="http://schemas.microsoft.com/office/powerpoint/2010/main" val="399212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ER diagram of the university database">
            <a:extLst>
              <a:ext uri="{FF2B5EF4-FFF2-40B4-BE49-F238E27FC236}">
                <a16:creationId xmlns:a16="http://schemas.microsoft.com/office/drawing/2014/main" id="{74FD094D-CD24-4D0B-A7B3-6C50D43FB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388" y="1228725"/>
            <a:ext cx="5991225"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032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CA234A-AC9D-4899-8D42-7DDFFC0E7E24}"/>
              </a:ext>
            </a:extLst>
          </p:cNvPr>
          <p:cNvSpPr>
            <a:spLocks noChangeArrowheads="1"/>
          </p:cNvSpPr>
          <p:nvPr/>
        </p:nvSpPr>
        <p:spPr bwMode="auto">
          <a:xfrm>
            <a:off x="709864" y="659011"/>
            <a:ext cx="11129210"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In our design:</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Student is a strong entity, with an identifier,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student_id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created to be the primary key used to distinguish between students (remember, we could have several students with the same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Program is a strong entity, with the identifier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program_id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as the primary key used to distinguish between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Each student must be enrolled in a program, so the Student entity participates totally in the many-to-one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EnrollsIn</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relationship with Program. A program can exist without having any enrolled students, so it participates partially in this relationship.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A Course has meaning only in the context of a Program, so it’s a weak entity, with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course_id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as a weak key. This means that a Course is uniquely identified using its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course_id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and the </a:t>
            </a:r>
            <a:r>
              <a:rPr kumimoji="0" lang="en-US" altLang="en-US" sz="2000" b="0" i="0" u="none" strike="noStrike" cap="none" normalizeH="0" baseline="0" err="1">
                <a:ln>
                  <a:noFill/>
                </a:ln>
                <a:solidFill>
                  <a:srgbClr val="333333"/>
                </a:solidFill>
                <a:effectLst/>
                <a:latin typeface="Times New Roman" panose="02020603050405020304" pitchFamily="18" charset="0"/>
                <a:cs typeface="Times New Roman" panose="02020603050405020304" pitchFamily="18" charset="0"/>
              </a:rPr>
              <a:t>program_id</a:t>
            </a: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 of its owning program.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As a weak entity, Course participates totally in the many-to-one identifying relationship with its owning Program. This relationship has Year and Semester attributes that identify its sequence position.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Student and Course are related through the many-to-many Attempts relationships; a course can exist without a student, and a student can be enrolled without attempting any courses, so the participation is not total.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rgbClr val="333333"/>
                </a:solidFill>
                <a:effectLst/>
                <a:latin typeface="Times New Roman" panose="02020603050405020304" pitchFamily="18" charset="0"/>
                <a:cs typeface="Times New Roman" panose="02020603050405020304" pitchFamily="18" charset="0"/>
              </a:rPr>
              <a:t>When a student attempts a course, there are attributes to capture the Year and Semester, and the Mark and Grade.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266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bdf9c1d3-2a4c-4fde-897a-e4491510ebd4">
      <UserInfo>
        <DisplayName>DAIVALA PRANASVI REDDY 21BCE7501</DisplayName>
        <AccountId>85</AccountId>
        <AccountType/>
      </UserInfo>
      <UserInfo>
        <DisplayName>DALAPPAGARI TEJASWINI 21BCE9949</DisplayName>
        <AccountId>89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94F659E87B70A419CAE1A5092230E6B" ma:contentTypeVersion="6" ma:contentTypeDescription="Create a new document." ma:contentTypeScope="" ma:versionID="381b86fba81f11e4f10b2d1b3f831711">
  <xsd:schema xmlns:xsd="http://www.w3.org/2001/XMLSchema" xmlns:xs="http://www.w3.org/2001/XMLSchema" xmlns:p="http://schemas.microsoft.com/office/2006/metadata/properties" xmlns:ns2="5dbc6360-c13d-4683-9985-ea1540c9bf75" xmlns:ns3="bdf9c1d3-2a4c-4fde-897a-e4491510ebd4" targetNamespace="http://schemas.microsoft.com/office/2006/metadata/properties" ma:root="true" ma:fieldsID="2f7912bb7979f241707cca9d91ad9881" ns2:_="" ns3:_="">
    <xsd:import namespace="5dbc6360-c13d-4683-9985-ea1540c9bf75"/>
    <xsd:import namespace="bdf9c1d3-2a4c-4fde-897a-e4491510ebd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c6360-c13d-4683-9985-ea1540c9bf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df9c1d3-2a4c-4fde-897a-e4491510ebd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C5CFA9-67BB-4D8B-83B8-BB975C4E8F9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497190-E7EF-4699-B41F-D8D0B86E71F2}">
  <ds:schemaRefs>
    <ds:schemaRef ds:uri="http://schemas.microsoft.com/sharepoint/v3/contenttype/forms"/>
  </ds:schemaRefs>
</ds:datastoreItem>
</file>

<file path=customXml/itemProps3.xml><?xml version="1.0" encoding="utf-8"?>
<ds:datastoreItem xmlns:ds="http://schemas.openxmlformats.org/officeDocument/2006/customXml" ds:itemID="{F83F1714-5A8F-403F-9FD7-0E2DC0845FD5}"/>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30</Slides>
  <Notes>0</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Sriman</dc:creator>
  <cp:revision>2</cp:revision>
  <dcterms:created xsi:type="dcterms:W3CDTF">2023-02-07T06:30:58Z</dcterms:created>
  <dcterms:modified xsi:type="dcterms:W3CDTF">2023-02-12T15:04:13Z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0x010100D94F659E87B70A419CAE1A5092230E6B</vt:lpwstr>
  </property>
</Properties>
</file>