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9" r:id="rId14"/>
    <p:sldId id="272" r:id="rId15"/>
    <p:sldId id="270" r:id="rId16"/>
    <p:sldId id="273" r:id="rId17"/>
    <p:sldId id="274" r:id="rId18"/>
    <p:sldId id="275" r:id="rId19"/>
    <p:sldId id="271" r:id="rId20"/>
    <p:sldId id="276" r:id="rId21"/>
    <p:sldId id="265" r:id="rId22"/>
    <p:sldId id="266" r:id="rId23"/>
    <p:sldId id="267" r:id="rId24"/>
    <p:sldId id="26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FE55D6-EA82-4812-B18D-B64B5724AA03}" v="1" dt="2023-02-19T16:38:24.994"/>
    <p1510:client id="{463D200C-C048-47F6-BA97-E18B21EFEF0D}" v="1" dt="2023-02-12T11:43:01.909"/>
    <p1510:client id="{8B0FD81E-DE04-4BD3-BACD-ABE839FA7599}" v="1" dt="2023-02-13T05:40:07.468"/>
    <p1510:client id="{8F3F3137-920F-444A-9104-262A002EA13B}" v="1" dt="2023-02-12T09:13:29.675"/>
    <p1510:client id="{F1CC1CE3-5D87-1F26-164E-3D231E7E159B}" v="1" dt="2023-02-11T10:03:37.9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USHI MISHRA 21BCE8423" userId="S::ayushi.21bce8423@vitapstudent.ac.in::dfc1530a-6a15-4f48-92d3-02b21bee57e6" providerId="AD" clId="Web-{8B0FD81E-DE04-4BD3-BACD-ABE839FA7599}"/>
    <pc:docChg chg="sldOrd">
      <pc:chgData name="AYUSHI MISHRA 21BCE8423" userId="S::ayushi.21bce8423@vitapstudent.ac.in::dfc1530a-6a15-4f48-92d3-02b21bee57e6" providerId="AD" clId="Web-{8B0FD81E-DE04-4BD3-BACD-ABE839FA7599}" dt="2023-02-13T05:40:07.468" v="0"/>
      <pc:docMkLst>
        <pc:docMk/>
      </pc:docMkLst>
      <pc:sldChg chg="ord">
        <pc:chgData name="AYUSHI MISHRA 21BCE8423" userId="S::ayushi.21bce8423@vitapstudent.ac.in::dfc1530a-6a15-4f48-92d3-02b21bee57e6" providerId="AD" clId="Web-{8B0FD81E-DE04-4BD3-BACD-ABE839FA7599}" dt="2023-02-13T05:40:07.468" v="0"/>
        <pc:sldMkLst>
          <pc:docMk/>
          <pc:sldMk cId="208600890" sldId="256"/>
        </pc:sldMkLst>
      </pc:sldChg>
    </pc:docChg>
  </pc:docChgLst>
  <pc:docChgLst>
    <pc:chgData name="BURIDI YESWANTH 21BCE9193" userId="S::yeswanth.21bce9193@vitapstudent.ac.in::36078ea3-d749-4ba2-8e0d-e64c7744bbe1" providerId="AD" clId="Web-{8F3F3137-920F-444A-9104-262A002EA13B}"/>
    <pc:docChg chg="modSld">
      <pc:chgData name="BURIDI YESWANTH 21BCE9193" userId="S::yeswanth.21bce9193@vitapstudent.ac.in::36078ea3-d749-4ba2-8e0d-e64c7744bbe1" providerId="AD" clId="Web-{8F3F3137-920F-444A-9104-262A002EA13B}" dt="2023-02-12T09:13:29.660" v="0" actId="1076"/>
      <pc:docMkLst>
        <pc:docMk/>
      </pc:docMkLst>
      <pc:sldChg chg="modSp">
        <pc:chgData name="BURIDI YESWANTH 21BCE9193" userId="S::yeswanth.21bce9193@vitapstudent.ac.in::36078ea3-d749-4ba2-8e0d-e64c7744bbe1" providerId="AD" clId="Web-{8F3F3137-920F-444A-9104-262A002EA13B}" dt="2023-02-12T09:13:29.660" v="0" actId="1076"/>
        <pc:sldMkLst>
          <pc:docMk/>
          <pc:sldMk cId="3525873187" sldId="257"/>
        </pc:sldMkLst>
        <pc:picChg chg="mod">
          <ac:chgData name="BURIDI YESWANTH 21BCE9193" userId="S::yeswanth.21bce9193@vitapstudent.ac.in::36078ea3-d749-4ba2-8e0d-e64c7744bbe1" providerId="AD" clId="Web-{8F3F3137-920F-444A-9104-262A002EA13B}" dt="2023-02-12T09:13:29.660" v="0" actId="1076"/>
          <ac:picMkLst>
            <pc:docMk/>
            <pc:sldMk cId="3525873187" sldId="257"/>
            <ac:picMk id="3" creationId="{EE73658E-8A35-4EC6-A4AB-98ED99419450}"/>
          </ac:picMkLst>
        </pc:picChg>
      </pc:sldChg>
    </pc:docChg>
  </pc:docChgLst>
  <pc:docChgLst>
    <pc:chgData name="GUDA VENKATA RAMANAIAH 21BCE9836" userId="S::ramanaiah.21bce9836@vitapstudent.ac.in::9466eb1c-69c6-4acb-8734-df525f5eddd5" providerId="AD" clId="Web-{F1CC1CE3-5D87-1F26-164E-3D231E7E159B}"/>
    <pc:docChg chg="modSld">
      <pc:chgData name="GUDA VENKATA RAMANAIAH 21BCE9836" userId="S::ramanaiah.21bce9836@vitapstudent.ac.in::9466eb1c-69c6-4acb-8734-df525f5eddd5" providerId="AD" clId="Web-{F1CC1CE3-5D87-1F26-164E-3D231E7E159B}" dt="2023-02-11T10:03:37.973" v="0" actId="1076"/>
      <pc:docMkLst>
        <pc:docMk/>
      </pc:docMkLst>
      <pc:sldChg chg="modSp">
        <pc:chgData name="GUDA VENKATA RAMANAIAH 21BCE9836" userId="S::ramanaiah.21bce9836@vitapstudent.ac.in::9466eb1c-69c6-4acb-8734-df525f5eddd5" providerId="AD" clId="Web-{F1CC1CE3-5D87-1F26-164E-3D231E7E159B}" dt="2023-02-11T10:03:37.973" v="0" actId="1076"/>
        <pc:sldMkLst>
          <pc:docMk/>
          <pc:sldMk cId="3525873187" sldId="257"/>
        </pc:sldMkLst>
        <pc:picChg chg="mod">
          <ac:chgData name="GUDA VENKATA RAMANAIAH 21BCE9836" userId="S::ramanaiah.21bce9836@vitapstudent.ac.in::9466eb1c-69c6-4acb-8734-df525f5eddd5" providerId="AD" clId="Web-{F1CC1CE3-5D87-1F26-164E-3D231E7E159B}" dt="2023-02-11T10:03:37.973" v="0" actId="1076"/>
          <ac:picMkLst>
            <pc:docMk/>
            <pc:sldMk cId="3525873187" sldId="257"/>
            <ac:picMk id="3" creationId="{EE73658E-8A35-4EC6-A4AB-98ED99419450}"/>
          </ac:picMkLst>
        </pc:picChg>
      </pc:sldChg>
    </pc:docChg>
  </pc:docChgLst>
  <pc:docChgLst>
    <pc:chgData name="PENMETSA SRITEJA KOUSHIK VARMA 21BCE8837" userId="S::koushik.21bce8837@vitapstudent.ac.in::fd35e976-b55f-4e84-bb0c-e93733a84ea7" providerId="AD" clId="Web-{463D200C-C048-47F6-BA97-E18B21EFEF0D}"/>
    <pc:docChg chg="sldOrd">
      <pc:chgData name="PENMETSA SRITEJA KOUSHIK VARMA 21BCE8837" userId="S::koushik.21bce8837@vitapstudent.ac.in::fd35e976-b55f-4e84-bb0c-e93733a84ea7" providerId="AD" clId="Web-{463D200C-C048-47F6-BA97-E18B21EFEF0D}" dt="2023-02-12T11:43:01.909" v="0"/>
      <pc:docMkLst>
        <pc:docMk/>
      </pc:docMkLst>
      <pc:sldChg chg="ord">
        <pc:chgData name="PENMETSA SRITEJA KOUSHIK VARMA 21BCE8837" userId="S::koushik.21bce8837@vitapstudent.ac.in::fd35e976-b55f-4e84-bb0c-e93733a84ea7" providerId="AD" clId="Web-{463D200C-C048-47F6-BA97-E18B21EFEF0D}" dt="2023-02-12T11:43:01.909" v="0"/>
        <pc:sldMkLst>
          <pc:docMk/>
          <pc:sldMk cId="208600890" sldId="256"/>
        </pc:sldMkLst>
      </pc:sldChg>
    </pc:docChg>
  </pc:docChgLst>
  <pc:docChgLst>
    <pc:chgData name="KANNEDARI AKHIL 21BCE9651" userId="S::akhil.21bce9651@vitapstudent.ac.in::77d5f8bc-1639-4732-9939-be569833a2b4" providerId="AD" clId="Web-{17FE55D6-EA82-4812-B18D-B64B5724AA03}"/>
    <pc:docChg chg="modSld">
      <pc:chgData name="KANNEDARI AKHIL 21BCE9651" userId="S::akhil.21bce9651@vitapstudent.ac.in::77d5f8bc-1639-4732-9939-be569833a2b4" providerId="AD" clId="Web-{17FE55D6-EA82-4812-B18D-B64B5724AA03}" dt="2023-02-19T16:38:24.994" v="0" actId="1076"/>
      <pc:docMkLst>
        <pc:docMk/>
      </pc:docMkLst>
      <pc:sldChg chg="modSp">
        <pc:chgData name="KANNEDARI AKHIL 21BCE9651" userId="S::akhil.21bce9651@vitapstudent.ac.in::77d5f8bc-1639-4732-9939-be569833a2b4" providerId="AD" clId="Web-{17FE55D6-EA82-4812-B18D-B64B5724AA03}" dt="2023-02-19T16:38:24.994" v="0" actId="1076"/>
        <pc:sldMkLst>
          <pc:docMk/>
          <pc:sldMk cId="3525873187" sldId="257"/>
        </pc:sldMkLst>
        <pc:picChg chg="mod">
          <ac:chgData name="KANNEDARI AKHIL 21BCE9651" userId="S::akhil.21bce9651@vitapstudent.ac.in::77d5f8bc-1639-4732-9939-be569833a2b4" providerId="AD" clId="Web-{17FE55D6-EA82-4812-B18D-B64B5724AA03}" dt="2023-02-19T16:38:24.994" v="0" actId="1076"/>
          <ac:picMkLst>
            <pc:docMk/>
            <pc:sldMk cId="3525873187" sldId="257"/>
            <ac:picMk id="3" creationId="{EE73658E-8A35-4EC6-A4AB-98ED9941945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5A47-04EF-48C4-8151-EA2D6F21A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E9D78-652D-4061-9052-C595BCD79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6439E-DE3A-4860-B39C-C12C51AE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20672-227B-49FE-9426-3D851FB93B01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2119D-A799-4A44-9EA0-BFF0B3BDA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4FBA0-A757-4901-B98B-A354D9A50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DC29E-8637-4C56-9572-622471AF68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64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6EFB-C5EC-4748-8BEB-7DC89A925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B1AD9-EDFC-4D2C-8EE8-A311E0C60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47715-5AEE-44FC-A24E-787EDE702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20672-227B-49FE-9426-3D851FB93B01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9597E-C887-497B-988D-8282AE681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21545-C97A-41E7-B5B0-D4F5B091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DC29E-8637-4C56-9572-622471AF68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40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1E4496-AB7E-46B2-9BDE-D1F2104FAB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42D13-CE70-4850-8039-2945A9E0A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8D7F6-E53F-4771-B8CF-8A0CD423F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20672-227B-49FE-9426-3D851FB93B01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605C0-9606-419B-B9F5-F4ED00B8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76575-7AA6-4845-9719-596CEBF86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DC29E-8637-4C56-9572-622471AF68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73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214E8-657A-4FE3-9272-20936638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F495-A840-417D-B72C-DA967E8AF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2ED29-B611-442D-A551-D2D8A7C8A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20672-227B-49FE-9426-3D851FB93B01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F7762-5DD6-448E-9C38-DC9341EFF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CC568-CDB4-4E02-B7D8-D97BF1597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DC29E-8637-4C56-9572-622471AF68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46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38DD6-9C42-4714-B4CA-7406CA2EE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A88D8-0D7A-4DD8-958E-6E0221DA0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BEC9F-C10C-4111-81F3-BD805A7C7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20672-227B-49FE-9426-3D851FB93B01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A3E7E-0FA0-4B6F-966A-EAC4DFBD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E9123-3391-4192-A206-160BE920A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DC29E-8637-4C56-9572-622471AF68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10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B0F00-2EDF-4E35-94C0-7DDF8535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07FDC-BCB3-48D5-B728-1A22ACF32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EABE7-1747-4BF9-B5F5-FF7788769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C93FB-7B96-4603-82D0-A652F62B0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20672-227B-49FE-9426-3D851FB93B01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D584D-FD50-496D-AEA7-45D0DF487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AA76A-C8B7-42A2-A47E-E2380E52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DC29E-8637-4C56-9572-622471AF68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132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9EC1E-C633-4055-86B9-8A237F4C6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1FFDE-E663-45F9-B27B-3D904255B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E861A-B07A-4D8E-8FC2-F4697C1EF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2A2D3D-BB4E-40D3-95ED-AFE50E3D2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1F7FF9-0FD4-47F9-B86E-E2BB0F2E14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610C0-F059-4976-9F50-F8C6F4375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20672-227B-49FE-9426-3D851FB93B01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1EA03E-C007-4E28-B338-D7FF884D2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71EF76-79C8-4DB6-8767-C56557EAB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DC29E-8637-4C56-9572-622471AF68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74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AA5BE-4945-414A-B3A9-91B4645E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66D235-31E3-4A01-9D64-9D0EF5EF9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20672-227B-49FE-9426-3D851FB93B01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11179-5ED2-4E08-BC79-56EE3F44B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79EAC-439D-4A81-81DA-5BF9BE61D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DC29E-8637-4C56-9572-622471AF68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76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036880-6F94-43E6-AB71-9DAAF419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20672-227B-49FE-9426-3D851FB93B01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96E342-35A9-420D-B32F-64AE63592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32861-0A7E-4C51-9B1B-AFF489798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DC29E-8637-4C56-9572-622471AF68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79DE7-192A-4F78-8877-E553A070E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3FBDF-B1CF-4091-93A7-F7E95BDA9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9D7A1-B31F-4167-A981-53E8551A0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CCEDF-CA6C-4F85-AD94-877D2E131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20672-227B-49FE-9426-3D851FB93B01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0A6E0-F24B-4C29-8DA8-EDC49B586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51E8B-BBA4-498C-94F9-8B31166B1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DC29E-8637-4C56-9572-622471AF68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45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F4C9A-445F-4D82-8D1A-E07AE5B1E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AE72D7-7743-44C2-9FCF-3D5C59872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1BD3B-9EC9-41CF-8463-581A6A7FB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F1C97-8976-4997-82A7-30716413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20672-227B-49FE-9426-3D851FB93B01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24D1C-F060-482C-9812-70681D59F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ECEAF-5095-4DA8-A735-518FA152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DC29E-8637-4C56-9572-622471AF68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195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1D212E-C63D-4E01-BD45-06B8F56E8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05D1C-60C5-4727-8BF4-8BE13FC7C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92915-917A-4D5E-823C-EF6A16D44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20672-227B-49FE-9426-3D851FB93B01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9F35C-58FE-46E9-B819-18A0240A0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91681-ED09-456C-AC0E-9A69026CC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DC29E-8637-4C56-9572-622471AF68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62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0A0B6D-D2F6-462D-B113-A45579DC5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060" y="938463"/>
            <a:ext cx="7343775" cy="26108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5DA0F2-2F1E-4BF5-9CDE-2E16AE77DA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467" y="3970421"/>
            <a:ext cx="4244945" cy="18047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240C30-F106-4F01-983D-7299388083B3}"/>
              </a:ext>
            </a:extLst>
          </p:cNvPr>
          <p:cNvSpPr txBox="1"/>
          <p:nvPr/>
        </p:nvSpPr>
        <p:spPr>
          <a:xfrm>
            <a:off x="794084" y="433137"/>
            <a:ext cx="240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Example 1: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00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1D86D7-D9C4-4BE8-85A3-2955F656E035}"/>
              </a:ext>
            </a:extLst>
          </p:cNvPr>
          <p:cNvSpPr/>
          <p:nvPr/>
        </p:nvSpPr>
        <p:spPr>
          <a:xfrm>
            <a:off x="593558" y="639361"/>
            <a:ext cx="9910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Arial" panose="020B0604020202020204" pitchFamily="34" charset="0"/>
              </a:rPr>
              <a:t>Query 1. </a:t>
            </a:r>
            <a:r>
              <a:rPr lang="en-US">
                <a:solidFill>
                  <a:srgbClr val="333333"/>
                </a:solidFill>
                <a:latin typeface="Times New Roman" panose="02020603050405020304" pitchFamily="18" charset="0"/>
              </a:rPr>
              <a:t>Retrieve the names of all employees who work for the</a:t>
            </a:r>
            <a:r>
              <a:rPr lang="en-US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r>
              <a:rPr lang="en-US">
                <a:solidFill>
                  <a:srgbClr val="333333"/>
                </a:solidFill>
                <a:latin typeface="Times New Roman" panose="02020603050405020304" pitchFamily="18" charset="0"/>
              </a:rPr>
              <a:t>‘Headquarters’ department.</a:t>
            </a:r>
            <a:endParaRPr lang="en-IN"/>
          </a:p>
        </p:txBody>
      </p:sp>
      <p:pic>
        <p:nvPicPr>
          <p:cNvPr id="4098" name="Picture 2" descr="https://img.brainkart.com/imagebk12/rVTstI4.jpg">
            <a:extLst>
              <a:ext uri="{FF2B5EF4-FFF2-40B4-BE49-F238E27FC236}">
                <a16:creationId xmlns:a16="http://schemas.microsoft.com/office/drawing/2014/main" id="{6456C33A-5FB5-4207-96EB-FDF00F96C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081" y="2384175"/>
            <a:ext cx="135919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D817A6-B8D4-4B25-929E-3A0D881FB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054" y="1366229"/>
            <a:ext cx="7877175" cy="3343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764D7C-9DC4-4046-AB50-4AB7DAC39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90" y="5051175"/>
            <a:ext cx="45815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3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C83E4B-9B94-44C4-AE72-BA1AFAC42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36" y="415840"/>
            <a:ext cx="4867275" cy="3114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ECFAB6-AD78-47CE-854A-5C4793540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21102"/>
            <a:ext cx="5511967" cy="31094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000C1D-A1B0-4D0E-BFDD-9ACC9C06A3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36" y="3716504"/>
            <a:ext cx="5511967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0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62D4BDE-CDBD-412D-9E2D-022BA2322759}"/>
              </a:ext>
            </a:extLst>
          </p:cNvPr>
          <p:cNvSpPr/>
          <p:nvPr/>
        </p:nvSpPr>
        <p:spPr>
          <a:xfrm>
            <a:off x="713873" y="609145"/>
            <a:ext cx="110891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Arial" panose="020B0604020202020204" pitchFamily="34" charset="0"/>
              </a:rPr>
              <a:t>Query 2. </a:t>
            </a:r>
            <a:r>
              <a:rPr lang="en-US">
                <a:solidFill>
                  <a:srgbClr val="333333"/>
                </a:solidFill>
                <a:latin typeface="Times New Roman" panose="02020603050405020304" pitchFamily="18" charset="0"/>
              </a:rPr>
              <a:t>For every project located in ‘Stafford’, list the project number, the</a:t>
            </a:r>
            <a:r>
              <a:rPr lang="en-US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r>
              <a:rPr lang="en-US">
                <a:solidFill>
                  <a:srgbClr val="333333"/>
                </a:solidFill>
                <a:latin typeface="Times New Roman" panose="02020603050405020304" pitchFamily="18" charset="0"/>
              </a:rPr>
              <a:t>controlling department number, and managers name. </a:t>
            </a:r>
            <a:endParaRPr lang="en-IN"/>
          </a:p>
        </p:txBody>
      </p:sp>
      <p:pic>
        <p:nvPicPr>
          <p:cNvPr id="5122" name="Picture 2" descr="https://img.brainkart.com/imagebk12/rVTstI4.jpg">
            <a:extLst>
              <a:ext uri="{FF2B5EF4-FFF2-40B4-BE49-F238E27FC236}">
                <a16:creationId xmlns:a16="http://schemas.microsoft.com/office/drawing/2014/main" id="{FC641C34-F2C5-4FCE-8BF0-F9EE0B2AA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373" y="2193591"/>
            <a:ext cx="121193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https://img.brainkart.com/imagebk12/rVTstI4.jpg">
            <a:extLst>
              <a:ext uri="{FF2B5EF4-FFF2-40B4-BE49-F238E27FC236}">
                <a16:creationId xmlns:a16="http://schemas.microsoft.com/office/drawing/2014/main" id="{51FCA764-42CA-4C01-9E2D-65717869B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536" y="2406316"/>
            <a:ext cx="121193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0256E9-3C4D-42E4-A83B-8C72CEBFF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569" y="1871662"/>
            <a:ext cx="75533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D60B32-72A7-4402-91EC-99EA59108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004" y="721143"/>
            <a:ext cx="5019675" cy="2143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3E2EEF-87AF-467C-98F5-B41001252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004" y="3280861"/>
            <a:ext cx="75247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F867FB-18CE-4E2E-A06F-411DDA8E1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708" y="581025"/>
            <a:ext cx="7200900" cy="2847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55BAE0-5F65-450F-9273-36EB7BBB8D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708" y="3656847"/>
            <a:ext cx="5076825" cy="771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9537D1-8E24-4C06-8EF8-FB7F503B80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698" y="4910638"/>
            <a:ext cx="76771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12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D9FA2A-181D-4015-BA9B-1CDC6A289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295" y="1464593"/>
            <a:ext cx="75533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4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D27BBC-5773-42C3-89E4-0BF21C1545DA}"/>
              </a:ext>
            </a:extLst>
          </p:cNvPr>
          <p:cNvSpPr/>
          <p:nvPr/>
        </p:nvSpPr>
        <p:spPr>
          <a:xfrm>
            <a:off x="834189" y="783740"/>
            <a:ext cx="10680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Arial" panose="020B0604020202020204" pitchFamily="34" charset="0"/>
              </a:rPr>
              <a:t>Query 3. </a:t>
            </a:r>
            <a:r>
              <a:rPr lang="en-US">
                <a:solidFill>
                  <a:srgbClr val="333333"/>
                </a:solidFill>
                <a:latin typeface="Times New Roman" panose="02020603050405020304" pitchFamily="18" charset="0"/>
              </a:rPr>
              <a:t>Find the names of employees who work on</a:t>
            </a:r>
            <a:r>
              <a:rPr lang="en-US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r>
              <a:rPr lang="en-US" i="1">
                <a:solidFill>
                  <a:srgbClr val="333333"/>
                </a:solidFill>
                <a:latin typeface="Times New Roman" panose="02020603050405020304" pitchFamily="18" charset="0"/>
              </a:rPr>
              <a:t>all</a:t>
            </a:r>
            <a:r>
              <a:rPr lang="en-US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r>
              <a:rPr lang="en-US">
                <a:solidFill>
                  <a:srgbClr val="333333"/>
                </a:solidFill>
                <a:latin typeface="Times New Roman" panose="02020603050405020304" pitchFamily="18" charset="0"/>
              </a:rPr>
              <a:t>the projects controlled</a:t>
            </a:r>
            <a:r>
              <a:rPr lang="en-US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r>
              <a:rPr lang="en-US">
                <a:solidFill>
                  <a:srgbClr val="333333"/>
                </a:solidFill>
                <a:latin typeface="Times New Roman" panose="02020603050405020304" pitchFamily="18" charset="0"/>
              </a:rPr>
              <a:t>by </a:t>
            </a:r>
            <a:r>
              <a:rPr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DNo</a:t>
            </a:r>
            <a:r>
              <a:rPr lang="en-US">
                <a:solidFill>
                  <a:srgbClr val="333333"/>
                </a:solidFill>
                <a:latin typeface="Times New Roman" panose="02020603050405020304" pitchFamily="18" charset="0"/>
              </a:rPr>
              <a:t>=3.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F08C31-FBCE-4D56-A5E5-E17CB4A91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442" y="1677147"/>
            <a:ext cx="5328235" cy="215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7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44CFFC-AB66-4736-9088-05C431AD9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452" y="971550"/>
            <a:ext cx="7620000" cy="2457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2FD851-42D7-487A-AC1D-B3F192C58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452" y="3601202"/>
            <a:ext cx="77057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8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E03B35-82B5-4783-91C8-4187315E3A15}"/>
              </a:ext>
            </a:extLst>
          </p:cNvPr>
          <p:cNvSpPr/>
          <p:nvPr/>
        </p:nvSpPr>
        <p:spPr>
          <a:xfrm>
            <a:off x="1002632" y="193261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• lives(person-</a:t>
            </a:r>
            <a:r>
              <a:rPr lang="en-US" err="1"/>
              <a:t>name,street,city</a:t>
            </a:r>
            <a:r>
              <a:rPr lang="en-US"/>
              <a:t>) </a:t>
            </a:r>
          </a:p>
          <a:p>
            <a:r>
              <a:rPr lang="en-US"/>
              <a:t>• works(person-name, company-</a:t>
            </a:r>
            <a:r>
              <a:rPr lang="en-US" err="1"/>
              <a:t>name,salary</a:t>
            </a:r>
            <a:r>
              <a:rPr lang="en-US"/>
              <a:t>) </a:t>
            </a:r>
          </a:p>
          <a:p>
            <a:r>
              <a:rPr lang="en-US"/>
              <a:t>• located-in(company-</a:t>
            </a:r>
            <a:r>
              <a:rPr lang="en-US" err="1"/>
              <a:t>name,city</a:t>
            </a:r>
            <a:r>
              <a:rPr lang="en-US"/>
              <a:t>) </a:t>
            </a:r>
          </a:p>
          <a:p>
            <a:r>
              <a:rPr lang="en-US"/>
              <a:t>• manages(person-</a:t>
            </a:r>
            <a:r>
              <a:rPr lang="en-US" err="1"/>
              <a:t>name,manager</a:t>
            </a:r>
            <a:r>
              <a:rPr lang="en-US"/>
              <a:t>-name)</a:t>
            </a:r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65E512-49D3-43E6-AC04-2D86B5395BB2}"/>
              </a:ext>
            </a:extLst>
          </p:cNvPr>
          <p:cNvSpPr/>
          <p:nvPr/>
        </p:nvSpPr>
        <p:spPr>
          <a:xfrm>
            <a:off x="1002632" y="3280156"/>
            <a:ext cx="109447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1. Find the name of all employees (i.e., persons) who work for the City Bank company (which is a specific company in the database).</a:t>
            </a:r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63EAA6-09A8-4D16-A4E8-BB6FCB6C8A67}"/>
              </a:ext>
            </a:extLst>
          </p:cNvPr>
          <p:cNvSpPr/>
          <p:nvPr/>
        </p:nvSpPr>
        <p:spPr>
          <a:xfrm>
            <a:off x="3924668" y="4483586"/>
            <a:ext cx="4342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πperson−name(</a:t>
            </a:r>
            <a:r>
              <a:rPr lang="en-US" err="1"/>
              <a:t>σcname</a:t>
            </a:r>
            <a:r>
              <a:rPr lang="en-US"/>
              <a:t>=′City Bank′(works)) </a:t>
            </a:r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56937-E581-484C-8442-D952274E4BBF}"/>
              </a:ext>
            </a:extLst>
          </p:cNvPr>
          <p:cNvSpPr txBox="1"/>
          <p:nvPr/>
        </p:nvSpPr>
        <p:spPr>
          <a:xfrm>
            <a:off x="1106905" y="962526"/>
            <a:ext cx="24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Example 3: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189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83A2B2-3951-47DD-9323-A5E2145BC68B}"/>
              </a:ext>
            </a:extLst>
          </p:cNvPr>
          <p:cNvSpPr/>
          <p:nvPr/>
        </p:nvSpPr>
        <p:spPr>
          <a:xfrm>
            <a:off x="774031" y="759677"/>
            <a:ext cx="78405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2. Find the name and city of all employees who work for City Bank.</a:t>
            </a:r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4413D3-6669-4497-998A-30CDC44997A7}"/>
              </a:ext>
            </a:extLst>
          </p:cNvPr>
          <p:cNvSpPr/>
          <p:nvPr/>
        </p:nvSpPr>
        <p:spPr>
          <a:xfrm>
            <a:off x="1062789" y="1866583"/>
            <a:ext cx="9885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π</a:t>
            </a:r>
            <a:r>
              <a:rPr lang="en-US" err="1"/>
              <a:t>lives.pname,lives.city</a:t>
            </a:r>
            <a:r>
              <a:rPr lang="en-US"/>
              <a:t>(σ((</a:t>
            </a:r>
            <a:r>
              <a:rPr lang="en-US" err="1"/>
              <a:t>cname</a:t>
            </a:r>
            <a:r>
              <a:rPr lang="en-US"/>
              <a:t>=′City Bank′)∧(</a:t>
            </a:r>
            <a:r>
              <a:rPr lang="en-US" err="1"/>
              <a:t>lives.pname</a:t>
            </a:r>
            <a:r>
              <a:rPr lang="en-US"/>
              <a:t>=</a:t>
            </a:r>
            <a:r>
              <a:rPr lang="en-US" err="1"/>
              <a:t>works.pname</a:t>
            </a:r>
            <a:r>
              <a:rPr lang="en-US"/>
              <a:t>))(works × lives))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186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73658E-8A35-4EC6-A4AB-98ED99419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565" y="1579515"/>
            <a:ext cx="6362700" cy="1676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C2547E-7C9E-4E40-AE4F-A3DBE1903E99}"/>
              </a:ext>
            </a:extLst>
          </p:cNvPr>
          <p:cNvSpPr txBox="1"/>
          <p:nvPr/>
        </p:nvSpPr>
        <p:spPr>
          <a:xfrm>
            <a:off x="1130968" y="1082842"/>
            <a:ext cx="5663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1. List names of all employees with 2 or more dependents.</a:t>
            </a:r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C2A9F9-ECA5-4A22-AF74-5403F8711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208" y="885436"/>
            <a:ext cx="2657784" cy="1133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2EC730-ECFE-4C32-AE35-2FF593B044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207" y="2585287"/>
            <a:ext cx="3031090" cy="1133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3B95F9-BFE8-484C-8DE3-C9390E7D8A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595" y="3601454"/>
            <a:ext cx="4676271" cy="16763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615CE18-B2D0-4E2A-93BC-93E0F018D7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208" y="4507471"/>
            <a:ext cx="3031090" cy="101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7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13DEDE-B369-4D4F-A08C-675E69A5445F}"/>
              </a:ext>
            </a:extLst>
          </p:cNvPr>
          <p:cNvSpPr/>
          <p:nvPr/>
        </p:nvSpPr>
        <p:spPr>
          <a:xfrm>
            <a:off x="870285" y="819835"/>
            <a:ext cx="101386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3. Find the name, street and city of all employees who work for City Bank and earn more than $10,000.</a:t>
            </a:r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EBE7CE-9D36-42ED-A76D-A2FF0975E5D1}"/>
              </a:ext>
            </a:extLst>
          </p:cNvPr>
          <p:cNvSpPr/>
          <p:nvPr/>
        </p:nvSpPr>
        <p:spPr>
          <a:xfrm>
            <a:off x="1002631" y="1764177"/>
            <a:ext cx="104634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π</a:t>
            </a:r>
            <a:r>
              <a:rPr lang="en-US" err="1"/>
              <a:t>lives.pname,street,city</a:t>
            </a:r>
            <a:r>
              <a:rPr lang="en-US"/>
              <a:t>(σ((</a:t>
            </a:r>
            <a:r>
              <a:rPr lang="en-US" err="1"/>
              <a:t>cname</a:t>
            </a:r>
            <a:r>
              <a:rPr lang="en-US"/>
              <a:t>=′City Bank′)∧(</a:t>
            </a:r>
            <a:r>
              <a:rPr lang="en-US" err="1"/>
              <a:t>lives.pname</a:t>
            </a:r>
            <a:r>
              <a:rPr lang="en-US"/>
              <a:t>=</a:t>
            </a:r>
            <a:r>
              <a:rPr lang="en-US" err="1"/>
              <a:t>works.pname</a:t>
            </a:r>
            <a:r>
              <a:rPr lang="en-US"/>
              <a:t>)∧(salary&gt;10000))(</a:t>
            </a:r>
            <a:r>
              <a:rPr lang="en-US" err="1"/>
              <a:t>works×lives</a:t>
            </a:r>
            <a:r>
              <a:rPr lang="en-US"/>
              <a:t>))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835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9E24B2-4379-4231-B51C-8658C49953AE}"/>
              </a:ext>
            </a:extLst>
          </p:cNvPr>
          <p:cNvSpPr/>
          <p:nvPr/>
        </p:nvSpPr>
        <p:spPr>
          <a:xfrm>
            <a:off x="719308" y="597387"/>
            <a:ext cx="4777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4.Find all persons who do not work for City Bank.</a:t>
            </a:r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7A4341-6936-40C4-989A-50D9AA4E6130}"/>
              </a:ext>
            </a:extLst>
          </p:cNvPr>
          <p:cNvSpPr/>
          <p:nvPr/>
        </p:nvSpPr>
        <p:spPr>
          <a:xfrm>
            <a:off x="2860561" y="1704292"/>
            <a:ext cx="4762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π</a:t>
            </a:r>
            <a:r>
              <a:rPr lang="en-US" err="1"/>
              <a:t>pname</a:t>
            </a:r>
            <a:r>
              <a:rPr lang="en-US"/>
              <a:t>(works − (σ(</a:t>
            </a:r>
            <a:r>
              <a:rPr lang="en-US" err="1"/>
              <a:t>cname</a:t>
            </a:r>
            <a:r>
              <a:rPr lang="en-US"/>
              <a:t>=′City Bank′) (works)))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338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E2E11D-2820-49B1-A4EA-9E453D653972}"/>
              </a:ext>
            </a:extLst>
          </p:cNvPr>
          <p:cNvSpPr txBox="1"/>
          <p:nvPr/>
        </p:nvSpPr>
        <p:spPr>
          <a:xfrm>
            <a:off x="721895" y="830179"/>
            <a:ext cx="5118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2. Retrieve names of employees with no dependents</a:t>
            </a:r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ADCFCB-9F77-4A32-9533-6F945CC35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2531"/>
            <a:ext cx="5419725" cy="1885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EABCDD-4732-40DA-B690-DA8167989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82" y="1752098"/>
            <a:ext cx="2886075" cy="3000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512DEF-EB5B-48F5-AFD5-2CA098B476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573" y="2547434"/>
            <a:ext cx="2704427" cy="17478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69726A-4520-4DDE-8793-964790BA9E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796" y="2547434"/>
            <a:ext cx="2619375" cy="17478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65130E-C893-44DD-B16F-16B2408A31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427" y="4863514"/>
            <a:ext cx="4929803" cy="13086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D91FF3-73E9-4E98-A2FC-30E211875E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847" y="4579521"/>
            <a:ext cx="2048878" cy="131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81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60413A-57D4-487C-9E6F-C9A59EAD5D2E}"/>
              </a:ext>
            </a:extLst>
          </p:cNvPr>
          <p:cNvSpPr txBox="1"/>
          <p:nvPr/>
        </p:nvSpPr>
        <p:spPr>
          <a:xfrm>
            <a:off x="637674" y="794084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3. List the names of managers who have at least one dependent.</a:t>
            </a:r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554B74-D0E0-4424-B857-8A00CB21B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988" y="1163416"/>
            <a:ext cx="5095875" cy="1895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55EB94-2BEB-4149-A21A-1704B055BD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75" y="1600200"/>
            <a:ext cx="2055473" cy="16103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C09E4F-3407-4497-BE17-0AC4AB2FD4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75" y="1600201"/>
            <a:ext cx="2618169" cy="16103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582A78-2B71-46AE-9FAD-393F2994D9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75" y="3647323"/>
            <a:ext cx="3252704" cy="10652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50C2DB-D2D9-47CC-BC37-6DEB015E58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516" y="3799110"/>
            <a:ext cx="2419120" cy="110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3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49F1E0-5F61-40C7-8C07-D701CCF4893D}"/>
              </a:ext>
            </a:extLst>
          </p:cNvPr>
          <p:cNvSpPr/>
          <p:nvPr/>
        </p:nvSpPr>
        <p:spPr>
          <a:xfrm>
            <a:off x="747642" y="1583976"/>
            <a:ext cx="4897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1.</a:t>
            </a:r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 Consider a database with the following schema:</a:t>
            </a:r>
            <a:endParaRPr lang="en-I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FFCD7C-BB4C-48D9-ADF6-FB6C3853B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233549"/>
              </p:ext>
            </p:extLst>
          </p:nvPr>
        </p:nvGraphicFramePr>
        <p:xfrm>
          <a:off x="930442" y="2470877"/>
          <a:ext cx="6372726" cy="2194560"/>
        </p:xfrm>
        <a:graphic>
          <a:graphicData uri="http://schemas.openxmlformats.org/drawingml/2006/table">
            <a:tbl>
              <a:tblPr/>
              <a:tblGrid>
                <a:gridCol w="3186363">
                  <a:extLst>
                    <a:ext uri="{9D8B030D-6E8A-4147-A177-3AD203B41FA5}">
                      <a16:colId xmlns:a16="http://schemas.microsoft.com/office/drawing/2014/main" val="2981310476"/>
                    </a:ext>
                  </a:extLst>
                </a:gridCol>
                <a:gridCol w="3186363">
                  <a:extLst>
                    <a:ext uri="{9D8B030D-6E8A-4147-A177-3AD203B41FA5}">
                      <a16:colId xmlns:a16="http://schemas.microsoft.com/office/drawing/2014/main" val="30079739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Person ( </a:t>
                      </a:r>
                      <a:r>
                        <a:rPr lang="en-IN" u="sng">
                          <a:effectLst/>
                        </a:rPr>
                        <a:t>name</a:t>
                      </a:r>
                      <a:r>
                        <a:rPr lang="en-IN">
                          <a:effectLst/>
                        </a:rPr>
                        <a:t>, age, gender )</a:t>
                      </a:r>
                      <a:br>
                        <a:rPr lang="en-IN">
                          <a:effectLst/>
                        </a:rPr>
                      </a:br>
                      <a:endParaRPr lang="en-IN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name is a key</a:t>
                      </a:r>
                      <a:br>
                        <a:rPr lang="en-IN">
                          <a:effectLst/>
                        </a:rPr>
                      </a:br>
                      <a:endParaRPr lang="en-IN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824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Frequents ( </a:t>
                      </a:r>
                      <a:r>
                        <a:rPr lang="en-IN" u="sng">
                          <a:effectLst/>
                        </a:rPr>
                        <a:t>name</a:t>
                      </a:r>
                      <a:r>
                        <a:rPr lang="en-IN">
                          <a:effectLst/>
                        </a:rPr>
                        <a:t>, </a:t>
                      </a:r>
                      <a:r>
                        <a:rPr lang="en-IN" u="sng">
                          <a:effectLst/>
                        </a:rPr>
                        <a:t>pizzeria</a:t>
                      </a:r>
                      <a:r>
                        <a:rPr lang="en-IN">
                          <a:effectLst/>
                        </a:rPr>
                        <a:t> )</a:t>
                      </a:r>
                      <a:br>
                        <a:rPr lang="en-IN">
                          <a:effectLst/>
                        </a:rPr>
                      </a:br>
                      <a:endParaRPr lang="en-IN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(name, pizzeria) is a key</a:t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786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Eats ( </a:t>
                      </a:r>
                      <a:r>
                        <a:rPr lang="en-IN" u="sng">
                          <a:effectLst/>
                        </a:rPr>
                        <a:t>name</a:t>
                      </a:r>
                      <a:r>
                        <a:rPr lang="en-IN">
                          <a:effectLst/>
                        </a:rPr>
                        <a:t>, </a:t>
                      </a:r>
                      <a:r>
                        <a:rPr lang="en-IN" u="sng">
                          <a:effectLst/>
                        </a:rPr>
                        <a:t>pizza</a:t>
                      </a:r>
                      <a:r>
                        <a:rPr lang="en-IN">
                          <a:effectLst/>
                        </a:rPr>
                        <a:t> )</a:t>
                      </a:r>
                      <a:br>
                        <a:rPr lang="en-IN">
                          <a:effectLst/>
                        </a:rPr>
                      </a:br>
                      <a:endParaRPr lang="en-IN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(name, pizza) is a key</a:t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801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Serves ( </a:t>
                      </a:r>
                      <a:r>
                        <a:rPr lang="en-IN" u="sng">
                          <a:effectLst/>
                        </a:rPr>
                        <a:t>pizzeria</a:t>
                      </a:r>
                      <a:r>
                        <a:rPr lang="en-IN">
                          <a:effectLst/>
                        </a:rPr>
                        <a:t>, </a:t>
                      </a:r>
                      <a:r>
                        <a:rPr lang="en-IN" u="sng">
                          <a:effectLst/>
                        </a:rPr>
                        <a:t>pizza</a:t>
                      </a:r>
                      <a:r>
                        <a:rPr lang="en-IN">
                          <a:effectLst/>
                        </a:rPr>
                        <a:t>, price )</a:t>
                      </a:r>
                      <a:br>
                        <a:rPr lang="en-IN">
                          <a:effectLst/>
                        </a:rPr>
                      </a:br>
                      <a:endParaRPr lang="en-IN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(pizzeria, pizza) is a key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2067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7AC0B9C-1CD1-46AC-B11F-DAC46A2C5623}"/>
              </a:ext>
            </a:extLst>
          </p:cNvPr>
          <p:cNvSpPr txBox="1"/>
          <p:nvPr/>
        </p:nvSpPr>
        <p:spPr>
          <a:xfrm>
            <a:off x="747642" y="854242"/>
            <a:ext cx="120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Example 2: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066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B6D536F-1415-47E3-8452-B16B64681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405300"/>
              </p:ext>
            </p:extLst>
          </p:nvPr>
        </p:nvGraphicFramePr>
        <p:xfrm>
          <a:off x="947987" y="791269"/>
          <a:ext cx="9411202" cy="548640"/>
        </p:xfrm>
        <a:graphic>
          <a:graphicData uri="http://schemas.openxmlformats.org/drawingml/2006/table">
            <a:tbl>
              <a:tblPr/>
              <a:tblGrid>
                <a:gridCol w="6992855">
                  <a:extLst>
                    <a:ext uri="{9D8B030D-6E8A-4147-A177-3AD203B41FA5}">
                      <a16:colId xmlns:a16="http://schemas.microsoft.com/office/drawing/2014/main" val="2790223814"/>
                    </a:ext>
                  </a:extLst>
                </a:gridCol>
                <a:gridCol w="2418347">
                  <a:extLst>
                    <a:ext uri="{9D8B030D-6E8A-4147-A177-3AD203B41FA5}">
                      <a16:colId xmlns:a16="http://schemas.microsoft.com/office/drawing/2014/main" val="37940609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a. Find all pizzerias frequented by at least one person under the age of 18.</a:t>
                      </a:r>
                      <a:br>
                        <a:rPr lang="en-IN">
                          <a:effectLst/>
                        </a:rPr>
                      </a:br>
                      <a:endParaRPr lang="en-IN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7675468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7E5F4BA-ECE7-4669-B708-1CC37AE22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293" y="1807168"/>
            <a:ext cx="5705332" cy="99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6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6751C2-F040-48F3-BBE4-E16B50BBFA42}"/>
              </a:ext>
            </a:extLst>
          </p:cNvPr>
          <p:cNvSpPr txBox="1"/>
          <p:nvPr/>
        </p:nvSpPr>
        <p:spPr>
          <a:xfrm>
            <a:off x="649705" y="721895"/>
            <a:ext cx="885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b. Find the names of all females who eat either mushroom or pepperoni pizza(or both).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BBF7E7-0F4C-4127-9EFA-AC2553EA7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05" y="1791729"/>
            <a:ext cx="10844213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811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2D3A1D-C2D6-45BF-8892-81ABE4BFB3F9}"/>
              </a:ext>
            </a:extLst>
          </p:cNvPr>
          <p:cNvSpPr/>
          <p:nvPr/>
        </p:nvSpPr>
        <p:spPr>
          <a:xfrm>
            <a:off x="713874" y="675456"/>
            <a:ext cx="9127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c. Find the names of all females who eat both mushroom or pepperoni pizza.</a:t>
            </a:r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F00330-891D-4012-8BE8-A0BF7B122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13" y="2049015"/>
            <a:ext cx="8783419" cy="130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70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762BAD-000F-4986-99A8-636DB543B10B}"/>
              </a:ext>
            </a:extLst>
          </p:cNvPr>
          <p:cNvSpPr txBox="1"/>
          <p:nvPr/>
        </p:nvSpPr>
        <p:spPr>
          <a:xfrm>
            <a:off x="565483" y="637674"/>
            <a:ext cx="825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d. Find all pizzerias that serve at least one pizza that Amy eats for less than $10.00.</a:t>
            </a:r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CC5FDC-6041-4CB0-A524-528C5560F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63" y="2229489"/>
            <a:ext cx="9002021" cy="103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1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4F659E87B70A419CAE1A5092230E6B" ma:contentTypeVersion="6" ma:contentTypeDescription="Create a new document." ma:contentTypeScope="" ma:versionID="381b86fba81f11e4f10b2d1b3f831711">
  <xsd:schema xmlns:xsd="http://www.w3.org/2001/XMLSchema" xmlns:xs="http://www.w3.org/2001/XMLSchema" xmlns:p="http://schemas.microsoft.com/office/2006/metadata/properties" xmlns:ns2="5dbc6360-c13d-4683-9985-ea1540c9bf75" xmlns:ns3="bdf9c1d3-2a4c-4fde-897a-e4491510ebd4" targetNamespace="http://schemas.microsoft.com/office/2006/metadata/properties" ma:root="true" ma:fieldsID="2f7912bb7979f241707cca9d91ad9881" ns2:_="" ns3:_="">
    <xsd:import namespace="5dbc6360-c13d-4683-9985-ea1540c9bf75"/>
    <xsd:import namespace="bdf9c1d3-2a4c-4fde-897a-e4491510eb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bc6360-c13d-4683-9985-ea1540c9bf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f9c1d3-2a4c-4fde-897a-e4491510ebd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df9c1d3-2a4c-4fde-897a-e4491510ebd4">
      <UserInfo>
        <DisplayName>DALAPPAGARI TEJASWINI 21BCE9949</DisplayName>
        <AccountId>89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2161E5-58F7-49AD-B253-3171B7B79B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bc6360-c13d-4683-9985-ea1540c9bf75"/>
    <ds:schemaRef ds:uri="bdf9c1d3-2a4c-4fde-897a-e4491510eb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432B54-775F-487D-9F61-51BDBC0ED5FE}">
  <ds:schemaRefs>
    <ds:schemaRef ds:uri="http://schemas.microsoft.com/office/2006/metadata/properties"/>
    <ds:schemaRef ds:uri="http://schemas.microsoft.com/office/infopath/2007/PartnerControls"/>
    <ds:schemaRef ds:uri="bdf9c1d3-2a4c-4fde-897a-e4491510ebd4"/>
  </ds:schemaRefs>
</ds:datastoreItem>
</file>

<file path=customXml/itemProps3.xml><?xml version="1.0" encoding="utf-8"?>
<ds:datastoreItem xmlns:ds="http://schemas.openxmlformats.org/officeDocument/2006/customXml" ds:itemID="{99C5C64B-6D8F-4131-9C36-9CEDB071F7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Sriman</dc:creator>
  <cp:revision>4</cp:revision>
  <dcterms:created xsi:type="dcterms:W3CDTF">2023-02-09T04:28:59Z</dcterms:created>
  <dcterms:modified xsi:type="dcterms:W3CDTF">2023-02-19T16:38:25Z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0x010100D94F659E87B70A419CAE1A5092230E6B</vt:lpwstr>
  </property>
</Properties>
</file>