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2" r:id="rId20"/>
    <p:sldId id="275" r:id="rId21"/>
    <p:sldId id="273" r:id="rId22"/>
    <p:sldId id="274" r:id="rId23"/>
    <p:sldId id="270"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1BB45-A40D-4B09-81A9-6F6EC642E6C8}" v="2" dt="2023-02-06T09:15:05.509"/>
    <p1510:client id="{59C18992-4A50-4B09-8440-571BFB5B327E}" v="1" dt="2023-02-19T16:41:56.049"/>
    <p1510:client id="{94107ED7-7B68-4C32-8128-6239468EB039}" v="1" dt="2023-02-11T10:56:27.617"/>
    <p1510:client id="{94F411EE-B3B1-45BD-88E0-8018368B05DD}" v="1" dt="2023-02-09T16:50:09.989"/>
    <p1510:client id="{A258ACA0-2E89-4C11-8B8C-3A45AE7F0637}" v="1" dt="2023-02-03T15:00:08.428"/>
    <p1510:client id="{D4EFB042-19E1-4ED8-9E1A-0CCEFC0B4AAD}" v="4" dt="2023-02-13T01:42:40.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NEDARI AKHIL 21BCE9651" userId="S::akhil.21bce9651@vitapstudent.ac.in::77d5f8bc-1639-4732-9939-be569833a2b4" providerId="AD" clId="Web-{59C18992-4A50-4B09-8440-571BFB5B327E}"/>
    <pc:docChg chg="modSld">
      <pc:chgData name="KANNEDARI AKHIL 21BCE9651" userId="S::akhil.21bce9651@vitapstudent.ac.in::77d5f8bc-1639-4732-9939-be569833a2b4" providerId="AD" clId="Web-{59C18992-4A50-4B09-8440-571BFB5B327E}" dt="2023-02-19T16:41:56.049" v="0" actId="1076"/>
      <pc:docMkLst>
        <pc:docMk/>
      </pc:docMkLst>
      <pc:sldChg chg="modSp">
        <pc:chgData name="KANNEDARI AKHIL 21BCE9651" userId="S::akhil.21bce9651@vitapstudent.ac.in::77d5f8bc-1639-4732-9939-be569833a2b4" providerId="AD" clId="Web-{59C18992-4A50-4B09-8440-571BFB5B327E}" dt="2023-02-19T16:41:56.049" v="0" actId="1076"/>
        <pc:sldMkLst>
          <pc:docMk/>
          <pc:sldMk cId="957069954" sldId="262"/>
        </pc:sldMkLst>
        <pc:picChg chg="mod">
          <ac:chgData name="KANNEDARI AKHIL 21BCE9651" userId="S::akhil.21bce9651@vitapstudent.ac.in::77d5f8bc-1639-4732-9939-be569833a2b4" providerId="AD" clId="Web-{59C18992-4A50-4B09-8440-571BFB5B327E}" dt="2023-02-19T16:41:56.049" v="0" actId="1076"/>
          <ac:picMkLst>
            <pc:docMk/>
            <pc:sldMk cId="957069954" sldId="262"/>
            <ac:picMk id="1026" creationId="{A1F762EC-D26E-4D41-BE74-07A47B844C0E}"/>
          </ac:picMkLst>
        </pc:picChg>
      </pc:sldChg>
    </pc:docChg>
  </pc:docChgLst>
  <pc:docChgLst>
    <pc:chgData name="SUKAMANCHI POOJITHA 21BCE9885" userId="S::poojitha.21bce9885@vitapstudent.ac.in::3c8fcf17-078e-4ab7-b01d-fb5671945745" providerId="AD" clId="Web-{1E61BB45-A40D-4B09-81A9-6F6EC642E6C8}"/>
    <pc:docChg chg="modSld">
      <pc:chgData name="SUKAMANCHI POOJITHA 21BCE9885" userId="S::poojitha.21bce9885@vitapstudent.ac.in::3c8fcf17-078e-4ab7-b01d-fb5671945745" providerId="AD" clId="Web-{1E61BB45-A40D-4B09-81A9-6F6EC642E6C8}" dt="2023-02-06T09:15:05.509" v="1" actId="1076"/>
      <pc:docMkLst>
        <pc:docMk/>
      </pc:docMkLst>
      <pc:sldChg chg="modSp">
        <pc:chgData name="SUKAMANCHI POOJITHA 21BCE9885" userId="S::poojitha.21bce9885@vitapstudent.ac.in::3c8fcf17-078e-4ab7-b01d-fb5671945745" providerId="AD" clId="Web-{1E61BB45-A40D-4B09-81A9-6F6EC642E6C8}" dt="2023-02-06T09:15:05.509" v="1" actId="1076"/>
        <pc:sldMkLst>
          <pc:docMk/>
          <pc:sldMk cId="957069954" sldId="262"/>
        </pc:sldMkLst>
        <pc:picChg chg="mod">
          <ac:chgData name="SUKAMANCHI POOJITHA 21BCE9885" userId="S::poojitha.21bce9885@vitapstudent.ac.in::3c8fcf17-078e-4ab7-b01d-fb5671945745" providerId="AD" clId="Web-{1E61BB45-A40D-4B09-81A9-6F6EC642E6C8}" dt="2023-02-06T09:15:05.509" v="1" actId="1076"/>
          <ac:picMkLst>
            <pc:docMk/>
            <pc:sldMk cId="957069954" sldId="262"/>
            <ac:picMk id="1026" creationId="{A1F762EC-D26E-4D41-BE74-07A47B844C0E}"/>
          </ac:picMkLst>
        </pc:picChg>
      </pc:sldChg>
    </pc:docChg>
  </pc:docChgLst>
  <pc:docChgLst>
    <pc:chgData name="S MOOLYASRI 21BCE8087" userId="S::moolyasri.21bce8087@vitapstudent.ac.in::7f38bd1b-93dd-413d-8618-004d9c1cffb9" providerId="AD" clId="Web-{94107ED7-7B68-4C32-8128-6239468EB039}"/>
    <pc:docChg chg="delSld">
      <pc:chgData name="S MOOLYASRI 21BCE8087" userId="S::moolyasri.21bce8087@vitapstudent.ac.in::7f38bd1b-93dd-413d-8618-004d9c1cffb9" providerId="AD" clId="Web-{94107ED7-7B68-4C32-8128-6239468EB039}" dt="2023-02-11T10:56:27.617" v="0"/>
      <pc:docMkLst>
        <pc:docMk/>
      </pc:docMkLst>
      <pc:sldChg chg="del">
        <pc:chgData name="S MOOLYASRI 21BCE8087" userId="S::moolyasri.21bce8087@vitapstudent.ac.in::7f38bd1b-93dd-413d-8618-004d9c1cffb9" providerId="AD" clId="Web-{94107ED7-7B68-4C32-8128-6239468EB039}" dt="2023-02-11T10:56:27.617" v="0"/>
        <pc:sldMkLst>
          <pc:docMk/>
          <pc:sldMk cId="928316470" sldId="280"/>
        </pc:sldMkLst>
      </pc:sldChg>
    </pc:docChg>
  </pc:docChgLst>
  <pc:docChgLst>
    <pc:chgData name="RAHUL CHANDRA 21BCE7304" userId="S::rahul.21bce7304@vitapstudent.ac.in::a422890a-5421-425d-9607-3c0198305993" providerId="AD" clId="Web-{A258ACA0-2E89-4C11-8B8C-3A45AE7F0637}"/>
    <pc:docChg chg="modSld">
      <pc:chgData name="RAHUL CHANDRA 21BCE7304" userId="S::rahul.21bce7304@vitapstudent.ac.in::a422890a-5421-425d-9607-3c0198305993" providerId="AD" clId="Web-{A258ACA0-2E89-4C11-8B8C-3A45AE7F0637}" dt="2023-02-03T15:00:08.428" v="0" actId="1076"/>
      <pc:docMkLst>
        <pc:docMk/>
      </pc:docMkLst>
      <pc:sldChg chg="modSp">
        <pc:chgData name="RAHUL CHANDRA 21BCE7304" userId="S::rahul.21bce7304@vitapstudent.ac.in::a422890a-5421-425d-9607-3c0198305993" providerId="AD" clId="Web-{A258ACA0-2E89-4C11-8B8C-3A45AE7F0637}" dt="2023-02-03T15:00:08.428" v="0" actId="1076"/>
        <pc:sldMkLst>
          <pc:docMk/>
          <pc:sldMk cId="3229011667" sldId="259"/>
        </pc:sldMkLst>
        <pc:spChg chg="mod">
          <ac:chgData name="RAHUL CHANDRA 21BCE7304" userId="S::rahul.21bce7304@vitapstudent.ac.in::a422890a-5421-425d-9607-3c0198305993" providerId="AD" clId="Web-{A258ACA0-2E89-4C11-8B8C-3A45AE7F0637}" dt="2023-02-03T15:00:08.428" v="0" actId="1076"/>
          <ac:spMkLst>
            <pc:docMk/>
            <pc:sldMk cId="3229011667" sldId="259"/>
            <ac:spMk id="7" creationId="{CFD0F289-E01E-43C6-A68C-7B832B677218}"/>
          </ac:spMkLst>
        </pc:spChg>
      </pc:sldChg>
    </pc:docChg>
  </pc:docChgLst>
  <pc:docChgLst>
    <pc:chgData name="JAYANTH 21BCE7817" userId="S::jayanth.21bce7817@vitapstudent.ac.in::15c4f47e-e9ca-4978-a1f6-966121e615be" providerId="AD" clId="Web-{94F411EE-B3B1-45BD-88E0-8018368B05DD}"/>
    <pc:docChg chg="addSld">
      <pc:chgData name="JAYANTH 21BCE7817" userId="S::jayanth.21bce7817@vitapstudent.ac.in::15c4f47e-e9ca-4978-a1f6-966121e615be" providerId="AD" clId="Web-{94F411EE-B3B1-45BD-88E0-8018368B05DD}" dt="2023-02-09T16:50:09.989" v="0"/>
      <pc:docMkLst>
        <pc:docMk/>
      </pc:docMkLst>
      <pc:sldChg chg="new">
        <pc:chgData name="JAYANTH 21BCE7817" userId="S::jayanth.21bce7817@vitapstudent.ac.in::15c4f47e-e9ca-4978-a1f6-966121e615be" providerId="AD" clId="Web-{94F411EE-B3B1-45BD-88E0-8018368B05DD}" dt="2023-02-09T16:50:09.989" v="0"/>
        <pc:sldMkLst>
          <pc:docMk/>
          <pc:sldMk cId="928316470" sldId="280"/>
        </pc:sldMkLst>
      </pc:sldChg>
    </pc:docChg>
  </pc:docChgLst>
  <pc:docChgLst>
    <pc:chgData name="JAHNAVI TULLURU" userId="S::jahnavi.21bce7037@vitapstudent.ac.in::abf61a79-4674-40f2-b477-2142ee946041" providerId="AD" clId="Web-{D4EFB042-19E1-4ED8-9E1A-0CCEFC0B4AAD}"/>
    <pc:docChg chg="sldOrd">
      <pc:chgData name="JAHNAVI TULLURU" userId="S::jahnavi.21bce7037@vitapstudent.ac.in::abf61a79-4674-40f2-b477-2142ee946041" providerId="AD" clId="Web-{D4EFB042-19E1-4ED8-9E1A-0CCEFC0B4AAD}" dt="2023-02-13T01:42:40.613" v="3"/>
      <pc:docMkLst>
        <pc:docMk/>
      </pc:docMkLst>
      <pc:sldChg chg="ord">
        <pc:chgData name="JAHNAVI TULLURU" userId="S::jahnavi.21bce7037@vitapstudent.ac.in::abf61a79-4674-40f2-b477-2142ee946041" providerId="AD" clId="Web-{D4EFB042-19E1-4ED8-9E1A-0CCEFC0B4AAD}" dt="2023-02-13T01:42:40.613" v="3"/>
        <pc:sldMkLst>
          <pc:docMk/>
          <pc:sldMk cId="1030761206"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3C33-3ECD-4E80-9EB3-8E46D2BEB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D5EEEE-F950-4BA7-B49F-62F8CC3B8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E3DB9-FC1C-4CE3-99DC-38A4B98893A8}"/>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2AF1F09B-30CC-419C-9BEE-700B33087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70738-2203-4848-9DCC-9A9E436BFA57}"/>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2203238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EA56-559B-453B-8395-F07E426A2F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51337-9822-4B85-9EB4-F9B70E68ED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587CE4-E068-42A6-8095-9B0DE209472F}"/>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32CEA5E4-4F23-4F75-9509-7B6EFCEFD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0FF93-0CB8-4FC5-BCC7-AADE2C24CB85}"/>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312644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47733-C047-4957-AF24-B88CD9F145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0B204-8085-4A85-8C5C-FEC922F48E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8E594-29B8-4333-B8D4-02B4DF4F4D3F}"/>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18EC959C-0644-4FA3-B2FA-31A4DA522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D9789-31A9-4C2F-947C-FE525AD790BB}"/>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256869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6496-DB6A-4620-8D8E-8D2E097DF9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687360-5681-4525-A6B8-32A32F63F6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40CF4-6D56-464F-B066-EAA44101CFC7}"/>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23832DC5-3BE3-4F67-A3AF-B13C62DBD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D413B-D364-490B-835B-472166CF490B}"/>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374882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223C-35DD-4D0A-BC58-2B127346BF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2A167E-744E-4F20-82B3-4BE31345A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F0893A-2F24-489F-A12B-8103D22719EA}"/>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B25FC264-019A-443C-A9F4-08A1C9490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3E740-CF63-4E95-9D43-4F1F51176821}"/>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282840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3D0A-B264-462D-85AA-C097866968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208E28-5770-4037-9B6D-1805583042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B0589B-126C-4A55-9041-63106A5EFC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9ABF42-B1F0-476B-B62B-4A23778DCD7D}"/>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6" name="Footer Placeholder 5">
            <a:extLst>
              <a:ext uri="{FF2B5EF4-FFF2-40B4-BE49-F238E27FC236}">
                <a16:creationId xmlns:a16="http://schemas.microsoft.com/office/drawing/2014/main" id="{86EB4099-886E-42F2-B05B-226968267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97624-9FE5-4CE1-A7A4-73E073E4EBE6}"/>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327149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D3F9-D004-435F-B2DD-9C974DAC8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BC6204-25E0-491B-A1B7-72D5F9B1C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58585D-2FC7-4AC8-ABF5-26890308E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082E35-8800-4BD6-A0E3-BA76ECFE6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14D85C-E66A-4164-A835-03A5B726D5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272220-8000-4B32-AA84-F842E9F9DC9F}"/>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8" name="Footer Placeholder 7">
            <a:extLst>
              <a:ext uri="{FF2B5EF4-FFF2-40B4-BE49-F238E27FC236}">
                <a16:creationId xmlns:a16="http://schemas.microsoft.com/office/drawing/2014/main" id="{7BEA9193-CCBA-4F9E-AA0C-C35707300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5A99EC-D51B-4AF2-BE76-6CD0CBDF1D7B}"/>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49412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3F22-8E83-46BD-B669-FD4EFE7315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7AF6CD-5807-4D0B-AB1E-E7FBB3D34E90}"/>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4" name="Footer Placeholder 3">
            <a:extLst>
              <a:ext uri="{FF2B5EF4-FFF2-40B4-BE49-F238E27FC236}">
                <a16:creationId xmlns:a16="http://schemas.microsoft.com/office/drawing/2014/main" id="{11E87A38-9A64-4969-A6BA-6A3DC488C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A516EE-BC87-4D39-AAB4-D76D28E1F7B6}"/>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426135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7463C-031D-4DB3-A3E8-54DA6818ECD8}"/>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3" name="Footer Placeholder 2">
            <a:extLst>
              <a:ext uri="{FF2B5EF4-FFF2-40B4-BE49-F238E27FC236}">
                <a16:creationId xmlns:a16="http://schemas.microsoft.com/office/drawing/2014/main" id="{BE51CA8F-5730-4362-AEC8-7FE494DFD9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5BC66B-5E69-4353-A2DC-CEA86381C0CF}"/>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400581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B3E9-9A16-4ED1-AC54-E75B8A2F6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2919A2-1FA7-4DB8-B9F4-AF15FF07E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0077EC-756F-4B68-8139-23FB7ED24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42B931-49FB-4BFF-AA5C-C189564D1290}"/>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6" name="Footer Placeholder 5">
            <a:extLst>
              <a:ext uri="{FF2B5EF4-FFF2-40B4-BE49-F238E27FC236}">
                <a16:creationId xmlns:a16="http://schemas.microsoft.com/office/drawing/2014/main" id="{7768B991-3C93-4332-95CA-9D4F423884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C67F1-1713-41AE-931F-2FD709A4F9F2}"/>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102565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50EA-6817-4192-AC56-C99EC3912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39E596-7A39-41CF-9D8E-9801F2639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829651-4DD0-4F20-BD6D-E2847F161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1536C1-954F-4A7C-8546-28D79A2BC902}"/>
              </a:ext>
            </a:extLst>
          </p:cNvPr>
          <p:cNvSpPr>
            <a:spLocks noGrp="1"/>
          </p:cNvSpPr>
          <p:nvPr>
            <p:ph type="dt" sz="half" idx="10"/>
          </p:nvPr>
        </p:nvSpPr>
        <p:spPr/>
        <p:txBody>
          <a:bodyPr/>
          <a:lstStyle/>
          <a:p>
            <a:fld id="{2EEB269C-3F70-4429-B95F-2DD08F259BA3}" type="datetimeFigureOut">
              <a:rPr lang="en-IN" smtClean="0"/>
              <a:t>19-02-2023</a:t>
            </a:fld>
            <a:endParaRPr lang="en-IN"/>
          </a:p>
        </p:txBody>
      </p:sp>
      <p:sp>
        <p:nvSpPr>
          <p:cNvPr id="6" name="Footer Placeholder 5">
            <a:extLst>
              <a:ext uri="{FF2B5EF4-FFF2-40B4-BE49-F238E27FC236}">
                <a16:creationId xmlns:a16="http://schemas.microsoft.com/office/drawing/2014/main" id="{B1441E9F-C8F2-4560-81AB-287EADED8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E156D-EF2B-4D2F-9C14-0AC981B5F8D5}"/>
              </a:ext>
            </a:extLst>
          </p:cNvPr>
          <p:cNvSpPr>
            <a:spLocks noGrp="1"/>
          </p:cNvSpPr>
          <p:nvPr>
            <p:ph type="sldNum" sz="quarter" idx="12"/>
          </p:nvPr>
        </p:nvSpPr>
        <p:spPr/>
        <p:txBody>
          <a:bodyPr/>
          <a:lstStyle/>
          <a:p>
            <a:fld id="{05808B2D-94E4-417C-8F3D-1AE362389CEA}" type="slidenum">
              <a:rPr lang="en-IN" smtClean="0"/>
              <a:t>‹#›</a:t>
            </a:fld>
            <a:endParaRPr lang="en-IN"/>
          </a:p>
        </p:txBody>
      </p:sp>
    </p:spTree>
    <p:extLst>
      <p:ext uri="{BB962C8B-B14F-4D97-AF65-F5344CB8AC3E}">
        <p14:creationId xmlns:p14="http://schemas.microsoft.com/office/powerpoint/2010/main" val="370559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88AA0-AFEF-4FC5-AE9D-3DEF9148B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96BD3-277B-4AFA-AD11-E607F8B04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BC506-DD25-41B1-A5D2-2E3647C2B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B269C-3F70-4429-B95F-2DD08F259BA3}" type="datetimeFigureOut">
              <a:rPr lang="en-IN" smtClean="0"/>
              <a:t>19-02-2023</a:t>
            </a:fld>
            <a:endParaRPr lang="en-IN"/>
          </a:p>
        </p:txBody>
      </p:sp>
      <p:sp>
        <p:nvSpPr>
          <p:cNvPr id="5" name="Footer Placeholder 4">
            <a:extLst>
              <a:ext uri="{FF2B5EF4-FFF2-40B4-BE49-F238E27FC236}">
                <a16:creationId xmlns:a16="http://schemas.microsoft.com/office/drawing/2014/main" id="{9D41D1B4-F71C-48CA-82AC-6C0D6043B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2EC84F-1CB3-4B4D-BE93-9319CFBBD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08B2D-94E4-417C-8F3D-1AE362389CEA}" type="slidenum">
              <a:rPr lang="en-IN" smtClean="0"/>
              <a:t>‹#›</a:t>
            </a:fld>
            <a:endParaRPr lang="en-IN"/>
          </a:p>
        </p:txBody>
      </p:sp>
    </p:spTree>
    <p:extLst>
      <p:ext uri="{BB962C8B-B14F-4D97-AF65-F5344CB8AC3E}">
        <p14:creationId xmlns:p14="http://schemas.microsoft.com/office/powerpoint/2010/main" val="3760011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69314-4F5A-4B73-82E7-C08AD00C957B}"/>
              </a:ext>
            </a:extLst>
          </p:cNvPr>
          <p:cNvSpPr txBox="1"/>
          <p:nvPr/>
        </p:nvSpPr>
        <p:spPr>
          <a:xfrm>
            <a:off x="4193821" y="654755"/>
            <a:ext cx="2678234" cy="369332"/>
          </a:xfrm>
          <a:prstGeom prst="rect">
            <a:avLst/>
          </a:prstGeom>
          <a:noFill/>
        </p:spPr>
        <p:txBody>
          <a:bodyPr wrap="none" rtlCol="0">
            <a:spAutoFit/>
          </a:bodyPr>
          <a:lstStyle/>
          <a:p>
            <a:r>
              <a:rPr lang="en-US" b="1"/>
              <a:t>Relational model in DBMS</a:t>
            </a:r>
            <a:endParaRPr lang="en-IN" b="1"/>
          </a:p>
        </p:txBody>
      </p:sp>
      <p:graphicFrame>
        <p:nvGraphicFramePr>
          <p:cNvPr id="5" name="Table 4">
            <a:extLst>
              <a:ext uri="{FF2B5EF4-FFF2-40B4-BE49-F238E27FC236}">
                <a16:creationId xmlns:a16="http://schemas.microsoft.com/office/drawing/2014/main" id="{B6782664-7521-4E0A-B092-DE1CA8D8FF49}"/>
              </a:ext>
            </a:extLst>
          </p:cNvPr>
          <p:cNvGraphicFramePr>
            <a:graphicFrameLocks noGrp="1"/>
          </p:cNvGraphicFramePr>
          <p:nvPr>
            <p:extLst>
              <p:ext uri="{D42A27DB-BD31-4B8C-83A1-F6EECF244321}">
                <p14:modId xmlns:p14="http://schemas.microsoft.com/office/powerpoint/2010/main" val="2630305574"/>
              </p:ext>
            </p:extLst>
          </p:nvPr>
        </p:nvGraphicFramePr>
        <p:xfrm>
          <a:off x="1399821" y="2419774"/>
          <a:ext cx="5588001" cy="1483360"/>
        </p:xfrm>
        <a:graphic>
          <a:graphicData uri="http://schemas.openxmlformats.org/drawingml/2006/table">
            <a:tbl>
              <a:tblPr firstRow="1" bandRow="1">
                <a:tableStyleId>{5C22544A-7EE6-4342-B048-85BDC9FD1C3A}</a:tableStyleId>
              </a:tblPr>
              <a:tblGrid>
                <a:gridCol w="1264357">
                  <a:extLst>
                    <a:ext uri="{9D8B030D-6E8A-4147-A177-3AD203B41FA5}">
                      <a16:colId xmlns:a16="http://schemas.microsoft.com/office/drawing/2014/main" val="53922550"/>
                    </a:ext>
                  </a:extLst>
                </a:gridCol>
                <a:gridCol w="1174044">
                  <a:extLst>
                    <a:ext uri="{9D8B030D-6E8A-4147-A177-3AD203B41FA5}">
                      <a16:colId xmlns:a16="http://schemas.microsoft.com/office/drawing/2014/main" val="1692847717"/>
                    </a:ext>
                  </a:extLst>
                </a:gridCol>
                <a:gridCol w="1625600">
                  <a:extLst>
                    <a:ext uri="{9D8B030D-6E8A-4147-A177-3AD203B41FA5}">
                      <a16:colId xmlns:a16="http://schemas.microsoft.com/office/drawing/2014/main" val="2421893937"/>
                    </a:ext>
                  </a:extLst>
                </a:gridCol>
                <a:gridCol w="1524000">
                  <a:extLst>
                    <a:ext uri="{9D8B030D-6E8A-4147-A177-3AD203B41FA5}">
                      <a16:colId xmlns:a16="http://schemas.microsoft.com/office/drawing/2014/main" val="2484499085"/>
                    </a:ext>
                  </a:extLst>
                </a:gridCol>
              </a:tblGrid>
              <a:tr h="370840">
                <a:tc>
                  <a:txBody>
                    <a:bodyPr/>
                    <a:lstStyle/>
                    <a:p>
                      <a:r>
                        <a:rPr lang="en-US"/>
                        <a:t>R.no</a:t>
                      </a:r>
                      <a:endParaRPr lang="en-IN"/>
                    </a:p>
                  </a:txBody>
                  <a:tcPr/>
                </a:tc>
                <a:tc>
                  <a:txBody>
                    <a:bodyPr/>
                    <a:lstStyle/>
                    <a:p>
                      <a:r>
                        <a:rPr lang="en-US"/>
                        <a:t>Name</a:t>
                      </a:r>
                      <a:endParaRPr lang="en-IN"/>
                    </a:p>
                  </a:txBody>
                  <a:tcPr/>
                </a:tc>
                <a:tc>
                  <a:txBody>
                    <a:bodyPr/>
                    <a:lstStyle/>
                    <a:p>
                      <a:r>
                        <a:rPr lang="en-US"/>
                        <a:t>Marks</a:t>
                      </a:r>
                      <a:endParaRPr lang="en-IN"/>
                    </a:p>
                  </a:txBody>
                  <a:tcPr/>
                </a:tc>
                <a:tc>
                  <a:txBody>
                    <a:bodyPr/>
                    <a:lstStyle/>
                    <a:p>
                      <a:r>
                        <a:rPr lang="en-US"/>
                        <a:t>Branch</a:t>
                      </a:r>
                      <a:endParaRPr lang="en-IN"/>
                    </a:p>
                  </a:txBody>
                  <a:tcPr/>
                </a:tc>
                <a:extLst>
                  <a:ext uri="{0D108BD9-81ED-4DB2-BD59-A6C34878D82A}">
                    <a16:rowId xmlns:a16="http://schemas.microsoft.com/office/drawing/2014/main" val="311865943"/>
                  </a:ext>
                </a:extLst>
              </a:tr>
              <a:tr h="370840">
                <a:tc>
                  <a:txBody>
                    <a:bodyPr/>
                    <a:lstStyle/>
                    <a:p>
                      <a:r>
                        <a:rPr lang="en-US"/>
                        <a:t>1</a:t>
                      </a:r>
                      <a:endParaRPr lang="en-IN"/>
                    </a:p>
                  </a:txBody>
                  <a:tcPr/>
                </a:tc>
                <a:tc>
                  <a:txBody>
                    <a:bodyPr/>
                    <a:lstStyle/>
                    <a:p>
                      <a:r>
                        <a:rPr lang="en-US"/>
                        <a:t>Ramesh</a:t>
                      </a:r>
                      <a:endParaRPr lang="en-IN"/>
                    </a:p>
                  </a:txBody>
                  <a:tcPr/>
                </a:tc>
                <a:tc>
                  <a:txBody>
                    <a:bodyPr/>
                    <a:lstStyle/>
                    <a:p>
                      <a:r>
                        <a:rPr lang="en-US"/>
                        <a:t>90</a:t>
                      </a:r>
                      <a:endParaRPr lang="en-IN"/>
                    </a:p>
                  </a:txBody>
                  <a:tcPr/>
                </a:tc>
                <a:tc>
                  <a:txBody>
                    <a:bodyPr/>
                    <a:lstStyle/>
                    <a:p>
                      <a:r>
                        <a:rPr lang="en-US"/>
                        <a:t>CSE</a:t>
                      </a:r>
                      <a:endParaRPr lang="en-IN"/>
                    </a:p>
                  </a:txBody>
                  <a:tcPr/>
                </a:tc>
                <a:extLst>
                  <a:ext uri="{0D108BD9-81ED-4DB2-BD59-A6C34878D82A}">
                    <a16:rowId xmlns:a16="http://schemas.microsoft.com/office/drawing/2014/main" val="704866840"/>
                  </a:ext>
                </a:extLst>
              </a:tr>
              <a:tr h="370840">
                <a:tc>
                  <a:txBody>
                    <a:bodyPr/>
                    <a:lstStyle/>
                    <a:p>
                      <a:r>
                        <a:rPr lang="en-US"/>
                        <a:t>2</a:t>
                      </a:r>
                      <a:endParaRPr lang="en-IN"/>
                    </a:p>
                  </a:txBody>
                  <a:tcPr/>
                </a:tc>
                <a:tc>
                  <a:txBody>
                    <a:bodyPr/>
                    <a:lstStyle/>
                    <a:p>
                      <a:r>
                        <a:rPr lang="en-US"/>
                        <a:t>Mahesh</a:t>
                      </a:r>
                      <a:endParaRPr lang="en-IN"/>
                    </a:p>
                  </a:txBody>
                  <a:tcPr/>
                </a:tc>
                <a:tc>
                  <a:txBody>
                    <a:bodyPr/>
                    <a:lstStyle/>
                    <a:p>
                      <a:r>
                        <a:rPr lang="en-US"/>
                        <a:t>95</a:t>
                      </a:r>
                      <a:endParaRPr lang="en-IN"/>
                    </a:p>
                  </a:txBody>
                  <a:tcPr/>
                </a:tc>
                <a:tc>
                  <a:txBody>
                    <a:bodyPr/>
                    <a:lstStyle/>
                    <a:p>
                      <a:r>
                        <a:rPr lang="en-US"/>
                        <a:t>IT</a:t>
                      </a:r>
                      <a:endParaRPr lang="en-IN"/>
                    </a:p>
                  </a:txBody>
                  <a:tcPr/>
                </a:tc>
                <a:extLst>
                  <a:ext uri="{0D108BD9-81ED-4DB2-BD59-A6C34878D82A}">
                    <a16:rowId xmlns:a16="http://schemas.microsoft.com/office/drawing/2014/main" val="3131645749"/>
                  </a:ext>
                </a:extLst>
              </a:tr>
              <a:tr h="370840">
                <a:tc>
                  <a:txBody>
                    <a:bodyPr/>
                    <a:lstStyle/>
                    <a:p>
                      <a:r>
                        <a:rPr lang="en-US"/>
                        <a:t>3</a:t>
                      </a:r>
                      <a:endParaRPr lang="en-IN"/>
                    </a:p>
                  </a:txBody>
                  <a:tcPr/>
                </a:tc>
                <a:tc>
                  <a:txBody>
                    <a:bodyPr/>
                    <a:lstStyle/>
                    <a:p>
                      <a:r>
                        <a:rPr lang="en-US"/>
                        <a:t>Suresh</a:t>
                      </a:r>
                      <a:endParaRPr lang="en-IN"/>
                    </a:p>
                  </a:txBody>
                  <a:tcPr/>
                </a:tc>
                <a:tc>
                  <a:txBody>
                    <a:bodyPr/>
                    <a:lstStyle/>
                    <a:p>
                      <a:r>
                        <a:rPr lang="en-US"/>
                        <a:t>80</a:t>
                      </a:r>
                      <a:endParaRPr lang="en-IN"/>
                    </a:p>
                  </a:txBody>
                  <a:tcPr/>
                </a:tc>
                <a:tc>
                  <a:txBody>
                    <a:bodyPr/>
                    <a:lstStyle/>
                    <a:p>
                      <a:r>
                        <a:rPr lang="en-US"/>
                        <a:t>ECE</a:t>
                      </a:r>
                      <a:endParaRPr lang="en-IN"/>
                    </a:p>
                  </a:txBody>
                  <a:tcPr/>
                </a:tc>
                <a:extLst>
                  <a:ext uri="{0D108BD9-81ED-4DB2-BD59-A6C34878D82A}">
                    <a16:rowId xmlns:a16="http://schemas.microsoft.com/office/drawing/2014/main" val="1394516973"/>
                  </a:ext>
                </a:extLst>
              </a:tr>
            </a:tbl>
          </a:graphicData>
        </a:graphic>
      </p:graphicFrame>
      <p:sp>
        <p:nvSpPr>
          <p:cNvPr id="6" name="TextBox 5">
            <a:extLst>
              <a:ext uri="{FF2B5EF4-FFF2-40B4-BE49-F238E27FC236}">
                <a16:creationId xmlns:a16="http://schemas.microsoft.com/office/drawing/2014/main" id="{585214E1-7F97-41CF-BE88-EB9B80AD15DD}"/>
              </a:ext>
            </a:extLst>
          </p:cNvPr>
          <p:cNvSpPr txBox="1"/>
          <p:nvPr/>
        </p:nvSpPr>
        <p:spPr>
          <a:xfrm>
            <a:off x="1399821" y="2009422"/>
            <a:ext cx="1250150" cy="369332"/>
          </a:xfrm>
          <a:prstGeom prst="rect">
            <a:avLst/>
          </a:prstGeom>
          <a:noFill/>
        </p:spPr>
        <p:txBody>
          <a:bodyPr wrap="none" rtlCol="0">
            <a:spAutoFit/>
          </a:bodyPr>
          <a:lstStyle/>
          <a:p>
            <a:r>
              <a:rPr lang="en-US"/>
              <a:t>Ex: Student</a:t>
            </a:r>
            <a:endParaRPr lang="en-IN"/>
          </a:p>
        </p:txBody>
      </p:sp>
    </p:spTree>
    <p:extLst>
      <p:ext uri="{BB962C8B-B14F-4D97-AF65-F5344CB8AC3E}">
        <p14:creationId xmlns:p14="http://schemas.microsoft.com/office/powerpoint/2010/main" val="37373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1DBCE-65A5-4B29-8F0C-6E823AAA66C2}"/>
              </a:ext>
            </a:extLst>
          </p:cNvPr>
          <p:cNvSpPr/>
          <p:nvPr/>
        </p:nvSpPr>
        <p:spPr>
          <a:xfrm>
            <a:off x="722489" y="641824"/>
            <a:ext cx="10927644"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This software has the ability to understand the database accessing language and then convert these languages to real database commands and then execute the database.</a:t>
            </a:r>
            <a:endParaRPr lang="en-US" b="0" i="0">
              <a:solidFill>
                <a:srgbClr val="000000"/>
              </a:solidFill>
              <a:effectLst/>
              <a:latin typeface="inter-regular"/>
            </a:endParaRPr>
          </a:p>
        </p:txBody>
      </p:sp>
      <p:sp>
        <p:nvSpPr>
          <p:cNvPr id="3" name="Rectangle 2">
            <a:extLst>
              <a:ext uri="{FF2B5EF4-FFF2-40B4-BE49-F238E27FC236}">
                <a16:creationId xmlns:a16="http://schemas.microsoft.com/office/drawing/2014/main" id="{3F7648A2-A1D6-4BF0-84B7-1043708D6345}"/>
              </a:ext>
            </a:extLst>
          </p:cNvPr>
          <p:cNvSpPr/>
          <p:nvPr/>
        </p:nvSpPr>
        <p:spPr>
          <a:xfrm>
            <a:off x="722488" y="1536680"/>
            <a:ext cx="10927643" cy="646331"/>
          </a:xfrm>
          <a:prstGeom prst="rect">
            <a:avLst/>
          </a:prstGeom>
        </p:spPr>
        <p:txBody>
          <a:bodyPr wrap="square">
            <a:spAutoFit/>
          </a:bodyPr>
          <a:lstStyle/>
          <a:p>
            <a:pPr algn="just">
              <a:buFont typeface="Arial" panose="020B0604020202020204" pitchFamily="34" charset="0"/>
              <a:buChar char="•"/>
            </a:pPr>
            <a:r>
              <a:rPr lang="en-IN">
                <a:solidFill>
                  <a:srgbClr val="000000"/>
                </a:solidFill>
                <a:latin typeface="inter-regular"/>
              </a:rPr>
              <a:t>Some examples of DBMS software include MySQL, Oracle, SQL Server, dBase, FileMaker, Clipper, </a:t>
            </a:r>
            <a:r>
              <a:rPr lang="en-IN" err="1">
                <a:solidFill>
                  <a:srgbClr val="000000"/>
                </a:solidFill>
                <a:latin typeface="inter-regular"/>
              </a:rPr>
              <a:t>Foxpro</a:t>
            </a:r>
            <a:r>
              <a:rPr lang="en-IN">
                <a:solidFill>
                  <a:srgbClr val="000000"/>
                </a:solidFill>
                <a:latin typeface="inter-regular"/>
              </a:rPr>
              <a:t>, Microsoft Access, etc.</a:t>
            </a:r>
            <a:endParaRPr lang="en-IN" b="0" i="0">
              <a:solidFill>
                <a:srgbClr val="000000"/>
              </a:solidFill>
              <a:effectLst/>
              <a:latin typeface="inter-regular"/>
            </a:endParaRPr>
          </a:p>
        </p:txBody>
      </p:sp>
      <p:sp>
        <p:nvSpPr>
          <p:cNvPr id="4" name="Rectangle 3">
            <a:extLst>
              <a:ext uri="{FF2B5EF4-FFF2-40B4-BE49-F238E27FC236}">
                <a16:creationId xmlns:a16="http://schemas.microsoft.com/office/drawing/2014/main" id="{4BB2A8D3-F665-4C1A-A57A-2BA5226C5FF1}"/>
              </a:ext>
            </a:extLst>
          </p:cNvPr>
          <p:cNvSpPr/>
          <p:nvPr/>
        </p:nvSpPr>
        <p:spPr>
          <a:xfrm>
            <a:off x="722488" y="3204401"/>
            <a:ext cx="11063112"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The term data means the collection of any raw fact stored in the database. Here the data are any type of raw material from which meaningful information is generated.</a:t>
            </a:r>
            <a:endParaRPr lang="en-US" b="0" i="0">
              <a:solidFill>
                <a:srgbClr val="000000"/>
              </a:solidFill>
              <a:effectLst/>
              <a:latin typeface="inter-regular"/>
            </a:endParaRPr>
          </a:p>
        </p:txBody>
      </p:sp>
      <p:sp>
        <p:nvSpPr>
          <p:cNvPr id="5" name="Rectangle 4">
            <a:extLst>
              <a:ext uri="{FF2B5EF4-FFF2-40B4-BE49-F238E27FC236}">
                <a16:creationId xmlns:a16="http://schemas.microsoft.com/office/drawing/2014/main" id="{A936A428-C037-4771-A79D-BB90FF8B1370}"/>
              </a:ext>
            </a:extLst>
          </p:cNvPr>
          <p:cNvSpPr/>
          <p:nvPr/>
        </p:nvSpPr>
        <p:spPr>
          <a:xfrm>
            <a:off x="722488" y="2657312"/>
            <a:ext cx="848181" cy="369332"/>
          </a:xfrm>
          <a:prstGeom prst="rect">
            <a:avLst/>
          </a:prstGeom>
        </p:spPr>
        <p:txBody>
          <a:bodyPr wrap="none">
            <a:spAutoFit/>
          </a:bodyPr>
          <a:lstStyle/>
          <a:p>
            <a:pPr algn="just"/>
            <a:r>
              <a:rPr lang="en-IN">
                <a:solidFill>
                  <a:srgbClr val="610B4B"/>
                </a:solidFill>
                <a:latin typeface="erdana"/>
              </a:rPr>
              <a:t>3. Data</a:t>
            </a:r>
            <a:endParaRPr lang="en-IN" b="0" i="0">
              <a:solidFill>
                <a:srgbClr val="610B4B"/>
              </a:solidFill>
              <a:effectLst/>
              <a:latin typeface="erdana"/>
            </a:endParaRPr>
          </a:p>
        </p:txBody>
      </p:sp>
      <p:sp>
        <p:nvSpPr>
          <p:cNvPr id="6" name="Rectangle 5">
            <a:extLst>
              <a:ext uri="{FF2B5EF4-FFF2-40B4-BE49-F238E27FC236}">
                <a16:creationId xmlns:a16="http://schemas.microsoft.com/office/drawing/2014/main" id="{C48240B6-FC47-4693-9623-135C0E2EA741}"/>
              </a:ext>
            </a:extLst>
          </p:cNvPr>
          <p:cNvSpPr/>
          <p:nvPr/>
        </p:nvSpPr>
        <p:spPr>
          <a:xfrm>
            <a:off x="722487" y="4099257"/>
            <a:ext cx="9426223" cy="369332"/>
          </a:xfrm>
          <a:prstGeom prst="rect">
            <a:avLst/>
          </a:prstGeom>
        </p:spPr>
        <p:txBody>
          <a:bodyPr wrap="square">
            <a:spAutoFit/>
          </a:bodyPr>
          <a:lstStyle/>
          <a:p>
            <a:r>
              <a:rPr lang="en-US">
                <a:solidFill>
                  <a:srgbClr val="000000"/>
                </a:solidFill>
                <a:latin typeface="inter-regular"/>
              </a:rPr>
              <a:t>The database can store any form of data, such as structural data and non-structural data.</a:t>
            </a:r>
            <a:endParaRPr lang="en-IN"/>
          </a:p>
        </p:txBody>
      </p:sp>
      <p:sp>
        <p:nvSpPr>
          <p:cNvPr id="7" name="Rectangle 6">
            <a:extLst>
              <a:ext uri="{FF2B5EF4-FFF2-40B4-BE49-F238E27FC236}">
                <a16:creationId xmlns:a16="http://schemas.microsoft.com/office/drawing/2014/main" id="{8C649814-758D-4E94-9DC0-F02B028E669D}"/>
              </a:ext>
            </a:extLst>
          </p:cNvPr>
          <p:cNvSpPr/>
          <p:nvPr/>
        </p:nvSpPr>
        <p:spPr>
          <a:xfrm>
            <a:off x="722486" y="4721155"/>
            <a:ext cx="11221157"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The structured data are highly specific in the database and have a structured format. But in the case of non-structural data, it is a collection of different types of data, and these data are stored in their native format.</a:t>
            </a:r>
            <a:endParaRPr lang="en-US" b="0" i="0">
              <a:solidFill>
                <a:srgbClr val="000000"/>
              </a:solidFill>
              <a:effectLst/>
              <a:latin typeface="inter-regular"/>
            </a:endParaRPr>
          </a:p>
        </p:txBody>
      </p:sp>
    </p:spTree>
    <p:extLst>
      <p:ext uri="{BB962C8B-B14F-4D97-AF65-F5344CB8AC3E}">
        <p14:creationId xmlns:p14="http://schemas.microsoft.com/office/powerpoint/2010/main" val="7481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809CF-55CF-416B-B0DE-2C0B2BC2873B}"/>
              </a:ext>
            </a:extLst>
          </p:cNvPr>
          <p:cNvSpPr/>
          <p:nvPr/>
        </p:nvSpPr>
        <p:spPr>
          <a:xfrm>
            <a:off x="711199" y="664402"/>
            <a:ext cx="11187289"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Data is the most important part of the DBMS. Here the database contains the actual data and metadata. Here metadata means data about data.</a:t>
            </a:r>
            <a:endParaRPr lang="en-US" b="0" i="0">
              <a:solidFill>
                <a:srgbClr val="000000"/>
              </a:solidFill>
              <a:effectLst/>
              <a:latin typeface="inter-regular"/>
            </a:endParaRPr>
          </a:p>
        </p:txBody>
      </p:sp>
      <p:sp>
        <p:nvSpPr>
          <p:cNvPr id="3" name="Rectangle 2">
            <a:extLst>
              <a:ext uri="{FF2B5EF4-FFF2-40B4-BE49-F238E27FC236}">
                <a16:creationId xmlns:a16="http://schemas.microsoft.com/office/drawing/2014/main" id="{D8FB928E-A3CF-42FD-8978-F7013F4A4843}"/>
              </a:ext>
            </a:extLst>
          </p:cNvPr>
          <p:cNvSpPr/>
          <p:nvPr/>
        </p:nvSpPr>
        <p:spPr>
          <a:xfrm>
            <a:off x="711198" y="1485458"/>
            <a:ext cx="10814757" cy="646331"/>
          </a:xfrm>
          <a:prstGeom prst="rect">
            <a:avLst/>
          </a:prstGeom>
        </p:spPr>
        <p:txBody>
          <a:bodyPr wrap="square">
            <a:spAutoFit/>
          </a:bodyPr>
          <a:lstStyle/>
          <a:p>
            <a:r>
              <a:rPr lang="en-US">
                <a:solidFill>
                  <a:srgbClr val="000000"/>
                </a:solidFill>
                <a:latin typeface="inter-regular"/>
              </a:rPr>
              <a:t>For example, when the user stores the data in a database, some data, such as the size of the data, the name of the data, and some data related to the user, are stored within the database. These data are called metadata.</a:t>
            </a:r>
            <a:endParaRPr lang="en-IN"/>
          </a:p>
        </p:txBody>
      </p:sp>
      <p:sp>
        <p:nvSpPr>
          <p:cNvPr id="4" name="Rectangle 3">
            <a:extLst>
              <a:ext uri="{FF2B5EF4-FFF2-40B4-BE49-F238E27FC236}">
                <a16:creationId xmlns:a16="http://schemas.microsoft.com/office/drawing/2014/main" id="{04D6CD73-6DE8-4749-AD48-51EC8B7879B3}"/>
              </a:ext>
            </a:extLst>
          </p:cNvPr>
          <p:cNvSpPr/>
          <p:nvPr/>
        </p:nvSpPr>
        <p:spPr>
          <a:xfrm>
            <a:off x="711198" y="2431534"/>
            <a:ext cx="1468351" cy="369332"/>
          </a:xfrm>
          <a:prstGeom prst="rect">
            <a:avLst/>
          </a:prstGeom>
        </p:spPr>
        <p:txBody>
          <a:bodyPr wrap="none">
            <a:spAutoFit/>
          </a:bodyPr>
          <a:lstStyle/>
          <a:p>
            <a:pPr algn="just"/>
            <a:r>
              <a:rPr lang="en-IN">
                <a:solidFill>
                  <a:srgbClr val="610B4B"/>
                </a:solidFill>
                <a:latin typeface="erdana"/>
              </a:rPr>
              <a:t>4. Procedures</a:t>
            </a:r>
            <a:endParaRPr lang="en-IN" b="0" i="0">
              <a:solidFill>
                <a:srgbClr val="610B4B"/>
              </a:solidFill>
              <a:effectLst/>
              <a:latin typeface="erdana"/>
            </a:endParaRPr>
          </a:p>
        </p:txBody>
      </p:sp>
      <p:sp>
        <p:nvSpPr>
          <p:cNvPr id="5" name="Rectangle 4">
            <a:extLst>
              <a:ext uri="{FF2B5EF4-FFF2-40B4-BE49-F238E27FC236}">
                <a16:creationId xmlns:a16="http://schemas.microsoft.com/office/drawing/2014/main" id="{4A2CA907-D440-46E7-9A7B-AD8B59B7EBCB}"/>
              </a:ext>
            </a:extLst>
          </p:cNvPr>
          <p:cNvSpPr/>
          <p:nvPr/>
        </p:nvSpPr>
        <p:spPr>
          <a:xfrm>
            <a:off x="711198" y="3100611"/>
            <a:ext cx="10724446" cy="2862322"/>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The procedure is a type of general instruction or guidelines for the use of DBMS. </a:t>
            </a:r>
          </a:p>
          <a:p>
            <a:pPr algn="just">
              <a:buFont typeface="Arial" panose="020B0604020202020204" pitchFamily="34" charset="0"/>
              <a:buChar char="•"/>
            </a:pPr>
            <a:endParaRPr lang="en-US">
              <a:solidFill>
                <a:srgbClr val="000000"/>
              </a:solidFill>
              <a:latin typeface="inter-regular"/>
            </a:endParaRPr>
          </a:p>
          <a:p>
            <a:pPr algn="just">
              <a:buFont typeface="Arial" panose="020B0604020202020204" pitchFamily="34" charset="0"/>
              <a:buChar char="•"/>
            </a:pPr>
            <a:r>
              <a:rPr lang="en-US">
                <a:solidFill>
                  <a:srgbClr val="000000"/>
                </a:solidFill>
                <a:latin typeface="inter-regular"/>
              </a:rPr>
              <a:t>This instruction includes </a:t>
            </a:r>
          </a:p>
          <a:p>
            <a:pPr algn="just"/>
            <a:r>
              <a:rPr lang="en-US">
                <a:solidFill>
                  <a:srgbClr val="000000"/>
                </a:solidFill>
                <a:latin typeface="inter-regular"/>
              </a:rPr>
              <a:t> </a:t>
            </a:r>
          </a:p>
          <a:p>
            <a:pPr algn="just"/>
            <a:r>
              <a:rPr lang="en-US">
                <a:solidFill>
                  <a:srgbClr val="000000"/>
                </a:solidFill>
                <a:latin typeface="inter-regular"/>
              </a:rPr>
              <a:t>           how to set up the database</a:t>
            </a:r>
          </a:p>
          <a:p>
            <a:pPr algn="just"/>
            <a:r>
              <a:rPr lang="en-US">
                <a:solidFill>
                  <a:srgbClr val="000000"/>
                </a:solidFill>
                <a:latin typeface="inter-regular"/>
              </a:rPr>
              <a:t>           how to install the database</a:t>
            </a:r>
          </a:p>
          <a:p>
            <a:pPr algn="just"/>
            <a:r>
              <a:rPr lang="en-US">
                <a:solidFill>
                  <a:srgbClr val="000000"/>
                </a:solidFill>
                <a:latin typeface="inter-regular"/>
              </a:rPr>
              <a:t>           how to log in and log out of the database</a:t>
            </a:r>
          </a:p>
          <a:p>
            <a:pPr algn="just"/>
            <a:r>
              <a:rPr lang="en-US">
                <a:solidFill>
                  <a:srgbClr val="000000"/>
                </a:solidFill>
                <a:latin typeface="inter-regular"/>
              </a:rPr>
              <a:t>           how to manage the database</a:t>
            </a:r>
          </a:p>
          <a:p>
            <a:pPr algn="just"/>
            <a:r>
              <a:rPr lang="en-US">
                <a:solidFill>
                  <a:srgbClr val="000000"/>
                </a:solidFill>
                <a:latin typeface="inter-regular"/>
              </a:rPr>
              <a:t>           how to take a backup of the database, and </a:t>
            </a:r>
          </a:p>
          <a:p>
            <a:pPr algn="just"/>
            <a:r>
              <a:rPr lang="en-US">
                <a:solidFill>
                  <a:srgbClr val="000000"/>
                </a:solidFill>
                <a:latin typeface="inter-regular"/>
              </a:rPr>
              <a:t>           how to generate the report of the database.</a:t>
            </a:r>
            <a:endParaRPr lang="en-US" b="0" i="0">
              <a:solidFill>
                <a:srgbClr val="000000"/>
              </a:solidFill>
              <a:effectLst/>
              <a:latin typeface="inter-regular"/>
            </a:endParaRPr>
          </a:p>
        </p:txBody>
      </p:sp>
    </p:spTree>
    <p:extLst>
      <p:ext uri="{BB962C8B-B14F-4D97-AF65-F5344CB8AC3E}">
        <p14:creationId xmlns:p14="http://schemas.microsoft.com/office/powerpoint/2010/main" val="19554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A440C0-3D72-4050-B7E0-5A986F13B585}"/>
              </a:ext>
            </a:extLst>
          </p:cNvPr>
          <p:cNvSpPr/>
          <p:nvPr/>
        </p:nvSpPr>
        <p:spPr>
          <a:xfrm>
            <a:off x="656360" y="455978"/>
            <a:ext cx="2909323" cy="369332"/>
          </a:xfrm>
          <a:prstGeom prst="rect">
            <a:avLst/>
          </a:prstGeom>
        </p:spPr>
        <p:txBody>
          <a:bodyPr wrap="none">
            <a:spAutoFit/>
          </a:bodyPr>
          <a:lstStyle/>
          <a:p>
            <a:pPr algn="just"/>
            <a:r>
              <a:rPr lang="en-IN">
                <a:solidFill>
                  <a:srgbClr val="610B4B"/>
                </a:solidFill>
                <a:latin typeface="erdana"/>
              </a:rPr>
              <a:t>5. Database Access Language</a:t>
            </a:r>
            <a:endParaRPr lang="en-IN" b="0" i="0">
              <a:solidFill>
                <a:srgbClr val="610B4B"/>
              </a:solidFill>
              <a:effectLst/>
              <a:latin typeface="erdana"/>
            </a:endParaRPr>
          </a:p>
        </p:txBody>
      </p:sp>
      <p:sp>
        <p:nvSpPr>
          <p:cNvPr id="3" name="Rectangle 2">
            <a:extLst>
              <a:ext uri="{FF2B5EF4-FFF2-40B4-BE49-F238E27FC236}">
                <a16:creationId xmlns:a16="http://schemas.microsoft.com/office/drawing/2014/main" id="{E0A3C643-F201-4883-851B-2E3B2420CBE6}"/>
              </a:ext>
            </a:extLst>
          </p:cNvPr>
          <p:cNvSpPr/>
          <p:nvPr/>
        </p:nvSpPr>
        <p:spPr>
          <a:xfrm>
            <a:off x="656359" y="1172402"/>
            <a:ext cx="10858307"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Database Access Language is a simple language that allows users to write commands to perform the desired operations on the data that is stored in the database.</a:t>
            </a:r>
            <a:endParaRPr lang="en-US" b="0" i="0">
              <a:solidFill>
                <a:srgbClr val="000000"/>
              </a:solidFill>
              <a:effectLst/>
              <a:latin typeface="inter-regular"/>
            </a:endParaRPr>
          </a:p>
        </p:txBody>
      </p:sp>
      <p:sp>
        <p:nvSpPr>
          <p:cNvPr id="4" name="Rectangle 3">
            <a:extLst>
              <a:ext uri="{FF2B5EF4-FFF2-40B4-BE49-F238E27FC236}">
                <a16:creationId xmlns:a16="http://schemas.microsoft.com/office/drawing/2014/main" id="{E6D75C12-F661-4311-BB52-7AFFD93458FE}"/>
              </a:ext>
            </a:extLst>
          </p:cNvPr>
          <p:cNvSpPr/>
          <p:nvPr/>
        </p:nvSpPr>
        <p:spPr>
          <a:xfrm>
            <a:off x="656358" y="2064224"/>
            <a:ext cx="10858307" cy="923330"/>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Examples of database languages are SQL (structured query language), My Access, Oracle, etc. </a:t>
            </a:r>
          </a:p>
          <a:p>
            <a:pPr algn="just">
              <a:buFont typeface="Arial" panose="020B0604020202020204" pitchFamily="34" charset="0"/>
              <a:buChar char="•"/>
            </a:pPr>
            <a:endParaRPr lang="en-US">
              <a:solidFill>
                <a:srgbClr val="000000"/>
              </a:solidFill>
              <a:latin typeface="inter-regular"/>
            </a:endParaRPr>
          </a:p>
          <a:p>
            <a:pPr algn="just">
              <a:buFont typeface="Arial" panose="020B0604020202020204" pitchFamily="34" charset="0"/>
              <a:buChar char="•"/>
            </a:pPr>
            <a:r>
              <a:rPr lang="en-US">
                <a:solidFill>
                  <a:srgbClr val="000000"/>
                </a:solidFill>
                <a:latin typeface="inter-regular"/>
              </a:rPr>
              <a:t>A database language is comprised of two languages.</a:t>
            </a:r>
            <a:endParaRPr lang="en-US" b="0" i="0">
              <a:solidFill>
                <a:srgbClr val="000000"/>
              </a:solidFill>
              <a:effectLst/>
              <a:latin typeface="inter-regular"/>
            </a:endParaRPr>
          </a:p>
        </p:txBody>
      </p:sp>
      <p:sp>
        <p:nvSpPr>
          <p:cNvPr id="5" name="Rectangle 4">
            <a:extLst>
              <a:ext uri="{FF2B5EF4-FFF2-40B4-BE49-F238E27FC236}">
                <a16:creationId xmlns:a16="http://schemas.microsoft.com/office/drawing/2014/main" id="{D0E4BEE9-2C8C-467B-92ED-1910C3F2E388}"/>
              </a:ext>
            </a:extLst>
          </p:cNvPr>
          <p:cNvSpPr/>
          <p:nvPr/>
        </p:nvSpPr>
        <p:spPr>
          <a:xfrm>
            <a:off x="656358" y="3345934"/>
            <a:ext cx="3872214" cy="646331"/>
          </a:xfrm>
          <a:prstGeom prst="rect">
            <a:avLst/>
          </a:prstGeom>
        </p:spPr>
        <p:txBody>
          <a:bodyPr wrap="none">
            <a:spAutoFit/>
          </a:bodyPr>
          <a:lstStyle/>
          <a:p>
            <a:pPr marL="342900" indent="-342900">
              <a:buAutoNum type="arabicPeriod"/>
            </a:pPr>
            <a:r>
              <a:rPr lang="en-IN" b="1">
                <a:solidFill>
                  <a:srgbClr val="333333"/>
                </a:solidFill>
                <a:latin typeface="inter-bold"/>
              </a:rPr>
              <a:t>Data Definition Language(DDL)</a:t>
            </a:r>
          </a:p>
          <a:p>
            <a:pPr marL="342900" indent="-342900">
              <a:buAutoNum type="arabicPeriod"/>
            </a:pPr>
            <a:r>
              <a:rPr lang="en-IN" b="1"/>
              <a:t>Data Manipulation Language(DML)</a:t>
            </a:r>
            <a:endParaRPr lang="en-IN"/>
          </a:p>
        </p:txBody>
      </p:sp>
      <p:sp>
        <p:nvSpPr>
          <p:cNvPr id="6" name="Rectangle 5">
            <a:extLst>
              <a:ext uri="{FF2B5EF4-FFF2-40B4-BE49-F238E27FC236}">
                <a16:creationId xmlns:a16="http://schemas.microsoft.com/office/drawing/2014/main" id="{25BBE292-6AC3-4890-AAE1-2788FC106FDD}"/>
              </a:ext>
            </a:extLst>
          </p:cNvPr>
          <p:cNvSpPr/>
          <p:nvPr/>
        </p:nvSpPr>
        <p:spPr>
          <a:xfrm>
            <a:off x="656358" y="4350645"/>
            <a:ext cx="1053686" cy="369332"/>
          </a:xfrm>
          <a:prstGeom prst="rect">
            <a:avLst/>
          </a:prstGeom>
        </p:spPr>
        <p:txBody>
          <a:bodyPr wrap="none">
            <a:spAutoFit/>
          </a:bodyPr>
          <a:lstStyle/>
          <a:p>
            <a:pPr algn="just"/>
            <a:r>
              <a:rPr lang="en-IN">
                <a:solidFill>
                  <a:srgbClr val="610B4B"/>
                </a:solidFill>
                <a:latin typeface="erdana"/>
              </a:rPr>
              <a:t>6. People</a:t>
            </a:r>
            <a:endParaRPr lang="en-IN" b="0" i="0">
              <a:solidFill>
                <a:srgbClr val="610B4B"/>
              </a:solidFill>
              <a:effectLst/>
              <a:latin typeface="erdana"/>
            </a:endParaRPr>
          </a:p>
        </p:txBody>
      </p:sp>
      <p:sp>
        <p:nvSpPr>
          <p:cNvPr id="7" name="Rectangle 6">
            <a:extLst>
              <a:ext uri="{FF2B5EF4-FFF2-40B4-BE49-F238E27FC236}">
                <a16:creationId xmlns:a16="http://schemas.microsoft.com/office/drawing/2014/main" id="{FCD36E19-E472-48D7-82A7-44E36BB0FDCB}"/>
              </a:ext>
            </a:extLst>
          </p:cNvPr>
          <p:cNvSpPr/>
          <p:nvPr/>
        </p:nvSpPr>
        <p:spPr>
          <a:xfrm>
            <a:off x="656358" y="4999335"/>
            <a:ext cx="11287286"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The people who control and manage the databases and perform different types of operations on the database in the DBMS.</a:t>
            </a:r>
            <a:endParaRPr lang="en-US" b="0" i="0">
              <a:solidFill>
                <a:srgbClr val="000000"/>
              </a:solidFill>
              <a:effectLst/>
              <a:latin typeface="inter-regular"/>
            </a:endParaRPr>
          </a:p>
        </p:txBody>
      </p:sp>
      <p:sp>
        <p:nvSpPr>
          <p:cNvPr id="8" name="Rectangle 7">
            <a:extLst>
              <a:ext uri="{FF2B5EF4-FFF2-40B4-BE49-F238E27FC236}">
                <a16:creationId xmlns:a16="http://schemas.microsoft.com/office/drawing/2014/main" id="{3550A573-CEE2-4BEB-B717-6227891CC2CF}"/>
              </a:ext>
            </a:extLst>
          </p:cNvPr>
          <p:cNvSpPr/>
          <p:nvPr/>
        </p:nvSpPr>
        <p:spPr>
          <a:xfrm>
            <a:off x="656358" y="5925024"/>
            <a:ext cx="8995642" cy="369332"/>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The people include database administrator, software developer, and End-user.</a:t>
            </a:r>
            <a:endParaRPr lang="en-US" b="0" i="0">
              <a:solidFill>
                <a:srgbClr val="000000"/>
              </a:solidFill>
              <a:effectLst/>
              <a:latin typeface="inter-regular"/>
            </a:endParaRPr>
          </a:p>
        </p:txBody>
      </p:sp>
    </p:spTree>
    <p:extLst>
      <p:ext uri="{BB962C8B-B14F-4D97-AF65-F5344CB8AC3E}">
        <p14:creationId xmlns:p14="http://schemas.microsoft.com/office/powerpoint/2010/main" val="20564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705FA0-65B5-42BC-ACC5-0350FB682BBB}"/>
              </a:ext>
            </a:extLst>
          </p:cNvPr>
          <p:cNvSpPr/>
          <p:nvPr/>
        </p:nvSpPr>
        <p:spPr>
          <a:xfrm>
            <a:off x="790222" y="461201"/>
            <a:ext cx="6096000" cy="923330"/>
          </a:xfrm>
          <a:prstGeom prst="rect">
            <a:avLst/>
          </a:prstGeom>
        </p:spPr>
        <p:txBody>
          <a:bodyPr>
            <a:spAutoFit/>
          </a:bodyPr>
          <a:lstStyle/>
          <a:p>
            <a:pPr algn="just"/>
            <a:r>
              <a:rPr lang="en-IN">
                <a:solidFill>
                  <a:srgbClr val="610B38"/>
                </a:solidFill>
                <a:latin typeface="erdana"/>
              </a:rPr>
              <a:t>Data Independence</a:t>
            </a:r>
          </a:p>
          <a:p>
            <a:br>
              <a:rPr lang="en-IN">
                <a:solidFill>
                  <a:srgbClr val="333333"/>
                </a:solidFill>
                <a:latin typeface="inter-regular"/>
              </a:rPr>
            </a:br>
            <a:endParaRPr lang="en-IN"/>
          </a:p>
        </p:txBody>
      </p:sp>
      <p:sp>
        <p:nvSpPr>
          <p:cNvPr id="3" name="Rectangle 2">
            <a:extLst>
              <a:ext uri="{FF2B5EF4-FFF2-40B4-BE49-F238E27FC236}">
                <a16:creationId xmlns:a16="http://schemas.microsoft.com/office/drawing/2014/main" id="{25523AD2-1D32-4353-BE6C-CCECA7D1C6EB}"/>
              </a:ext>
            </a:extLst>
          </p:cNvPr>
          <p:cNvSpPr/>
          <p:nvPr/>
        </p:nvSpPr>
        <p:spPr>
          <a:xfrm>
            <a:off x="790222" y="1217557"/>
            <a:ext cx="10893778"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Data independence refers characteristic of being able to modify the schema at one level of the database system without altering the schema at the next higher level.</a:t>
            </a:r>
            <a:endParaRPr lang="en-US" b="0" i="0">
              <a:solidFill>
                <a:srgbClr val="000000"/>
              </a:solidFill>
              <a:effectLst/>
              <a:latin typeface="inter-regular"/>
            </a:endParaRPr>
          </a:p>
        </p:txBody>
      </p:sp>
      <p:sp>
        <p:nvSpPr>
          <p:cNvPr id="4" name="Rectangle 3">
            <a:extLst>
              <a:ext uri="{FF2B5EF4-FFF2-40B4-BE49-F238E27FC236}">
                <a16:creationId xmlns:a16="http://schemas.microsoft.com/office/drawing/2014/main" id="{FE42CFFB-1AD7-486E-8274-31F17C89BC01}"/>
              </a:ext>
            </a:extLst>
          </p:cNvPr>
          <p:cNvSpPr/>
          <p:nvPr/>
        </p:nvSpPr>
        <p:spPr>
          <a:xfrm>
            <a:off x="790222" y="2140887"/>
            <a:ext cx="4230389" cy="369332"/>
          </a:xfrm>
          <a:prstGeom prst="rect">
            <a:avLst/>
          </a:prstGeom>
        </p:spPr>
        <p:txBody>
          <a:bodyPr wrap="none">
            <a:spAutoFit/>
          </a:bodyPr>
          <a:lstStyle/>
          <a:p>
            <a:r>
              <a:rPr lang="en-US">
                <a:solidFill>
                  <a:srgbClr val="333333"/>
                </a:solidFill>
                <a:latin typeface="inter-regular"/>
              </a:rPr>
              <a:t>There are two types of data independence:</a:t>
            </a:r>
            <a:endParaRPr lang="en-IN"/>
          </a:p>
        </p:txBody>
      </p:sp>
      <p:sp>
        <p:nvSpPr>
          <p:cNvPr id="5" name="Rectangle 4">
            <a:extLst>
              <a:ext uri="{FF2B5EF4-FFF2-40B4-BE49-F238E27FC236}">
                <a16:creationId xmlns:a16="http://schemas.microsoft.com/office/drawing/2014/main" id="{CEF7F8F5-5A08-4FF7-8A37-DAB9D7A3C5B6}"/>
              </a:ext>
            </a:extLst>
          </p:cNvPr>
          <p:cNvSpPr/>
          <p:nvPr/>
        </p:nvSpPr>
        <p:spPr>
          <a:xfrm>
            <a:off x="790222" y="2787218"/>
            <a:ext cx="2942985" cy="369332"/>
          </a:xfrm>
          <a:prstGeom prst="rect">
            <a:avLst/>
          </a:prstGeom>
        </p:spPr>
        <p:txBody>
          <a:bodyPr wrap="none">
            <a:spAutoFit/>
          </a:bodyPr>
          <a:lstStyle/>
          <a:p>
            <a:pPr algn="just"/>
            <a:r>
              <a:rPr lang="en-IN">
                <a:solidFill>
                  <a:srgbClr val="610B38"/>
                </a:solidFill>
                <a:latin typeface="erdana"/>
              </a:rPr>
              <a:t>1. Logical Data Independence</a:t>
            </a:r>
            <a:endParaRPr lang="en-IN" b="0" i="0">
              <a:solidFill>
                <a:srgbClr val="610B38"/>
              </a:solidFill>
              <a:effectLst/>
              <a:latin typeface="erdana"/>
            </a:endParaRPr>
          </a:p>
        </p:txBody>
      </p:sp>
      <p:sp>
        <p:nvSpPr>
          <p:cNvPr id="6" name="Rectangle 5">
            <a:extLst>
              <a:ext uri="{FF2B5EF4-FFF2-40B4-BE49-F238E27FC236}">
                <a16:creationId xmlns:a16="http://schemas.microsoft.com/office/drawing/2014/main" id="{54A57A4C-C45D-4090-B77C-6487CEE53C6F}"/>
              </a:ext>
            </a:extLst>
          </p:cNvPr>
          <p:cNvSpPr/>
          <p:nvPr/>
        </p:nvSpPr>
        <p:spPr>
          <a:xfrm>
            <a:off x="790221" y="3416069"/>
            <a:ext cx="11085689"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Logical data independence refers characteristic of being able to change the conceptual schema without having to change the external schema.</a:t>
            </a:r>
            <a:endParaRPr lang="en-US" b="0" i="0">
              <a:solidFill>
                <a:srgbClr val="000000"/>
              </a:solidFill>
              <a:effectLst/>
              <a:latin typeface="inter-regular"/>
            </a:endParaRPr>
          </a:p>
        </p:txBody>
      </p:sp>
      <p:sp>
        <p:nvSpPr>
          <p:cNvPr id="7" name="Rectangle 6">
            <a:extLst>
              <a:ext uri="{FF2B5EF4-FFF2-40B4-BE49-F238E27FC236}">
                <a16:creationId xmlns:a16="http://schemas.microsoft.com/office/drawing/2014/main" id="{BAA3B88B-1129-41F6-B854-C0A89053C29A}"/>
              </a:ext>
            </a:extLst>
          </p:cNvPr>
          <p:cNvSpPr/>
          <p:nvPr/>
        </p:nvSpPr>
        <p:spPr>
          <a:xfrm>
            <a:off x="790221" y="4321919"/>
            <a:ext cx="9482667" cy="369332"/>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Logical data independence is used to separate the external level from the conceptual view.</a:t>
            </a:r>
            <a:endParaRPr lang="en-US" b="0" i="0">
              <a:solidFill>
                <a:srgbClr val="000000"/>
              </a:solidFill>
              <a:effectLst/>
              <a:latin typeface="inter-regular"/>
            </a:endParaRPr>
          </a:p>
        </p:txBody>
      </p:sp>
    </p:spTree>
    <p:extLst>
      <p:ext uri="{BB962C8B-B14F-4D97-AF65-F5344CB8AC3E}">
        <p14:creationId xmlns:p14="http://schemas.microsoft.com/office/powerpoint/2010/main" val="143379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84C31-C473-44B6-A756-7359BED28C3B}"/>
              </a:ext>
            </a:extLst>
          </p:cNvPr>
          <p:cNvSpPr/>
          <p:nvPr/>
        </p:nvSpPr>
        <p:spPr>
          <a:xfrm>
            <a:off x="725303" y="602734"/>
            <a:ext cx="3042371" cy="369332"/>
          </a:xfrm>
          <a:prstGeom prst="rect">
            <a:avLst/>
          </a:prstGeom>
        </p:spPr>
        <p:txBody>
          <a:bodyPr wrap="none">
            <a:spAutoFit/>
          </a:bodyPr>
          <a:lstStyle/>
          <a:p>
            <a:pPr algn="just"/>
            <a:r>
              <a:rPr lang="en-IN">
                <a:solidFill>
                  <a:srgbClr val="610B38"/>
                </a:solidFill>
                <a:latin typeface="erdana"/>
              </a:rPr>
              <a:t>2. Physical Data Independence</a:t>
            </a:r>
            <a:endParaRPr lang="en-IN" b="0" i="0">
              <a:solidFill>
                <a:srgbClr val="610B38"/>
              </a:solidFill>
              <a:effectLst/>
              <a:latin typeface="erdana"/>
            </a:endParaRPr>
          </a:p>
        </p:txBody>
      </p:sp>
      <p:sp>
        <p:nvSpPr>
          <p:cNvPr id="3" name="Rectangle 2">
            <a:extLst>
              <a:ext uri="{FF2B5EF4-FFF2-40B4-BE49-F238E27FC236}">
                <a16:creationId xmlns:a16="http://schemas.microsoft.com/office/drawing/2014/main" id="{58E8FFD1-F9C2-403A-BA75-AF91E9B24183}"/>
              </a:ext>
            </a:extLst>
          </p:cNvPr>
          <p:cNvSpPr/>
          <p:nvPr/>
        </p:nvSpPr>
        <p:spPr>
          <a:xfrm>
            <a:off x="725302" y="1262713"/>
            <a:ext cx="10857097"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Physical data independence can be defined as the capacity to change the internal schema without having to change the conceptual schema.</a:t>
            </a:r>
            <a:endParaRPr lang="en-US" b="0" i="0">
              <a:solidFill>
                <a:srgbClr val="000000"/>
              </a:solidFill>
              <a:effectLst/>
              <a:latin typeface="inter-regular"/>
            </a:endParaRPr>
          </a:p>
        </p:txBody>
      </p:sp>
      <p:sp>
        <p:nvSpPr>
          <p:cNvPr id="4" name="Rectangle 3">
            <a:extLst>
              <a:ext uri="{FF2B5EF4-FFF2-40B4-BE49-F238E27FC236}">
                <a16:creationId xmlns:a16="http://schemas.microsoft.com/office/drawing/2014/main" id="{CC908492-0E0F-4EEE-BE1D-52FAC9E04650}"/>
              </a:ext>
            </a:extLst>
          </p:cNvPr>
          <p:cNvSpPr/>
          <p:nvPr/>
        </p:nvSpPr>
        <p:spPr>
          <a:xfrm>
            <a:off x="725302" y="2098091"/>
            <a:ext cx="11184476" cy="646331"/>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If we do any changes in the storage size of the database system server, then the Conceptual structure of the database will not be affected.</a:t>
            </a:r>
            <a:endParaRPr lang="en-US" b="0" i="0">
              <a:solidFill>
                <a:srgbClr val="000000"/>
              </a:solidFill>
              <a:effectLst/>
              <a:latin typeface="inter-regular"/>
            </a:endParaRPr>
          </a:p>
        </p:txBody>
      </p:sp>
      <p:pic>
        <p:nvPicPr>
          <p:cNvPr id="2050" name="Picture 2" descr="DBMS Data Independence ">
            <a:extLst>
              <a:ext uri="{FF2B5EF4-FFF2-40B4-BE49-F238E27FC236}">
                <a16:creationId xmlns:a16="http://schemas.microsoft.com/office/drawing/2014/main" id="{F6087E37-51A9-4DBF-971B-7EAB3E5D2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674" y="2744422"/>
            <a:ext cx="4099102" cy="3559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2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E49252-92C0-4AE2-8766-DD51F1B15DA6}"/>
              </a:ext>
            </a:extLst>
          </p:cNvPr>
          <p:cNvSpPr/>
          <p:nvPr/>
        </p:nvSpPr>
        <p:spPr>
          <a:xfrm>
            <a:off x="727952" y="681756"/>
            <a:ext cx="3736985" cy="369332"/>
          </a:xfrm>
          <a:prstGeom prst="rect">
            <a:avLst/>
          </a:prstGeom>
        </p:spPr>
        <p:txBody>
          <a:bodyPr wrap="none">
            <a:spAutoFit/>
          </a:bodyPr>
          <a:lstStyle/>
          <a:p>
            <a:r>
              <a:rPr lang="en-IN">
                <a:solidFill>
                  <a:srgbClr val="333333"/>
                </a:solidFill>
                <a:latin typeface="Arial" panose="020B0604020202020204" pitchFamily="34" charset="0"/>
              </a:rPr>
              <a:t>1. Centralized DBMSs Architecture</a:t>
            </a:r>
            <a:endParaRPr lang="en-IN"/>
          </a:p>
        </p:txBody>
      </p:sp>
      <p:pic>
        <p:nvPicPr>
          <p:cNvPr id="1026" name="Picture 2" descr="https://img.brainkart.com/imagebk12/9LQK1LS.jpg">
            <a:extLst>
              <a:ext uri="{FF2B5EF4-FFF2-40B4-BE49-F238E27FC236}">
                <a16:creationId xmlns:a16="http://schemas.microsoft.com/office/drawing/2014/main" id="{0EF1010E-A4D7-4740-BF28-185A7E6D3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8" y="1590675"/>
            <a:ext cx="55721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46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E1AE3-E5C0-45A6-BA3E-9A3007E7A574}"/>
              </a:ext>
            </a:extLst>
          </p:cNvPr>
          <p:cNvSpPr>
            <a:spLocks noChangeArrowheads="1"/>
          </p:cNvSpPr>
          <p:nvPr/>
        </p:nvSpPr>
        <p:spPr bwMode="auto">
          <a:xfrm>
            <a:off x="443604" y="1473890"/>
            <a:ext cx="11304791"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Architectures for DBMSs have followed trends similar to those for general computer system architectures.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Earlier architectures used mainframe computers to provide the main processing for all system functions.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users accessed such systems via computer terminals that did not have processing power and only provided display capabilities.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333333"/>
                </a:solidFill>
                <a:latin typeface="Times New Roman" panose="02020603050405020304" pitchFamily="18" charset="0"/>
                <a:cs typeface="Times New Roman" panose="02020603050405020304" pitchFamily="18" charset="0"/>
              </a:rPr>
              <a:t>A</a:t>
            </a:r>
            <a:r>
              <a:rPr kumimoji="0" lang="en-US" altLang="en-US"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ll processing was performed remotely on the computer system</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a:solidFill>
                  <a:srgbClr val="333333"/>
                </a:solidFill>
                <a:latin typeface="Times New Roman" panose="02020603050405020304" pitchFamily="18" charset="0"/>
                <a:cs typeface="Times New Roman" panose="02020603050405020304" pitchFamily="18" charset="0"/>
              </a:rPr>
              <a:t>D</a:t>
            </a:r>
            <a:r>
              <a:rPr kumimoji="0" lang="en-US" altLang="en-US"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isplay information and controls were sent from the computer to the display terminals, which were connected to the central computer via various types of communications networks.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333333"/>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820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508825-B17D-4051-BCB8-6E646827A4B0}"/>
              </a:ext>
            </a:extLst>
          </p:cNvPr>
          <p:cNvSpPr>
            <a:spLocks noChangeArrowheads="1"/>
          </p:cNvSpPr>
          <p:nvPr/>
        </p:nvSpPr>
        <p:spPr bwMode="auto">
          <a:xfrm>
            <a:off x="358815" y="773932"/>
            <a:ext cx="97690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333333"/>
                </a:solidFill>
                <a:effectLst/>
                <a:latin typeface="Arial" panose="020B0604020202020204" pitchFamily="34" charset="0"/>
                <a:cs typeface="Arial" panose="020B0604020202020204" pitchFamily="34" charset="0"/>
              </a:rPr>
              <a:t>2. Basic Client/Server Architectures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4F00FA5-82FE-453C-BD31-F91912C1CAF4}"/>
              </a:ext>
            </a:extLst>
          </p:cNvPr>
          <p:cNvSpPr/>
          <p:nvPr/>
        </p:nvSpPr>
        <p:spPr>
          <a:xfrm>
            <a:off x="358815" y="1427902"/>
            <a:ext cx="11474370" cy="646331"/>
          </a:xfrm>
          <a:prstGeom prst="rect">
            <a:avLst/>
          </a:prstGeom>
        </p:spPr>
        <p:txBody>
          <a:bodyPr wrap="square">
            <a:spAutoFit/>
          </a:bodyPr>
          <a:lstStyle/>
          <a:p>
            <a:r>
              <a:rPr lang="en-US">
                <a:solidFill>
                  <a:srgbClr val="333333"/>
                </a:solidFill>
                <a:latin typeface="Times New Roman" panose="02020603050405020304" pitchFamily="18" charset="0"/>
              </a:rPr>
              <a:t>The </a:t>
            </a:r>
            <a:r>
              <a:rPr lang="en-US" b="1">
                <a:solidFill>
                  <a:srgbClr val="333333"/>
                </a:solidFill>
                <a:latin typeface="Times New Roman" panose="02020603050405020304" pitchFamily="18" charset="0"/>
              </a:rPr>
              <a:t>client/server architecture</a:t>
            </a:r>
            <a:r>
              <a:rPr lang="en-US">
                <a:solidFill>
                  <a:srgbClr val="333333"/>
                </a:solidFill>
                <a:latin typeface="Times New Roman" panose="02020603050405020304" pitchFamily="18" charset="0"/>
              </a:rPr>
              <a:t> was developed to deal with computing environments in which a large number of PCs, workstations, file servers, printers, database servers,</a:t>
            </a:r>
            <a:endParaRPr lang="en-IN"/>
          </a:p>
        </p:txBody>
      </p:sp>
      <p:pic>
        <p:nvPicPr>
          <p:cNvPr id="3075" name="Picture 3" descr="https://img.brainkart.com/imagebk12/WYEwtNk.jpg">
            <a:extLst>
              <a:ext uri="{FF2B5EF4-FFF2-40B4-BE49-F238E27FC236}">
                <a16:creationId xmlns:a16="http://schemas.microsoft.com/office/drawing/2014/main" id="{28B4AD06-4A4A-4177-8EF9-5B6407A6F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305" y="2639028"/>
            <a:ext cx="6456070" cy="197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8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4635C-94EF-4D38-8316-F92FF20A8C93}"/>
              </a:ext>
            </a:extLst>
          </p:cNvPr>
          <p:cNvSpPr/>
          <p:nvPr/>
        </p:nvSpPr>
        <p:spPr>
          <a:xfrm>
            <a:off x="837236" y="701872"/>
            <a:ext cx="10980516" cy="3693319"/>
          </a:xfrm>
          <a:prstGeom prst="rect">
            <a:avLst/>
          </a:prstGeom>
        </p:spPr>
        <p:txBody>
          <a:bodyPr wrap="square">
            <a:spAutoFit/>
          </a:bodyPr>
          <a:lstStyle/>
          <a:p>
            <a:r>
              <a:rPr lang="en-US">
                <a:solidFill>
                  <a:srgbClr val="333333"/>
                </a:solidFill>
                <a:latin typeface="Times New Roman" panose="02020603050405020304" pitchFamily="18" charset="0"/>
              </a:rPr>
              <a:t>Web servers, e-mail servers, and other software and equipment are connected via a network.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The idea is to define </a:t>
            </a:r>
            <a:r>
              <a:rPr lang="en-US" b="1">
                <a:solidFill>
                  <a:srgbClr val="333333"/>
                </a:solidFill>
                <a:latin typeface="Times New Roman" panose="02020603050405020304" pitchFamily="18" charset="0"/>
              </a:rPr>
              <a:t>specialized servers</a:t>
            </a:r>
            <a:r>
              <a:rPr lang="en-US">
                <a:solidFill>
                  <a:srgbClr val="333333"/>
                </a:solidFill>
                <a:latin typeface="Times New Roman" panose="02020603050405020304" pitchFamily="18" charset="0"/>
              </a:rPr>
              <a:t> with specific functionalities.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For example, it is possible to connect a number of PCs or small workstations as clients to a </a:t>
            </a:r>
            <a:r>
              <a:rPr lang="en-US" b="1">
                <a:solidFill>
                  <a:srgbClr val="333333"/>
                </a:solidFill>
                <a:latin typeface="Times New Roman" panose="02020603050405020304" pitchFamily="18" charset="0"/>
              </a:rPr>
              <a:t>file server</a:t>
            </a:r>
            <a:r>
              <a:rPr lang="en-US">
                <a:solidFill>
                  <a:srgbClr val="333333"/>
                </a:solidFill>
                <a:latin typeface="Times New Roman" panose="02020603050405020304" pitchFamily="18" charset="0"/>
              </a:rPr>
              <a:t> that maintains the files of the client machines.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Another machine can be designated as a </a:t>
            </a:r>
            <a:r>
              <a:rPr lang="en-US" b="1">
                <a:solidFill>
                  <a:srgbClr val="333333"/>
                </a:solidFill>
                <a:latin typeface="Times New Roman" panose="02020603050405020304" pitchFamily="18" charset="0"/>
              </a:rPr>
              <a:t>printer server</a:t>
            </a:r>
            <a:r>
              <a:rPr lang="en-US">
                <a:solidFill>
                  <a:srgbClr val="333333"/>
                </a:solidFill>
                <a:latin typeface="Times New Roman" panose="02020603050405020304" pitchFamily="18" charset="0"/>
              </a:rPr>
              <a:t> by being connected to various printers; all print requests by the clients are forwarded to this machine. </a:t>
            </a:r>
          </a:p>
          <a:p>
            <a:endParaRPr lang="en-US" b="1">
              <a:solidFill>
                <a:srgbClr val="333333"/>
              </a:solidFill>
              <a:latin typeface="Times New Roman" panose="02020603050405020304" pitchFamily="18" charset="0"/>
            </a:endParaRPr>
          </a:p>
          <a:p>
            <a:r>
              <a:rPr lang="en-US" b="1">
                <a:solidFill>
                  <a:srgbClr val="333333"/>
                </a:solidFill>
                <a:latin typeface="Times New Roman" panose="02020603050405020304" pitchFamily="18" charset="0"/>
              </a:rPr>
              <a:t>Web</a:t>
            </a:r>
            <a:r>
              <a:rPr lang="en-US">
                <a:solidFill>
                  <a:srgbClr val="333333"/>
                </a:solidFill>
                <a:latin typeface="Times New Roman" panose="02020603050405020304" pitchFamily="18" charset="0"/>
              </a:rPr>
              <a:t> </a:t>
            </a:r>
            <a:r>
              <a:rPr lang="en-US" b="1">
                <a:solidFill>
                  <a:srgbClr val="333333"/>
                </a:solidFill>
                <a:latin typeface="Times New Roman" panose="02020603050405020304" pitchFamily="18" charset="0"/>
              </a:rPr>
              <a:t>servers </a:t>
            </a:r>
            <a:r>
              <a:rPr lang="en-US">
                <a:solidFill>
                  <a:srgbClr val="333333"/>
                </a:solidFill>
                <a:latin typeface="Times New Roman" panose="02020603050405020304" pitchFamily="18" charset="0"/>
              </a:rPr>
              <a:t>or</a:t>
            </a:r>
            <a:r>
              <a:rPr lang="en-US" b="1">
                <a:solidFill>
                  <a:srgbClr val="333333"/>
                </a:solidFill>
                <a:latin typeface="Times New Roman" panose="02020603050405020304" pitchFamily="18" charset="0"/>
              </a:rPr>
              <a:t> e-mail servers </a:t>
            </a:r>
            <a:r>
              <a:rPr lang="en-US">
                <a:solidFill>
                  <a:srgbClr val="333333"/>
                </a:solidFill>
                <a:latin typeface="Times New Roman" panose="02020603050405020304" pitchFamily="18" charset="0"/>
              </a:rPr>
              <a:t>also fall into the specialized server category.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The resources</a:t>
            </a:r>
            <a:r>
              <a:rPr lang="en-US" b="1">
                <a:solidFill>
                  <a:srgbClr val="333333"/>
                </a:solidFill>
                <a:latin typeface="Times New Roman" panose="02020603050405020304" pitchFamily="18" charset="0"/>
              </a:rPr>
              <a:t> </a:t>
            </a:r>
            <a:r>
              <a:rPr lang="en-US">
                <a:solidFill>
                  <a:srgbClr val="333333"/>
                </a:solidFill>
                <a:latin typeface="Times New Roman" panose="02020603050405020304" pitchFamily="18" charset="0"/>
              </a:rPr>
              <a:t>provided by specialized servers can be accessed by many client machines.</a:t>
            </a:r>
            <a:endParaRPr lang="en-IN"/>
          </a:p>
        </p:txBody>
      </p:sp>
    </p:spTree>
    <p:extLst>
      <p:ext uri="{BB962C8B-B14F-4D97-AF65-F5344CB8AC3E}">
        <p14:creationId xmlns:p14="http://schemas.microsoft.com/office/powerpoint/2010/main" val="226103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mg.brainkart.com/imagebk12/ZfUfbWr.jpg">
            <a:extLst>
              <a:ext uri="{FF2B5EF4-FFF2-40B4-BE49-F238E27FC236}">
                <a16:creationId xmlns:a16="http://schemas.microsoft.com/office/drawing/2014/main" id="{5D2C1F1D-9ECE-409C-9F7E-9C93CFCB6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183" y="1506156"/>
            <a:ext cx="59340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54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00B456-7D27-40EC-8E6E-820905A50100}"/>
              </a:ext>
            </a:extLst>
          </p:cNvPr>
          <p:cNvSpPr txBox="1"/>
          <p:nvPr/>
        </p:nvSpPr>
        <p:spPr>
          <a:xfrm>
            <a:off x="993422" y="970844"/>
            <a:ext cx="2099734" cy="369332"/>
          </a:xfrm>
          <a:prstGeom prst="rect">
            <a:avLst/>
          </a:prstGeom>
          <a:noFill/>
        </p:spPr>
        <p:txBody>
          <a:bodyPr wrap="square" rtlCol="0">
            <a:spAutoFit/>
          </a:bodyPr>
          <a:lstStyle/>
          <a:p>
            <a:r>
              <a:rPr lang="en-US" b="1"/>
              <a:t>Terminology:</a:t>
            </a:r>
            <a:endParaRPr lang="en-IN" b="1"/>
          </a:p>
        </p:txBody>
      </p:sp>
      <p:sp>
        <p:nvSpPr>
          <p:cNvPr id="3" name="TextBox 2">
            <a:extLst>
              <a:ext uri="{FF2B5EF4-FFF2-40B4-BE49-F238E27FC236}">
                <a16:creationId xmlns:a16="http://schemas.microsoft.com/office/drawing/2014/main" id="{6D8878C5-EC22-4BCF-9C75-ABEB6C559A6B}"/>
              </a:ext>
            </a:extLst>
          </p:cNvPr>
          <p:cNvSpPr txBox="1"/>
          <p:nvPr/>
        </p:nvSpPr>
        <p:spPr>
          <a:xfrm>
            <a:off x="1083733" y="1682044"/>
            <a:ext cx="1346459" cy="369332"/>
          </a:xfrm>
          <a:prstGeom prst="rect">
            <a:avLst/>
          </a:prstGeom>
          <a:noFill/>
        </p:spPr>
        <p:txBody>
          <a:bodyPr wrap="none" rtlCol="0">
            <a:spAutoFit/>
          </a:bodyPr>
          <a:lstStyle/>
          <a:p>
            <a:r>
              <a:rPr lang="en-US"/>
              <a:t>1. Attributes</a:t>
            </a:r>
            <a:endParaRPr lang="en-IN"/>
          </a:p>
        </p:txBody>
      </p:sp>
      <p:sp>
        <p:nvSpPr>
          <p:cNvPr id="4" name="TextBox 3">
            <a:extLst>
              <a:ext uri="{FF2B5EF4-FFF2-40B4-BE49-F238E27FC236}">
                <a16:creationId xmlns:a16="http://schemas.microsoft.com/office/drawing/2014/main" id="{0C127111-C710-4146-AFFC-2EEACE4C5ECC}"/>
              </a:ext>
            </a:extLst>
          </p:cNvPr>
          <p:cNvSpPr txBox="1"/>
          <p:nvPr/>
        </p:nvSpPr>
        <p:spPr>
          <a:xfrm>
            <a:off x="1083733" y="2460978"/>
            <a:ext cx="1011944" cy="369332"/>
          </a:xfrm>
          <a:prstGeom prst="rect">
            <a:avLst/>
          </a:prstGeom>
          <a:noFill/>
        </p:spPr>
        <p:txBody>
          <a:bodyPr wrap="none" rtlCol="0">
            <a:spAutoFit/>
          </a:bodyPr>
          <a:lstStyle/>
          <a:p>
            <a:r>
              <a:rPr lang="en-US"/>
              <a:t>2. Tuples</a:t>
            </a:r>
            <a:endParaRPr lang="en-IN"/>
          </a:p>
        </p:txBody>
      </p:sp>
      <p:sp>
        <p:nvSpPr>
          <p:cNvPr id="5" name="TextBox 4">
            <a:extLst>
              <a:ext uri="{FF2B5EF4-FFF2-40B4-BE49-F238E27FC236}">
                <a16:creationId xmlns:a16="http://schemas.microsoft.com/office/drawing/2014/main" id="{C353CF8C-E11D-415E-BC03-C39F3232EB76}"/>
              </a:ext>
            </a:extLst>
          </p:cNvPr>
          <p:cNvSpPr txBox="1"/>
          <p:nvPr/>
        </p:nvSpPr>
        <p:spPr>
          <a:xfrm>
            <a:off x="1083733" y="3102001"/>
            <a:ext cx="1146468" cy="369332"/>
          </a:xfrm>
          <a:prstGeom prst="rect">
            <a:avLst/>
          </a:prstGeom>
          <a:noFill/>
        </p:spPr>
        <p:txBody>
          <a:bodyPr wrap="none" rtlCol="0">
            <a:spAutoFit/>
          </a:bodyPr>
          <a:lstStyle/>
          <a:p>
            <a:r>
              <a:rPr lang="en-US"/>
              <a:t>3. Domain</a:t>
            </a:r>
            <a:endParaRPr lang="en-IN"/>
          </a:p>
        </p:txBody>
      </p:sp>
      <p:sp>
        <p:nvSpPr>
          <p:cNvPr id="6" name="TextBox 5">
            <a:extLst>
              <a:ext uri="{FF2B5EF4-FFF2-40B4-BE49-F238E27FC236}">
                <a16:creationId xmlns:a16="http://schemas.microsoft.com/office/drawing/2014/main" id="{27B2253E-2718-4B8E-A30B-03CDA3B34BA1}"/>
              </a:ext>
            </a:extLst>
          </p:cNvPr>
          <p:cNvSpPr txBox="1"/>
          <p:nvPr/>
        </p:nvSpPr>
        <p:spPr>
          <a:xfrm>
            <a:off x="1083733" y="3743024"/>
            <a:ext cx="904415" cy="369332"/>
          </a:xfrm>
          <a:prstGeom prst="rect">
            <a:avLst/>
          </a:prstGeom>
          <a:noFill/>
        </p:spPr>
        <p:txBody>
          <a:bodyPr wrap="none" rtlCol="0">
            <a:spAutoFit/>
          </a:bodyPr>
          <a:lstStyle/>
          <a:p>
            <a:r>
              <a:rPr lang="en-US"/>
              <a:t>4. NULL</a:t>
            </a:r>
            <a:endParaRPr lang="en-IN"/>
          </a:p>
        </p:txBody>
      </p:sp>
      <p:sp>
        <p:nvSpPr>
          <p:cNvPr id="7" name="TextBox 6">
            <a:extLst>
              <a:ext uri="{FF2B5EF4-FFF2-40B4-BE49-F238E27FC236}">
                <a16:creationId xmlns:a16="http://schemas.microsoft.com/office/drawing/2014/main" id="{E79B4EA2-AB6E-4808-940A-CBA90A043A31}"/>
              </a:ext>
            </a:extLst>
          </p:cNvPr>
          <p:cNvSpPr txBox="1"/>
          <p:nvPr/>
        </p:nvSpPr>
        <p:spPr>
          <a:xfrm>
            <a:off x="1083733" y="4459111"/>
            <a:ext cx="2486899" cy="369332"/>
          </a:xfrm>
          <a:prstGeom prst="rect">
            <a:avLst/>
          </a:prstGeom>
          <a:noFill/>
        </p:spPr>
        <p:txBody>
          <a:bodyPr wrap="none" rtlCol="0">
            <a:spAutoFit/>
          </a:bodyPr>
          <a:lstStyle/>
          <a:p>
            <a:r>
              <a:rPr lang="en-US"/>
              <a:t>5. Cardinality of Relation</a:t>
            </a:r>
            <a:endParaRPr lang="en-IN"/>
          </a:p>
        </p:txBody>
      </p:sp>
      <p:sp>
        <p:nvSpPr>
          <p:cNvPr id="8" name="TextBox 7">
            <a:extLst>
              <a:ext uri="{FF2B5EF4-FFF2-40B4-BE49-F238E27FC236}">
                <a16:creationId xmlns:a16="http://schemas.microsoft.com/office/drawing/2014/main" id="{F0F68C94-6E3A-4687-A1FC-7A9A9422B47C}"/>
              </a:ext>
            </a:extLst>
          </p:cNvPr>
          <p:cNvSpPr txBox="1"/>
          <p:nvPr/>
        </p:nvSpPr>
        <p:spPr>
          <a:xfrm>
            <a:off x="1083732" y="5136444"/>
            <a:ext cx="2314223" cy="369332"/>
          </a:xfrm>
          <a:prstGeom prst="rect">
            <a:avLst/>
          </a:prstGeom>
          <a:noFill/>
        </p:spPr>
        <p:txBody>
          <a:bodyPr wrap="square" rtlCol="0">
            <a:spAutoFit/>
          </a:bodyPr>
          <a:lstStyle/>
          <a:p>
            <a:r>
              <a:rPr lang="en-US"/>
              <a:t>6. Degree of Relation</a:t>
            </a:r>
            <a:endParaRPr lang="en-IN"/>
          </a:p>
        </p:txBody>
      </p:sp>
    </p:spTree>
    <p:extLst>
      <p:ext uri="{BB962C8B-B14F-4D97-AF65-F5344CB8AC3E}">
        <p14:creationId xmlns:p14="http://schemas.microsoft.com/office/powerpoint/2010/main" val="209569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D41CB8-76A8-4160-B4A1-AE594C88B70A}"/>
              </a:ext>
            </a:extLst>
          </p:cNvPr>
          <p:cNvSpPr/>
          <p:nvPr/>
        </p:nvSpPr>
        <p:spPr>
          <a:xfrm>
            <a:off x="767788" y="783291"/>
            <a:ext cx="11049964" cy="3139321"/>
          </a:xfrm>
          <a:prstGeom prst="rect">
            <a:avLst/>
          </a:prstGeom>
        </p:spPr>
        <p:txBody>
          <a:bodyPr wrap="square">
            <a:spAutoFit/>
          </a:bodyPr>
          <a:lstStyle/>
          <a:p>
            <a:r>
              <a:rPr lang="en-US">
                <a:solidFill>
                  <a:srgbClr val="333333"/>
                </a:solidFill>
                <a:latin typeface="Times New Roman" panose="02020603050405020304" pitchFamily="18" charset="0"/>
              </a:rPr>
              <a:t>The concept of client/server architecture assumes an underlying framework that consists of many PCs and workstations as well as a smaller number of mainframe machines, connected via LANs and other types of computer networks.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A </a:t>
            </a:r>
            <a:r>
              <a:rPr lang="en-US" b="1">
                <a:solidFill>
                  <a:srgbClr val="333333"/>
                </a:solidFill>
                <a:latin typeface="Times New Roman" panose="02020603050405020304" pitchFamily="18" charset="0"/>
              </a:rPr>
              <a:t>client</a:t>
            </a:r>
            <a:r>
              <a:rPr lang="en-US">
                <a:solidFill>
                  <a:srgbClr val="333333"/>
                </a:solidFill>
                <a:latin typeface="Times New Roman" panose="02020603050405020304" pitchFamily="18" charset="0"/>
              </a:rPr>
              <a:t> in this framework is typically a user machine that provides user interface capabilities and local processing.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When a client requires access to additional functionality— such as database access—that does not exist at that machine, it connects to a server that provides the needed functionality.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A </a:t>
            </a:r>
            <a:r>
              <a:rPr lang="en-US" b="1">
                <a:solidFill>
                  <a:srgbClr val="333333"/>
                </a:solidFill>
                <a:latin typeface="Times New Roman" panose="02020603050405020304" pitchFamily="18" charset="0"/>
              </a:rPr>
              <a:t>server</a:t>
            </a:r>
            <a:r>
              <a:rPr lang="en-US">
                <a:solidFill>
                  <a:srgbClr val="333333"/>
                </a:solidFill>
                <a:latin typeface="Times New Roman" panose="02020603050405020304" pitchFamily="18" charset="0"/>
              </a:rPr>
              <a:t> is a system containing both hard-ware and software that can provide services to the client machines, such as file access, printing, archiving, or database access. </a:t>
            </a:r>
            <a:endParaRPr lang="en-IN"/>
          </a:p>
        </p:txBody>
      </p:sp>
      <p:sp>
        <p:nvSpPr>
          <p:cNvPr id="3" name="Rectangle 2">
            <a:extLst>
              <a:ext uri="{FF2B5EF4-FFF2-40B4-BE49-F238E27FC236}">
                <a16:creationId xmlns:a16="http://schemas.microsoft.com/office/drawing/2014/main" id="{3102305C-7341-4598-9E50-78E54E2CCEE6}"/>
              </a:ext>
            </a:extLst>
          </p:cNvPr>
          <p:cNvSpPr/>
          <p:nvPr/>
        </p:nvSpPr>
        <p:spPr>
          <a:xfrm>
            <a:off x="767787" y="4252125"/>
            <a:ext cx="11130987" cy="646331"/>
          </a:xfrm>
          <a:prstGeom prst="rect">
            <a:avLst/>
          </a:prstGeom>
        </p:spPr>
        <p:txBody>
          <a:bodyPr wrap="square">
            <a:spAutoFit/>
          </a:bodyPr>
          <a:lstStyle/>
          <a:p>
            <a:r>
              <a:rPr lang="en-US">
                <a:solidFill>
                  <a:srgbClr val="333333"/>
                </a:solidFill>
                <a:latin typeface="Times New Roman" panose="02020603050405020304" pitchFamily="18" charset="0"/>
              </a:rPr>
              <a:t>Two main types of basic DBMS architectures were created on this underlying client/server framework: </a:t>
            </a:r>
            <a:r>
              <a:rPr lang="en-US" b="1">
                <a:solidFill>
                  <a:srgbClr val="333333"/>
                </a:solidFill>
                <a:latin typeface="Times New Roman" panose="02020603050405020304" pitchFamily="18" charset="0"/>
              </a:rPr>
              <a:t>two-tier </a:t>
            </a:r>
            <a:r>
              <a:rPr lang="en-US">
                <a:solidFill>
                  <a:srgbClr val="333333"/>
                </a:solidFill>
                <a:latin typeface="Times New Roman" panose="02020603050405020304" pitchFamily="18" charset="0"/>
              </a:rPr>
              <a:t>and</a:t>
            </a:r>
            <a:r>
              <a:rPr lang="en-US" b="1">
                <a:solidFill>
                  <a:srgbClr val="333333"/>
                </a:solidFill>
                <a:latin typeface="Times New Roman" panose="02020603050405020304" pitchFamily="18" charset="0"/>
              </a:rPr>
              <a:t> three-tier</a:t>
            </a:r>
            <a:r>
              <a:rPr lang="en-US">
                <a:solidFill>
                  <a:srgbClr val="333333"/>
                </a:solidFill>
                <a:latin typeface="Times New Roman" panose="02020603050405020304" pitchFamily="18" charset="0"/>
              </a:rPr>
              <a:t>.</a:t>
            </a:r>
            <a:endParaRPr lang="en-IN"/>
          </a:p>
        </p:txBody>
      </p:sp>
    </p:spTree>
    <p:extLst>
      <p:ext uri="{BB962C8B-B14F-4D97-AF65-F5344CB8AC3E}">
        <p14:creationId xmlns:p14="http://schemas.microsoft.com/office/powerpoint/2010/main" val="301842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DC0-1E1F-4525-B89F-D997314AE7B8}"/>
              </a:ext>
            </a:extLst>
          </p:cNvPr>
          <p:cNvSpPr/>
          <p:nvPr/>
        </p:nvSpPr>
        <p:spPr>
          <a:xfrm>
            <a:off x="681378" y="580156"/>
            <a:ext cx="5049331" cy="369332"/>
          </a:xfrm>
          <a:prstGeom prst="rect">
            <a:avLst/>
          </a:prstGeom>
        </p:spPr>
        <p:txBody>
          <a:bodyPr wrap="none">
            <a:spAutoFit/>
          </a:bodyPr>
          <a:lstStyle/>
          <a:p>
            <a:r>
              <a:rPr lang="en-US">
                <a:solidFill>
                  <a:srgbClr val="333333"/>
                </a:solidFill>
                <a:latin typeface="Arial" panose="020B0604020202020204" pitchFamily="34" charset="0"/>
              </a:rPr>
              <a:t>Two-Tier Client/Server Architectures for DBMSs</a:t>
            </a:r>
            <a:endParaRPr lang="en-IN"/>
          </a:p>
        </p:txBody>
      </p:sp>
      <p:sp>
        <p:nvSpPr>
          <p:cNvPr id="3" name="Rectangle 2">
            <a:extLst>
              <a:ext uri="{FF2B5EF4-FFF2-40B4-BE49-F238E27FC236}">
                <a16:creationId xmlns:a16="http://schemas.microsoft.com/office/drawing/2014/main" id="{20BB3131-1894-49BE-A629-CA0F093CDFAE}"/>
              </a:ext>
            </a:extLst>
          </p:cNvPr>
          <p:cNvSpPr/>
          <p:nvPr/>
        </p:nvSpPr>
        <p:spPr>
          <a:xfrm>
            <a:off x="681377" y="1360438"/>
            <a:ext cx="11138089" cy="2585323"/>
          </a:xfrm>
          <a:prstGeom prst="rect">
            <a:avLst/>
          </a:prstGeom>
        </p:spPr>
        <p:txBody>
          <a:bodyPr wrap="square">
            <a:spAutoFit/>
          </a:bodyPr>
          <a:lstStyle/>
          <a:p>
            <a:r>
              <a:rPr lang="en-US">
                <a:solidFill>
                  <a:srgbClr val="333333"/>
                </a:solidFill>
                <a:latin typeface="Times New Roman" panose="02020603050405020304" pitchFamily="18" charset="0"/>
              </a:rPr>
              <a:t>Because SQL provided a standard language for RDBMSs, this created a logical dividing point between client and server.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Hence, the query and transaction functionality related to SQL processing remained on the server side.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In such an architecture, the server is often called a </a:t>
            </a:r>
            <a:r>
              <a:rPr lang="en-US" b="1">
                <a:solidFill>
                  <a:srgbClr val="333333"/>
                </a:solidFill>
                <a:latin typeface="Times New Roman" panose="02020603050405020304" pitchFamily="18" charset="0"/>
              </a:rPr>
              <a:t>query server</a:t>
            </a:r>
            <a:r>
              <a:rPr lang="en-US">
                <a:solidFill>
                  <a:srgbClr val="333333"/>
                </a:solidFill>
                <a:latin typeface="Times New Roman" panose="02020603050405020304" pitchFamily="18" charset="0"/>
              </a:rPr>
              <a:t> or </a:t>
            </a:r>
            <a:r>
              <a:rPr lang="en-US" b="1">
                <a:solidFill>
                  <a:srgbClr val="333333"/>
                </a:solidFill>
                <a:latin typeface="Times New Roman" panose="02020603050405020304" pitchFamily="18" charset="0"/>
              </a:rPr>
              <a:t>transaction server</a:t>
            </a:r>
            <a:r>
              <a:rPr lang="en-US">
                <a:solidFill>
                  <a:srgbClr val="333333"/>
                </a:solidFill>
                <a:latin typeface="Times New Roman" panose="02020603050405020304" pitchFamily="18" charset="0"/>
              </a:rPr>
              <a:t> because it provides these two functionalities.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In an RDBMS, the server is also often called an </a:t>
            </a:r>
            <a:r>
              <a:rPr lang="en-US" b="1">
                <a:solidFill>
                  <a:srgbClr val="333333"/>
                </a:solidFill>
                <a:latin typeface="Times New Roman" panose="02020603050405020304" pitchFamily="18" charset="0"/>
              </a:rPr>
              <a:t>SQL server</a:t>
            </a:r>
            <a:r>
              <a:rPr lang="en-US">
                <a:solidFill>
                  <a:srgbClr val="333333"/>
                </a:solidFill>
                <a:latin typeface="Times New Roman" panose="02020603050405020304" pitchFamily="18" charset="0"/>
              </a:rPr>
              <a:t>.</a:t>
            </a:r>
            <a:endParaRPr lang="en-IN"/>
          </a:p>
        </p:txBody>
      </p:sp>
      <p:sp>
        <p:nvSpPr>
          <p:cNvPr id="4" name="Rectangle 3">
            <a:extLst>
              <a:ext uri="{FF2B5EF4-FFF2-40B4-BE49-F238E27FC236}">
                <a16:creationId xmlns:a16="http://schemas.microsoft.com/office/drawing/2014/main" id="{4FD5D86C-F815-4AA6-B6D0-B49AC99C5936}"/>
              </a:ext>
            </a:extLst>
          </p:cNvPr>
          <p:cNvSpPr/>
          <p:nvPr/>
        </p:nvSpPr>
        <p:spPr>
          <a:xfrm>
            <a:off x="681377" y="4356711"/>
            <a:ext cx="9997912" cy="369332"/>
          </a:xfrm>
          <a:prstGeom prst="rect">
            <a:avLst/>
          </a:prstGeom>
        </p:spPr>
        <p:txBody>
          <a:bodyPr wrap="square">
            <a:spAutoFit/>
          </a:bodyPr>
          <a:lstStyle/>
          <a:p>
            <a:r>
              <a:rPr lang="en-US">
                <a:solidFill>
                  <a:srgbClr val="333333"/>
                </a:solidFill>
                <a:latin typeface="Times New Roman" panose="02020603050405020304" pitchFamily="18" charset="0"/>
              </a:rPr>
              <a:t>The user interface programs and application programs can run on the client side. </a:t>
            </a:r>
            <a:endParaRPr lang="en-IN"/>
          </a:p>
        </p:txBody>
      </p:sp>
    </p:spTree>
    <p:extLst>
      <p:ext uri="{BB962C8B-B14F-4D97-AF65-F5344CB8AC3E}">
        <p14:creationId xmlns:p14="http://schemas.microsoft.com/office/powerpoint/2010/main" val="4188369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BD66C-4247-44EA-9A03-629F7E1B4349}"/>
              </a:ext>
            </a:extLst>
          </p:cNvPr>
          <p:cNvSpPr/>
          <p:nvPr/>
        </p:nvSpPr>
        <p:spPr>
          <a:xfrm>
            <a:off x="556592" y="681756"/>
            <a:ext cx="11388481" cy="646331"/>
          </a:xfrm>
          <a:prstGeom prst="rect">
            <a:avLst/>
          </a:prstGeom>
        </p:spPr>
        <p:txBody>
          <a:bodyPr wrap="square">
            <a:spAutoFit/>
          </a:bodyPr>
          <a:lstStyle/>
          <a:p>
            <a:r>
              <a:rPr lang="en-US">
                <a:solidFill>
                  <a:srgbClr val="333333"/>
                </a:solidFill>
                <a:latin typeface="Times New Roman" panose="02020603050405020304" pitchFamily="18" charset="0"/>
              </a:rPr>
              <a:t>A standard called </a:t>
            </a:r>
            <a:r>
              <a:rPr lang="en-US" b="1">
                <a:solidFill>
                  <a:srgbClr val="333333"/>
                </a:solidFill>
                <a:latin typeface="Times New Roman" panose="02020603050405020304" pitchFamily="18" charset="0"/>
              </a:rPr>
              <a:t>Open Database Connectivity </a:t>
            </a:r>
            <a:r>
              <a:rPr lang="en-US"/>
              <a:t>provides an </a:t>
            </a:r>
            <a:r>
              <a:rPr lang="en-US" b="1"/>
              <a:t>application programming interface</a:t>
            </a:r>
            <a:r>
              <a:rPr lang="en-US"/>
              <a:t> (</a:t>
            </a:r>
            <a:r>
              <a:rPr lang="en-US" b="1"/>
              <a:t>API</a:t>
            </a:r>
            <a:r>
              <a:rPr lang="en-US"/>
              <a:t>), which allows client-side programs to call the DBMS, as long as both client and server machines have the necessary software installed.</a:t>
            </a:r>
            <a:endParaRPr lang="en-IN"/>
          </a:p>
        </p:txBody>
      </p:sp>
      <p:sp>
        <p:nvSpPr>
          <p:cNvPr id="3" name="Rectangle 2">
            <a:extLst>
              <a:ext uri="{FF2B5EF4-FFF2-40B4-BE49-F238E27FC236}">
                <a16:creationId xmlns:a16="http://schemas.microsoft.com/office/drawing/2014/main" id="{630909EC-A3F9-46BC-851D-9596A0105E77}"/>
              </a:ext>
            </a:extLst>
          </p:cNvPr>
          <p:cNvSpPr/>
          <p:nvPr/>
        </p:nvSpPr>
        <p:spPr>
          <a:xfrm>
            <a:off x="556592" y="1595313"/>
            <a:ext cx="11388480" cy="2308324"/>
          </a:xfrm>
          <a:prstGeom prst="rect">
            <a:avLst/>
          </a:prstGeom>
        </p:spPr>
        <p:txBody>
          <a:bodyPr wrap="square">
            <a:spAutoFit/>
          </a:bodyPr>
          <a:lstStyle/>
          <a:p>
            <a:r>
              <a:rPr lang="en-US">
                <a:solidFill>
                  <a:srgbClr val="333333"/>
                </a:solidFill>
                <a:latin typeface="Times New Roman" panose="02020603050405020304" pitchFamily="18" charset="0"/>
              </a:rPr>
              <a:t>The architectures described here are called </a:t>
            </a:r>
            <a:r>
              <a:rPr lang="en-US" b="1">
                <a:solidFill>
                  <a:srgbClr val="333333"/>
                </a:solidFill>
                <a:latin typeface="Times New Roman" panose="02020603050405020304" pitchFamily="18" charset="0"/>
              </a:rPr>
              <a:t>two-tier architectures</a:t>
            </a:r>
            <a:r>
              <a:rPr lang="en-US">
                <a:solidFill>
                  <a:srgbClr val="333333"/>
                </a:solidFill>
                <a:latin typeface="Times New Roman" panose="02020603050405020304" pitchFamily="18" charset="0"/>
              </a:rPr>
              <a:t> because the soft-ware components are distributed over two systems: </a:t>
            </a:r>
          </a:p>
          <a:p>
            <a:r>
              <a:rPr lang="en-US">
                <a:solidFill>
                  <a:srgbClr val="333333"/>
                </a:solidFill>
                <a:latin typeface="Times New Roman" panose="02020603050405020304" pitchFamily="18" charset="0"/>
              </a:rPr>
              <a:t>client and server.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Advantages:</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simplicity and </a:t>
            </a:r>
          </a:p>
          <a:p>
            <a:r>
              <a:rPr lang="en-US">
                <a:solidFill>
                  <a:srgbClr val="333333"/>
                </a:solidFill>
                <a:latin typeface="Times New Roman" panose="02020603050405020304" pitchFamily="18" charset="0"/>
              </a:rPr>
              <a:t>compatibility with existing systems. </a:t>
            </a:r>
            <a:endParaRPr lang="en-IN"/>
          </a:p>
        </p:txBody>
      </p:sp>
    </p:spTree>
    <p:extLst>
      <p:ext uri="{BB962C8B-B14F-4D97-AF65-F5344CB8AC3E}">
        <p14:creationId xmlns:p14="http://schemas.microsoft.com/office/powerpoint/2010/main" val="300095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55FC87-497B-4D0D-B996-542AE2CD3EFC}"/>
              </a:ext>
            </a:extLst>
          </p:cNvPr>
          <p:cNvSpPr/>
          <p:nvPr/>
        </p:nvSpPr>
        <p:spPr>
          <a:xfrm>
            <a:off x="821063" y="647890"/>
            <a:ext cx="5921429" cy="369332"/>
          </a:xfrm>
          <a:prstGeom prst="rect">
            <a:avLst/>
          </a:prstGeom>
        </p:spPr>
        <p:txBody>
          <a:bodyPr wrap="none">
            <a:spAutoFit/>
          </a:bodyPr>
          <a:lstStyle/>
          <a:p>
            <a:r>
              <a:rPr lang="en-US">
                <a:solidFill>
                  <a:srgbClr val="333333"/>
                </a:solidFill>
                <a:latin typeface="Arial" panose="020B0604020202020204" pitchFamily="34" charset="0"/>
              </a:rPr>
              <a:t>Three-Tier and n-Tier Architectures for Web Applications</a:t>
            </a:r>
            <a:endParaRPr lang="en-IN"/>
          </a:p>
        </p:txBody>
      </p:sp>
      <p:pic>
        <p:nvPicPr>
          <p:cNvPr id="5122" name="Picture 2" descr="https://img.brainkart.com/imagebk12/at5g12Q.jpg">
            <a:extLst>
              <a:ext uri="{FF2B5EF4-FFF2-40B4-BE49-F238E27FC236}">
                <a16:creationId xmlns:a16="http://schemas.microsoft.com/office/drawing/2014/main" id="{CFD4BFFD-E4D7-4778-A5AB-9CC4D80B6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2033588"/>
            <a:ext cx="51720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7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E23222-5816-4D6C-B727-5461E8D27664}"/>
              </a:ext>
            </a:extLst>
          </p:cNvPr>
          <p:cNvSpPr/>
          <p:nvPr/>
        </p:nvSpPr>
        <p:spPr>
          <a:xfrm>
            <a:off x="609600" y="471649"/>
            <a:ext cx="11480800" cy="1754326"/>
          </a:xfrm>
          <a:prstGeom prst="rect">
            <a:avLst/>
          </a:prstGeom>
        </p:spPr>
        <p:txBody>
          <a:bodyPr wrap="square">
            <a:spAutoFit/>
          </a:bodyPr>
          <a:lstStyle/>
          <a:p>
            <a:r>
              <a:rPr lang="en-US">
                <a:solidFill>
                  <a:srgbClr val="333333"/>
                </a:solidFill>
                <a:latin typeface="Times New Roman" panose="02020603050405020304" pitchFamily="18" charset="0"/>
              </a:rPr>
              <a:t>This server plays an intermediary role by running application programs and storing business rules (procedures or constraints) that are used to access data from the database server.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It can also improve database security by checking a client’s credentials before forwarding a request to the data-base server.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Clients contain GUI interfaces and some additional application-specific business rules. </a:t>
            </a:r>
            <a:endParaRPr lang="en-IN"/>
          </a:p>
        </p:txBody>
      </p:sp>
      <p:sp>
        <p:nvSpPr>
          <p:cNvPr id="3" name="Rectangle 2">
            <a:extLst>
              <a:ext uri="{FF2B5EF4-FFF2-40B4-BE49-F238E27FC236}">
                <a16:creationId xmlns:a16="http://schemas.microsoft.com/office/drawing/2014/main" id="{ACC295C4-EAD6-4CA0-A385-06FF5CF0819C}"/>
              </a:ext>
            </a:extLst>
          </p:cNvPr>
          <p:cNvSpPr/>
          <p:nvPr/>
        </p:nvSpPr>
        <p:spPr>
          <a:xfrm>
            <a:off x="609600" y="2509713"/>
            <a:ext cx="11379200" cy="1754326"/>
          </a:xfrm>
          <a:prstGeom prst="rect">
            <a:avLst/>
          </a:prstGeom>
        </p:spPr>
        <p:txBody>
          <a:bodyPr wrap="square">
            <a:spAutoFit/>
          </a:bodyPr>
          <a:lstStyle/>
          <a:p>
            <a:r>
              <a:rPr lang="en-US">
                <a:solidFill>
                  <a:srgbClr val="333333"/>
                </a:solidFill>
                <a:latin typeface="Times New Roman" panose="02020603050405020304" pitchFamily="18" charset="0"/>
              </a:rPr>
              <a:t>The presentation layer displays information to the user and allows data entry.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The business logic layer handles intermediate rules and constraints before data is passed up to the user or down to the DBMS. </a:t>
            </a:r>
          </a:p>
          <a:p>
            <a:endParaRPr lang="en-US">
              <a:solidFill>
                <a:srgbClr val="333333"/>
              </a:solidFill>
              <a:latin typeface="Times New Roman" panose="02020603050405020304" pitchFamily="18" charset="0"/>
            </a:endParaRPr>
          </a:p>
          <a:p>
            <a:r>
              <a:rPr lang="en-US">
                <a:solidFill>
                  <a:srgbClr val="333333"/>
                </a:solidFill>
                <a:latin typeface="Times New Roman" panose="02020603050405020304" pitchFamily="18" charset="0"/>
              </a:rPr>
              <a:t>The bottom layer includes all data management services. </a:t>
            </a:r>
            <a:endParaRPr lang="en-IN"/>
          </a:p>
        </p:txBody>
      </p:sp>
    </p:spTree>
    <p:extLst>
      <p:ext uri="{BB962C8B-B14F-4D97-AF65-F5344CB8AC3E}">
        <p14:creationId xmlns:p14="http://schemas.microsoft.com/office/powerpoint/2010/main" val="10307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89421-6437-4ECB-8808-BB091B1A8C66}"/>
              </a:ext>
            </a:extLst>
          </p:cNvPr>
          <p:cNvSpPr txBox="1"/>
          <p:nvPr/>
        </p:nvSpPr>
        <p:spPr>
          <a:xfrm flipH="1">
            <a:off x="700475" y="936978"/>
            <a:ext cx="2652325" cy="369332"/>
          </a:xfrm>
          <a:prstGeom prst="rect">
            <a:avLst/>
          </a:prstGeom>
          <a:noFill/>
        </p:spPr>
        <p:txBody>
          <a:bodyPr wrap="square" rtlCol="0">
            <a:spAutoFit/>
          </a:bodyPr>
          <a:lstStyle/>
          <a:p>
            <a:r>
              <a:rPr lang="en-US"/>
              <a:t>7. Relational model</a:t>
            </a:r>
            <a:endParaRPr lang="en-IN"/>
          </a:p>
        </p:txBody>
      </p:sp>
      <p:sp>
        <p:nvSpPr>
          <p:cNvPr id="3" name="TextBox 2">
            <a:extLst>
              <a:ext uri="{FF2B5EF4-FFF2-40B4-BE49-F238E27FC236}">
                <a16:creationId xmlns:a16="http://schemas.microsoft.com/office/drawing/2014/main" id="{4B5B61F2-72CA-40AA-AF60-181887D1223D}"/>
              </a:ext>
            </a:extLst>
          </p:cNvPr>
          <p:cNvSpPr txBox="1"/>
          <p:nvPr/>
        </p:nvSpPr>
        <p:spPr>
          <a:xfrm>
            <a:off x="700475" y="1783644"/>
            <a:ext cx="2135777" cy="369332"/>
          </a:xfrm>
          <a:prstGeom prst="rect">
            <a:avLst/>
          </a:prstGeom>
          <a:noFill/>
        </p:spPr>
        <p:txBody>
          <a:bodyPr wrap="none" rtlCol="0">
            <a:spAutoFit/>
          </a:bodyPr>
          <a:lstStyle/>
          <a:p>
            <a:r>
              <a:rPr lang="en-US"/>
              <a:t>8. Relational Schema</a:t>
            </a:r>
            <a:endParaRPr lang="en-IN"/>
          </a:p>
        </p:txBody>
      </p:sp>
      <p:sp>
        <p:nvSpPr>
          <p:cNvPr id="4" name="TextBox 3">
            <a:extLst>
              <a:ext uri="{FF2B5EF4-FFF2-40B4-BE49-F238E27FC236}">
                <a16:creationId xmlns:a16="http://schemas.microsoft.com/office/drawing/2014/main" id="{68CC486B-3336-460D-A796-C045C43E5EC4}"/>
              </a:ext>
            </a:extLst>
          </p:cNvPr>
          <p:cNvSpPr txBox="1"/>
          <p:nvPr/>
        </p:nvSpPr>
        <p:spPr>
          <a:xfrm>
            <a:off x="700475" y="2630311"/>
            <a:ext cx="2358814" cy="369332"/>
          </a:xfrm>
          <a:prstGeom prst="rect">
            <a:avLst/>
          </a:prstGeom>
          <a:noFill/>
        </p:spPr>
        <p:txBody>
          <a:bodyPr wrap="square" rtlCol="0">
            <a:spAutoFit/>
          </a:bodyPr>
          <a:lstStyle/>
          <a:p>
            <a:r>
              <a:rPr lang="en-US"/>
              <a:t>9. Relational DBMS</a:t>
            </a:r>
            <a:endParaRPr lang="en-IN"/>
          </a:p>
        </p:txBody>
      </p:sp>
      <p:sp>
        <p:nvSpPr>
          <p:cNvPr id="5" name="TextBox 4">
            <a:extLst>
              <a:ext uri="{FF2B5EF4-FFF2-40B4-BE49-F238E27FC236}">
                <a16:creationId xmlns:a16="http://schemas.microsoft.com/office/drawing/2014/main" id="{4CD355CE-E86B-4A21-B114-5A75BE1A99B2}"/>
              </a:ext>
            </a:extLst>
          </p:cNvPr>
          <p:cNvSpPr txBox="1"/>
          <p:nvPr/>
        </p:nvSpPr>
        <p:spPr>
          <a:xfrm>
            <a:off x="700475" y="3429000"/>
            <a:ext cx="2303516" cy="369332"/>
          </a:xfrm>
          <a:prstGeom prst="rect">
            <a:avLst/>
          </a:prstGeom>
          <a:noFill/>
        </p:spPr>
        <p:txBody>
          <a:bodyPr wrap="none" rtlCol="0">
            <a:spAutoFit/>
          </a:bodyPr>
          <a:lstStyle/>
          <a:p>
            <a:r>
              <a:rPr lang="en-US"/>
              <a:t>10. Relational Instance</a:t>
            </a:r>
            <a:endParaRPr lang="en-IN"/>
          </a:p>
        </p:txBody>
      </p:sp>
    </p:spTree>
    <p:extLst>
      <p:ext uri="{BB962C8B-B14F-4D97-AF65-F5344CB8AC3E}">
        <p14:creationId xmlns:p14="http://schemas.microsoft.com/office/powerpoint/2010/main" val="64390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647E3-C387-48B5-82D3-98E747DBCAEA}"/>
              </a:ext>
            </a:extLst>
          </p:cNvPr>
          <p:cNvSpPr txBox="1"/>
          <p:nvPr/>
        </p:nvSpPr>
        <p:spPr>
          <a:xfrm>
            <a:off x="2572121" y="730483"/>
            <a:ext cx="6494599" cy="369332"/>
          </a:xfrm>
          <a:prstGeom prst="rect">
            <a:avLst/>
          </a:prstGeom>
          <a:noFill/>
        </p:spPr>
        <p:txBody>
          <a:bodyPr wrap="none" rtlCol="0">
            <a:spAutoFit/>
          </a:bodyPr>
          <a:lstStyle/>
          <a:p>
            <a:pPr algn="ctr"/>
            <a:r>
              <a:rPr lang="en-US" b="1"/>
              <a:t>Cartesian product or cross product operation in Relational Algebra</a:t>
            </a:r>
            <a:endParaRPr lang="en-IN" b="1"/>
          </a:p>
        </p:txBody>
      </p:sp>
      <p:graphicFrame>
        <p:nvGraphicFramePr>
          <p:cNvPr id="3" name="Table 2">
            <a:extLst>
              <a:ext uri="{FF2B5EF4-FFF2-40B4-BE49-F238E27FC236}">
                <a16:creationId xmlns:a16="http://schemas.microsoft.com/office/drawing/2014/main" id="{D0C60683-F704-4C4D-9578-071E1261906A}"/>
              </a:ext>
            </a:extLst>
          </p:cNvPr>
          <p:cNvGraphicFramePr>
            <a:graphicFrameLocks noGrp="1"/>
          </p:cNvGraphicFramePr>
          <p:nvPr>
            <p:extLst>
              <p:ext uri="{D42A27DB-BD31-4B8C-83A1-F6EECF244321}">
                <p14:modId xmlns:p14="http://schemas.microsoft.com/office/powerpoint/2010/main" val="999463269"/>
              </p:ext>
            </p:extLst>
          </p:nvPr>
        </p:nvGraphicFramePr>
        <p:xfrm>
          <a:off x="936977" y="2344139"/>
          <a:ext cx="3736622" cy="1483360"/>
        </p:xfrm>
        <a:graphic>
          <a:graphicData uri="http://schemas.openxmlformats.org/drawingml/2006/table">
            <a:tbl>
              <a:tblPr firstRow="1" bandRow="1">
                <a:tableStyleId>{5C22544A-7EE6-4342-B048-85BDC9FD1C3A}</a:tableStyleId>
              </a:tblPr>
              <a:tblGrid>
                <a:gridCol w="1851378">
                  <a:extLst>
                    <a:ext uri="{9D8B030D-6E8A-4147-A177-3AD203B41FA5}">
                      <a16:colId xmlns:a16="http://schemas.microsoft.com/office/drawing/2014/main" val="1594006643"/>
                    </a:ext>
                  </a:extLst>
                </a:gridCol>
                <a:gridCol w="1885244">
                  <a:extLst>
                    <a:ext uri="{9D8B030D-6E8A-4147-A177-3AD203B41FA5}">
                      <a16:colId xmlns:a16="http://schemas.microsoft.com/office/drawing/2014/main" val="2749591583"/>
                    </a:ext>
                  </a:extLst>
                </a:gridCol>
              </a:tblGrid>
              <a:tr h="370840">
                <a:tc>
                  <a:txBody>
                    <a:bodyPr/>
                    <a:lstStyle/>
                    <a:p>
                      <a:r>
                        <a:rPr lang="en-US"/>
                        <a:t>Name</a:t>
                      </a:r>
                      <a:endParaRPr lang="en-IN"/>
                    </a:p>
                  </a:txBody>
                  <a:tcPr/>
                </a:tc>
                <a:tc>
                  <a:txBody>
                    <a:bodyPr/>
                    <a:lstStyle/>
                    <a:p>
                      <a:r>
                        <a:rPr lang="en-US"/>
                        <a:t>Age</a:t>
                      </a:r>
                      <a:endParaRPr lang="en-IN"/>
                    </a:p>
                  </a:txBody>
                  <a:tcPr/>
                </a:tc>
                <a:extLst>
                  <a:ext uri="{0D108BD9-81ED-4DB2-BD59-A6C34878D82A}">
                    <a16:rowId xmlns:a16="http://schemas.microsoft.com/office/drawing/2014/main" val="1852799430"/>
                  </a:ext>
                </a:extLst>
              </a:tr>
              <a:tr h="370840">
                <a:tc>
                  <a:txBody>
                    <a:bodyPr/>
                    <a:lstStyle/>
                    <a:p>
                      <a:r>
                        <a:rPr lang="en-US"/>
                        <a:t>a</a:t>
                      </a:r>
                      <a:endParaRPr lang="en-IN"/>
                    </a:p>
                  </a:txBody>
                  <a:tcPr/>
                </a:tc>
                <a:tc>
                  <a:txBody>
                    <a:bodyPr/>
                    <a:lstStyle/>
                    <a:p>
                      <a:r>
                        <a:rPr lang="en-US"/>
                        <a:t>10</a:t>
                      </a:r>
                      <a:endParaRPr lang="en-IN"/>
                    </a:p>
                  </a:txBody>
                  <a:tcPr/>
                </a:tc>
                <a:extLst>
                  <a:ext uri="{0D108BD9-81ED-4DB2-BD59-A6C34878D82A}">
                    <a16:rowId xmlns:a16="http://schemas.microsoft.com/office/drawing/2014/main" val="3221433957"/>
                  </a:ext>
                </a:extLst>
              </a:tr>
              <a:tr h="370840">
                <a:tc>
                  <a:txBody>
                    <a:bodyPr/>
                    <a:lstStyle/>
                    <a:p>
                      <a:r>
                        <a:rPr lang="en-US"/>
                        <a:t>b</a:t>
                      </a:r>
                      <a:endParaRPr lang="en-IN"/>
                    </a:p>
                  </a:txBody>
                  <a:tcPr/>
                </a:tc>
                <a:tc>
                  <a:txBody>
                    <a:bodyPr/>
                    <a:lstStyle/>
                    <a:p>
                      <a:r>
                        <a:rPr lang="en-US"/>
                        <a:t>20</a:t>
                      </a:r>
                      <a:endParaRPr lang="en-IN"/>
                    </a:p>
                  </a:txBody>
                  <a:tcPr/>
                </a:tc>
                <a:extLst>
                  <a:ext uri="{0D108BD9-81ED-4DB2-BD59-A6C34878D82A}">
                    <a16:rowId xmlns:a16="http://schemas.microsoft.com/office/drawing/2014/main" val="446727003"/>
                  </a:ext>
                </a:extLst>
              </a:tr>
              <a:tr h="370840">
                <a:tc>
                  <a:txBody>
                    <a:bodyPr/>
                    <a:lstStyle/>
                    <a:p>
                      <a:r>
                        <a:rPr lang="en-US"/>
                        <a:t>c</a:t>
                      </a:r>
                      <a:endParaRPr lang="en-IN"/>
                    </a:p>
                  </a:txBody>
                  <a:tcPr/>
                </a:tc>
                <a:tc>
                  <a:txBody>
                    <a:bodyPr/>
                    <a:lstStyle/>
                    <a:p>
                      <a:r>
                        <a:rPr lang="en-US"/>
                        <a:t>30</a:t>
                      </a:r>
                      <a:endParaRPr lang="en-IN"/>
                    </a:p>
                  </a:txBody>
                  <a:tcPr/>
                </a:tc>
                <a:extLst>
                  <a:ext uri="{0D108BD9-81ED-4DB2-BD59-A6C34878D82A}">
                    <a16:rowId xmlns:a16="http://schemas.microsoft.com/office/drawing/2014/main" val="2982351986"/>
                  </a:ext>
                </a:extLst>
              </a:tr>
            </a:tbl>
          </a:graphicData>
        </a:graphic>
      </p:graphicFrame>
      <p:graphicFrame>
        <p:nvGraphicFramePr>
          <p:cNvPr id="4" name="Table 3">
            <a:extLst>
              <a:ext uri="{FF2B5EF4-FFF2-40B4-BE49-F238E27FC236}">
                <a16:creationId xmlns:a16="http://schemas.microsoft.com/office/drawing/2014/main" id="{852C36D6-BD3D-4D0C-B4CA-57A78099B497}"/>
              </a:ext>
            </a:extLst>
          </p:cNvPr>
          <p:cNvGraphicFramePr>
            <a:graphicFrameLocks noGrp="1"/>
          </p:cNvGraphicFramePr>
          <p:nvPr>
            <p:extLst>
              <p:ext uri="{D42A27DB-BD31-4B8C-83A1-F6EECF244321}">
                <p14:modId xmlns:p14="http://schemas.microsoft.com/office/powerpoint/2010/main" val="4140174036"/>
              </p:ext>
            </p:extLst>
          </p:nvPr>
        </p:nvGraphicFramePr>
        <p:xfrm>
          <a:off x="5819421" y="2344139"/>
          <a:ext cx="3736622" cy="1483360"/>
        </p:xfrm>
        <a:graphic>
          <a:graphicData uri="http://schemas.openxmlformats.org/drawingml/2006/table">
            <a:tbl>
              <a:tblPr firstRow="1" bandRow="1">
                <a:tableStyleId>{5C22544A-7EE6-4342-B048-85BDC9FD1C3A}</a:tableStyleId>
              </a:tblPr>
              <a:tblGrid>
                <a:gridCol w="1851378">
                  <a:extLst>
                    <a:ext uri="{9D8B030D-6E8A-4147-A177-3AD203B41FA5}">
                      <a16:colId xmlns:a16="http://schemas.microsoft.com/office/drawing/2014/main" val="1594006643"/>
                    </a:ext>
                  </a:extLst>
                </a:gridCol>
                <a:gridCol w="1885244">
                  <a:extLst>
                    <a:ext uri="{9D8B030D-6E8A-4147-A177-3AD203B41FA5}">
                      <a16:colId xmlns:a16="http://schemas.microsoft.com/office/drawing/2014/main" val="2749591583"/>
                    </a:ext>
                  </a:extLst>
                </a:gridCol>
              </a:tblGrid>
              <a:tr h="370840">
                <a:tc>
                  <a:txBody>
                    <a:bodyPr/>
                    <a:lstStyle/>
                    <a:p>
                      <a:r>
                        <a:rPr lang="en-US"/>
                        <a:t>Name</a:t>
                      </a:r>
                      <a:endParaRPr lang="en-IN"/>
                    </a:p>
                  </a:txBody>
                  <a:tcPr/>
                </a:tc>
                <a:tc>
                  <a:txBody>
                    <a:bodyPr/>
                    <a:lstStyle/>
                    <a:p>
                      <a:r>
                        <a:rPr lang="en-US"/>
                        <a:t>Age</a:t>
                      </a:r>
                      <a:endParaRPr lang="en-IN"/>
                    </a:p>
                  </a:txBody>
                  <a:tcPr/>
                </a:tc>
                <a:extLst>
                  <a:ext uri="{0D108BD9-81ED-4DB2-BD59-A6C34878D82A}">
                    <a16:rowId xmlns:a16="http://schemas.microsoft.com/office/drawing/2014/main" val="1852799430"/>
                  </a:ext>
                </a:extLst>
              </a:tr>
              <a:tr h="370840">
                <a:tc>
                  <a:txBody>
                    <a:bodyPr/>
                    <a:lstStyle/>
                    <a:p>
                      <a:r>
                        <a:rPr lang="en-US"/>
                        <a:t>d</a:t>
                      </a:r>
                      <a:endParaRPr lang="en-IN"/>
                    </a:p>
                  </a:txBody>
                  <a:tcPr/>
                </a:tc>
                <a:tc>
                  <a:txBody>
                    <a:bodyPr/>
                    <a:lstStyle/>
                    <a:p>
                      <a:r>
                        <a:rPr lang="en-US"/>
                        <a:t>15</a:t>
                      </a:r>
                      <a:endParaRPr lang="en-IN"/>
                    </a:p>
                  </a:txBody>
                  <a:tcPr/>
                </a:tc>
                <a:extLst>
                  <a:ext uri="{0D108BD9-81ED-4DB2-BD59-A6C34878D82A}">
                    <a16:rowId xmlns:a16="http://schemas.microsoft.com/office/drawing/2014/main" val="3221433957"/>
                  </a:ext>
                </a:extLst>
              </a:tr>
              <a:tr h="370840">
                <a:tc>
                  <a:txBody>
                    <a:bodyPr/>
                    <a:lstStyle/>
                    <a:p>
                      <a:r>
                        <a:rPr lang="en-US"/>
                        <a:t>e</a:t>
                      </a:r>
                      <a:endParaRPr lang="en-IN"/>
                    </a:p>
                  </a:txBody>
                  <a:tcPr/>
                </a:tc>
                <a:tc>
                  <a:txBody>
                    <a:bodyPr/>
                    <a:lstStyle/>
                    <a:p>
                      <a:r>
                        <a:rPr lang="en-US"/>
                        <a:t>30</a:t>
                      </a:r>
                      <a:endParaRPr lang="en-IN"/>
                    </a:p>
                  </a:txBody>
                  <a:tcPr/>
                </a:tc>
                <a:extLst>
                  <a:ext uri="{0D108BD9-81ED-4DB2-BD59-A6C34878D82A}">
                    <a16:rowId xmlns:a16="http://schemas.microsoft.com/office/drawing/2014/main" val="446727003"/>
                  </a:ext>
                </a:extLst>
              </a:tr>
              <a:tr h="370840">
                <a:tc>
                  <a:txBody>
                    <a:bodyPr/>
                    <a:lstStyle/>
                    <a:p>
                      <a:r>
                        <a:rPr lang="en-US"/>
                        <a:t>f</a:t>
                      </a:r>
                      <a:endParaRPr lang="en-IN"/>
                    </a:p>
                  </a:txBody>
                  <a:tcPr/>
                </a:tc>
                <a:tc>
                  <a:txBody>
                    <a:bodyPr/>
                    <a:lstStyle/>
                    <a:p>
                      <a:r>
                        <a:rPr lang="en-US"/>
                        <a:t>45</a:t>
                      </a:r>
                      <a:endParaRPr lang="en-IN"/>
                    </a:p>
                  </a:txBody>
                  <a:tcPr/>
                </a:tc>
                <a:extLst>
                  <a:ext uri="{0D108BD9-81ED-4DB2-BD59-A6C34878D82A}">
                    <a16:rowId xmlns:a16="http://schemas.microsoft.com/office/drawing/2014/main" val="2982351986"/>
                  </a:ext>
                </a:extLst>
              </a:tr>
            </a:tbl>
          </a:graphicData>
        </a:graphic>
      </p:graphicFrame>
      <p:sp>
        <p:nvSpPr>
          <p:cNvPr id="6" name="TextBox 5">
            <a:extLst>
              <a:ext uri="{FF2B5EF4-FFF2-40B4-BE49-F238E27FC236}">
                <a16:creationId xmlns:a16="http://schemas.microsoft.com/office/drawing/2014/main" id="{3086C104-16D6-45AC-A5AF-280AE3B94C08}"/>
              </a:ext>
            </a:extLst>
          </p:cNvPr>
          <p:cNvSpPr txBox="1"/>
          <p:nvPr/>
        </p:nvSpPr>
        <p:spPr>
          <a:xfrm>
            <a:off x="745067" y="1444978"/>
            <a:ext cx="6539611" cy="369332"/>
          </a:xfrm>
          <a:prstGeom prst="rect">
            <a:avLst/>
          </a:prstGeom>
          <a:noFill/>
        </p:spPr>
        <p:txBody>
          <a:bodyPr wrap="none" rtlCol="0">
            <a:spAutoFit/>
          </a:bodyPr>
          <a:lstStyle/>
          <a:p>
            <a:r>
              <a:rPr lang="en-US"/>
              <a:t>Combines each tuple of one relation with all tuples in other relation.</a:t>
            </a:r>
            <a:endParaRPr lang="en-IN"/>
          </a:p>
        </p:txBody>
      </p:sp>
      <p:sp>
        <p:nvSpPr>
          <p:cNvPr id="7" name="TextBox 6">
            <a:extLst>
              <a:ext uri="{FF2B5EF4-FFF2-40B4-BE49-F238E27FC236}">
                <a16:creationId xmlns:a16="http://schemas.microsoft.com/office/drawing/2014/main" id="{CFD0F289-E01E-43C6-A68C-7B832B677218}"/>
              </a:ext>
            </a:extLst>
          </p:cNvPr>
          <p:cNvSpPr txBox="1"/>
          <p:nvPr/>
        </p:nvSpPr>
        <p:spPr>
          <a:xfrm>
            <a:off x="841727" y="4520142"/>
            <a:ext cx="7817525" cy="369332"/>
          </a:xfrm>
          <a:prstGeom prst="rect">
            <a:avLst/>
          </a:prstGeom>
          <a:noFill/>
        </p:spPr>
        <p:txBody>
          <a:bodyPr wrap="none" rtlCol="0">
            <a:spAutoFit/>
          </a:bodyPr>
          <a:lstStyle/>
          <a:p>
            <a:pPr marL="285750" indent="-285750">
              <a:buFont typeface="Arial" panose="020B0604020202020204" pitchFamily="34" charset="0"/>
              <a:buChar char="•"/>
            </a:pPr>
            <a:r>
              <a:rPr lang="en-US"/>
              <a:t>If R1 contains ‘m’ attributes and R2 has ‘n’ attributes then m x n contains </a:t>
            </a:r>
            <a:r>
              <a:rPr lang="en-US" err="1"/>
              <a:t>m+n</a:t>
            </a:r>
            <a:r>
              <a:rPr lang="en-US"/>
              <a:t>.</a:t>
            </a:r>
            <a:endParaRPr lang="en-IN"/>
          </a:p>
        </p:txBody>
      </p:sp>
      <p:sp>
        <p:nvSpPr>
          <p:cNvPr id="8" name="Rectangle 7">
            <a:extLst>
              <a:ext uri="{FF2B5EF4-FFF2-40B4-BE49-F238E27FC236}">
                <a16:creationId xmlns:a16="http://schemas.microsoft.com/office/drawing/2014/main" id="{8046C733-C1FD-4C79-A151-F4EC3BBDFA65}"/>
              </a:ext>
            </a:extLst>
          </p:cNvPr>
          <p:cNvSpPr/>
          <p:nvPr/>
        </p:nvSpPr>
        <p:spPr>
          <a:xfrm>
            <a:off x="936976" y="5394397"/>
            <a:ext cx="8444091" cy="369332"/>
          </a:xfrm>
          <a:prstGeom prst="rect">
            <a:avLst/>
          </a:prstGeom>
        </p:spPr>
        <p:txBody>
          <a:bodyPr wrap="square">
            <a:spAutoFit/>
          </a:bodyPr>
          <a:lstStyle/>
          <a:p>
            <a:pPr marL="285750" indent="-285750">
              <a:buFont typeface="Arial" panose="020B0604020202020204" pitchFamily="34" charset="0"/>
              <a:buChar char="•"/>
            </a:pPr>
            <a:r>
              <a:rPr lang="en-US"/>
              <a:t>If R1 contains ‘m’ rows and R2 has ‘n’ rows then cross product contains </a:t>
            </a:r>
            <a:r>
              <a:rPr lang="en-US" err="1"/>
              <a:t>mxn</a:t>
            </a:r>
            <a:r>
              <a:rPr lang="en-US"/>
              <a:t> rows.</a:t>
            </a:r>
            <a:endParaRPr lang="en-IN"/>
          </a:p>
        </p:txBody>
      </p:sp>
    </p:spTree>
    <p:extLst>
      <p:ext uri="{BB962C8B-B14F-4D97-AF65-F5344CB8AC3E}">
        <p14:creationId xmlns:p14="http://schemas.microsoft.com/office/powerpoint/2010/main" val="3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1EE983-ED56-4215-96BA-44D7FAF2FF0B}"/>
              </a:ext>
            </a:extLst>
          </p:cNvPr>
          <p:cNvGraphicFramePr>
            <a:graphicFrameLocks noGrp="1"/>
          </p:cNvGraphicFramePr>
          <p:nvPr>
            <p:extLst>
              <p:ext uri="{D42A27DB-BD31-4B8C-83A1-F6EECF244321}">
                <p14:modId xmlns:p14="http://schemas.microsoft.com/office/powerpoint/2010/main" val="287501465"/>
              </p:ext>
            </p:extLst>
          </p:nvPr>
        </p:nvGraphicFramePr>
        <p:xfrm>
          <a:off x="1128889" y="1399540"/>
          <a:ext cx="8128000" cy="4058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19872804"/>
                    </a:ext>
                  </a:extLst>
                </a:gridCol>
                <a:gridCol w="2032000">
                  <a:extLst>
                    <a:ext uri="{9D8B030D-6E8A-4147-A177-3AD203B41FA5}">
                      <a16:colId xmlns:a16="http://schemas.microsoft.com/office/drawing/2014/main" val="1911469766"/>
                    </a:ext>
                  </a:extLst>
                </a:gridCol>
                <a:gridCol w="2032000">
                  <a:extLst>
                    <a:ext uri="{9D8B030D-6E8A-4147-A177-3AD203B41FA5}">
                      <a16:colId xmlns:a16="http://schemas.microsoft.com/office/drawing/2014/main" val="1937568419"/>
                    </a:ext>
                  </a:extLst>
                </a:gridCol>
                <a:gridCol w="2032000">
                  <a:extLst>
                    <a:ext uri="{9D8B030D-6E8A-4147-A177-3AD203B41FA5}">
                      <a16:colId xmlns:a16="http://schemas.microsoft.com/office/drawing/2014/main" val="1166008462"/>
                    </a:ext>
                  </a:extLst>
                </a:gridCol>
              </a:tblGrid>
              <a:tr h="370840">
                <a:tc>
                  <a:txBody>
                    <a:bodyPr/>
                    <a:lstStyle/>
                    <a:p>
                      <a:r>
                        <a:rPr lang="en-US"/>
                        <a:t>Name</a:t>
                      </a:r>
                      <a:endParaRPr lang="en-IN"/>
                    </a:p>
                  </a:txBody>
                  <a:tcPr/>
                </a:tc>
                <a:tc>
                  <a:txBody>
                    <a:bodyPr/>
                    <a:lstStyle/>
                    <a:p>
                      <a:r>
                        <a:rPr lang="en-US"/>
                        <a:t>Age</a:t>
                      </a:r>
                      <a:endParaRPr lang="en-IN"/>
                    </a:p>
                  </a:txBody>
                  <a:tcPr/>
                </a:tc>
                <a:tc>
                  <a:txBody>
                    <a:bodyPr/>
                    <a:lstStyle/>
                    <a:p>
                      <a:r>
                        <a:rPr lang="en-US"/>
                        <a:t>Name</a:t>
                      </a:r>
                      <a:endParaRPr lang="en-IN"/>
                    </a:p>
                  </a:txBody>
                  <a:tcPr/>
                </a:tc>
                <a:tc>
                  <a:txBody>
                    <a:bodyPr/>
                    <a:lstStyle/>
                    <a:p>
                      <a:r>
                        <a:rPr lang="en-US"/>
                        <a:t>Age</a:t>
                      </a:r>
                      <a:endParaRPr lang="en-IN"/>
                    </a:p>
                  </a:txBody>
                  <a:tcPr/>
                </a:tc>
                <a:extLst>
                  <a:ext uri="{0D108BD9-81ED-4DB2-BD59-A6C34878D82A}">
                    <a16:rowId xmlns:a16="http://schemas.microsoft.com/office/drawing/2014/main" val="2536818960"/>
                  </a:ext>
                </a:extLst>
              </a:tr>
              <a:tr h="370840">
                <a:tc>
                  <a:txBody>
                    <a:bodyPr/>
                    <a:lstStyle/>
                    <a:p>
                      <a:r>
                        <a:rPr lang="en-US"/>
                        <a:t>a</a:t>
                      </a:r>
                      <a:endParaRPr lang="en-IN"/>
                    </a:p>
                  </a:txBody>
                  <a:tcPr/>
                </a:tc>
                <a:tc>
                  <a:txBody>
                    <a:bodyPr/>
                    <a:lstStyle/>
                    <a:p>
                      <a:r>
                        <a:rPr lang="en-US"/>
                        <a:t>10</a:t>
                      </a:r>
                      <a:endParaRPr lang="en-IN"/>
                    </a:p>
                  </a:txBody>
                  <a:tcPr/>
                </a:tc>
                <a:tc>
                  <a:txBody>
                    <a:bodyPr/>
                    <a:lstStyle/>
                    <a:p>
                      <a:r>
                        <a:rPr lang="en-US"/>
                        <a:t>d</a:t>
                      </a:r>
                      <a:endParaRPr lang="en-IN"/>
                    </a:p>
                  </a:txBody>
                  <a:tcPr/>
                </a:tc>
                <a:tc>
                  <a:txBody>
                    <a:bodyPr/>
                    <a:lstStyle/>
                    <a:p>
                      <a:r>
                        <a:rPr lang="en-US"/>
                        <a:t>15</a:t>
                      </a:r>
                      <a:endParaRPr lang="en-IN"/>
                    </a:p>
                  </a:txBody>
                  <a:tcPr/>
                </a:tc>
                <a:extLst>
                  <a:ext uri="{0D108BD9-81ED-4DB2-BD59-A6C34878D82A}">
                    <a16:rowId xmlns:a16="http://schemas.microsoft.com/office/drawing/2014/main" val="1001294918"/>
                  </a:ext>
                </a:extLst>
              </a:tr>
              <a:tr h="370840">
                <a:tc>
                  <a:txBody>
                    <a:bodyPr/>
                    <a:lstStyle/>
                    <a:p>
                      <a:r>
                        <a:rPr lang="en-US"/>
                        <a:t>a</a:t>
                      </a:r>
                      <a:endParaRPr lang="en-IN"/>
                    </a:p>
                  </a:txBody>
                  <a:tcPr/>
                </a:tc>
                <a:tc>
                  <a:txBody>
                    <a:bodyPr/>
                    <a:lstStyle/>
                    <a:p>
                      <a:r>
                        <a:rPr lang="en-US"/>
                        <a:t>10</a:t>
                      </a:r>
                      <a:endParaRPr lang="en-IN"/>
                    </a:p>
                  </a:txBody>
                  <a:tcPr/>
                </a:tc>
                <a:tc>
                  <a:txBody>
                    <a:bodyPr/>
                    <a:lstStyle/>
                    <a:p>
                      <a:r>
                        <a:rPr lang="en-US"/>
                        <a:t>e</a:t>
                      </a:r>
                      <a:endParaRPr lang="en-IN"/>
                    </a:p>
                  </a:txBody>
                  <a:tcPr/>
                </a:tc>
                <a:tc>
                  <a:txBody>
                    <a:bodyPr/>
                    <a:lstStyle/>
                    <a:p>
                      <a:r>
                        <a:rPr lang="en-US"/>
                        <a:t>30</a:t>
                      </a:r>
                      <a:endParaRPr lang="en-IN"/>
                    </a:p>
                  </a:txBody>
                  <a:tcPr/>
                </a:tc>
                <a:extLst>
                  <a:ext uri="{0D108BD9-81ED-4DB2-BD59-A6C34878D82A}">
                    <a16:rowId xmlns:a16="http://schemas.microsoft.com/office/drawing/2014/main" val="1220973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a:t>
                      </a:r>
                      <a:endParaRPr lang="en-IN"/>
                    </a:p>
                  </a:txBody>
                  <a:tcPr/>
                </a:tc>
                <a:tc>
                  <a:txBody>
                    <a:bodyPr/>
                    <a:lstStyle/>
                    <a:p>
                      <a:r>
                        <a:rPr lang="en-US"/>
                        <a:t>10</a:t>
                      </a:r>
                      <a:endParaRPr lang="en-IN"/>
                    </a:p>
                  </a:txBody>
                  <a:tcPr/>
                </a:tc>
                <a:tc>
                  <a:txBody>
                    <a:bodyPr/>
                    <a:lstStyle/>
                    <a:p>
                      <a:r>
                        <a:rPr lang="en-US"/>
                        <a:t>f</a:t>
                      </a:r>
                      <a:endParaRPr lang="en-IN"/>
                    </a:p>
                  </a:txBody>
                  <a:tcPr/>
                </a:tc>
                <a:tc>
                  <a:txBody>
                    <a:bodyPr/>
                    <a:lstStyle/>
                    <a:p>
                      <a:r>
                        <a:rPr lang="en-US"/>
                        <a:t>45</a:t>
                      </a:r>
                      <a:endParaRPr lang="en-IN"/>
                    </a:p>
                  </a:txBody>
                  <a:tcPr/>
                </a:tc>
                <a:extLst>
                  <a:ext uri="{0D108BD9-81ED-4DB2-BD59-A6C34878D82A}">
                    <a16:rowId xmlns:a16="http://schemas.microsoft.com/office/drawing/2014/main" val="1288411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a:t>
                      </a:r>
                      <a:endParaRPr lang="en-IN"/>
                    </a:p>
                  </a:txBody>
                  <a:tcPr/>
                </a:tc>
                <a:tc>
                  <a:txBody>
                    <a:bodyPr/>
                    <a:lstStyle/>
                    <a:p>
                      <a:r>
                        <a:rPr lang="en-US"/>
                        <a:t>20</a:t>
                      </a:r>
                      <a:endParaRPr lang="en-IN"/>
                    </a:p>
                  </a:txBody>
                  <a:tcPr/>
                </a:tc>
                <a:tc>
                  <a:txBody>
                    <a:bodyPr/>
                    <a:lstStyle/>
                    <a:p>
                      <a:r>
                        <a:rPr lang="en-US"/>
                        <a:t>d</a:t>
                      </a:r>
                      <a:endParaRPr lang="en-IN"/>
                    </a:p>
                  </a:txBody>
                  <a:tcPr/>
                </a:tc>
                <a:tc>
                  <a:txBody>
                    <a:bodyPr/>
                    <a:lstStyle/>
                    <a:p>
                      <a:r>
                        <a:rPr lang="en-US"/>
                        <a:t>15</a:t>
                      </a:r>
                      <a:endParaRPr lang="en-IN"/>
                    </a:p>
                  </a:txBody>
                  <a:tcPr/>
                </a:tc>
                <a:extLst>
                  <a:ext uri="{0D108BD9-81ED-4DB2-BD59-A6C34878D82A}">
                    <a16:rowId xmlns:a16="http://schemas.microsoft.com/office/drawing/2014/main" val="1844998337"/>
                  </a:ext>
                </a:extLst>
              </a:tr>
              <a:tr h="370840">
                <a:tc>
                  <a:txBody>
                    <a:bodyPr/>
                    <a:lstStyle/>
                    <a:p>
                      <a:r>
                        <a:rPr lang="en-US"/>
                        <a:t>b</a:t>
                      </a:r>
                      <a:endParaRPr lang="en-IN"/>
                    </a:p>
                  </a:txBody>
                  <a:tcPr/>
                </a:tc>
                <a:tc>
                  <a:txBody>
                    <a:bodyPr/>
                    <a:lstStyle/>
                    <a:p>
                      <a:r>
                        <a:rPr lang="en-US"/>
                        <a:t>20</a:t>
                      </a:r>
                      <a:endParaRPr lang="en-IN"/>
                    </a:p>
                  </a:txBody>
                  <a:tcPr/>
                </a:tc>
                <a:tc>
                  <a:txBody>
                    <a:bodyPr/>
                    <a:lstStyle/>
                    <a:p>
                      <a:r>
                        <a:rPr lang="en-US"/>
                        <a:t>e</a:t>
                      </a:r>
                      <a:endParaRPr lang="en-IN"/>
                    </a:p>
                  </a:txBody>
                  <a:tcPr/>
                </a:tc>
                <a:tc>
                  <a:txBody>
                    <a:bodyPr/>
                    <a:lstStyle/>
                    <a:p>
                      <a:r>
                        <a:rPr lang="en-US"/>
                        <a:t>30</a:t>
                      </a:r>
                      <a:endParaRPr lang="en-IN"/>
                    </a:p>
                  </a:txBody>
                  <a:tcPr/>
                </a:tc>
                <a:extLst>
                  <a:ext uri="{0D108BD9-81ED-4DB2-BD59-A6C34878D82A}">
                    <a16:rowId xmlns:a16="http://schemas.microsoft.com/office/drawing/2014/main" val="3550275789"/>
                  </a:ext>
                </a:extLst>
              </a:tr>
              <a:tr h="370840">
                <a:tc>
                  <a:txBody>
                    <a:bodyPr/>
                    <a:lstStyle/>
                    <a:p>
                      <a:r>
                        <a:rPr lang="en-US"/>
                        <a:t>b</a:t>
                      </a:r>
                      <a:endParaRPr lang="en-IN"/>
                    </a:p>
                  </a:txBody>
                  <a:tcPr/>
                </a:tc>
                <a:tc>
                  <a:txBody>
                    <a:bodyPr/>
                    <a:lstStyle/>
                    <a:p>
                      <a:r>
                        <a:rPr lang="en-US"/>
                        <a:t>20</a:t>
                      </a:r>
                      <a:endParaRPr lang="en-IN"/>
                    </a:p>
                  </a:txBody>
                  <a:tcPr/>
                </a:tc>
                <a:tc>
                  <a:txBody>
                    <a:bodyPr/>
                    <a:lstStyle/>
                    <a:p>
                      <a:r>
                        <a:rPr lang="en-US"/>
                        <a:t>f</a:t>
                      </a:r>
                      <a:endParaRPr lang="en-IN"/>
                    </a:p>
                  </a:txBody>
                  <a:tcPr/>
                </a:tc>
                <a:tc>
                  <a:txBody>
                    <a:bodyPr/>
                    <a:lstStyle/>
                    <a:p>
                      <a:r>
                        <a:rPr lang="en-US"/>
                        <a:t>45</a:t>
                      </a:r>
                      <a:endParaRPr lang="en-IN"/>
                    </a:p>
                  </a:txBody>
                  <a:tcPr/>
                </a:tc>
                <a:extLst>
                  <a:ext uri="{0D108BD9-81ED-4DB2-BD59-A6C34878D82A}">
                    <a16:rowId xmlns:a16="http://schemas.microsoft.com/office/drawing/2014/main" val="2191630390"/>
                  </a:ext>
                </a:extLst>
              </a:tr>
              <a:tr h="0">
                <a:tc>
                  <a:txBody>
                    <a:bodyPr/>
                    <a:lstStyle/>
                    <a:p>
                      <a:r>
                        <a:rPr lang="en-US"/>
                        <a:t>c</a:t>
                      </a:r>
                      <a:endParaRPr lang="en-IN"/>
                    </a:p>
                  </a:txBody>
                  <a:tcPr/>
                </a:tc>
                <a:tc>
                  <a:txBody>
                    <a:bodyPr/>
                    <a:lstStyle/>
                    <a:p>
                      <a:r>
                        <a:rPr lang="en-US"/>
                        <a:t>30</a:t>
                      </a:r>
                      <a:endParaRPr lang="en-IN"/>
                    </a:p>
                  </a:txBody>
                  <a:tcPr/>
                </a:tc>
                <a:tc>
                  <a:txBody>
                    <a:bodyPr/>
                    <a:lstStyle/>
                    <a:p>
                      <a:r>
                        <a:rPr lang="en-US"/>
                        <a:t>d</a:t>
                      </a:r>
                      <a:endParaRPr lang="en-IN"/>
                    </a:p>
                  </a:txBody>
                  <a:tcPr/>
                </a:tc>
                <a:tc>
                  <a:txBody>
                    <a:bodyPr/>
                    <a:lstStyle/>
                    <a:p>
                      <a:r>
                        <a:rPr lang="en-US"/>
                        <a:t>15</a:t>
                      </a:r>
                      <a:endParaRPr lang="en-IN"/>
                    </a:p>
                  </a:txBody>
                  <a:tcPr/>
                </a:tc>
                <a:extLst>
                  <a:ext uri="{0D108BD9-81ED-4DB2-BD59-A6C34878D82A}">
                    <a16:rowId xmlns:a16="http://schemas.microsoft.com/office/drawing/2014/main" val="2317121394"/>
                  </a:ext>
                </a:extLst>
              </a:tr>
              <a:tr h="273050">
                <a:tc>
                  <a:txBody>
                    <a:bodyPr/>
                    <a:lstStyle/>
                    <a:p>
                      <a:r>
                        <a:rPr lang="en-US"/>
                        <a:t>c</a:t>
                      </a:r>
                      <a:endParaRPr lang="en-IN"/>
                    </a:p>
                  </a:txBody>
                  <a:tcPr/>
                </a:tc>
                <a:tc>
                  <a:txBody>
                    <a:bodyPr/>
                    <a:lstStyle/>
                    <a:p>
                      <a:r>
                        <a:rPr lang="en-US"/>
                        <a:t>30</a:t>
                      </a:r>
                      <a:endParaRPr lang="en-IN"/>
                    </a:p>
                  </a:txBody>
                  <a:tcPr/>
                </a:tc>
                <a:tc>
                  <a:txBody>
                    <a:bodyPr/>
                    <a:lstStyle/>
                    <a:p>
                      <a:r>
                        <a:rPr lang="en-US"/>
                        <a:t>e</a:t>
                      </a:r>
                      <a:endParaRPr lang="en-IN"/>
                    </a:p>
                  </a:txBody>
                  <a:tcPr/>
                </a:tc>
                <a:tc>
                  <a:txBody>
                    <a:bodyPr/>
                    <a:lstStyle/>
                    <a:p>
                      <a:r>
                        <a:rPr lang="en-US"/>
                        <a:t>30</a:t>
                      </a:r>
                      <a:endParaRPr lang="en-IN"/>
                    </a:p>
                  </a:txBody>
                  <a:tcPr/>
                </a:tc>
                <a:extLst>
                  <a:ext uri="{0D108BD9-81ED-4DB2-BD59-A6C34878D82A}">
                    <a16:rowId xmlns:a16="http://schemas.microsoft.com/office/drawing/2014/main" val="223528809"/>
                  </a:ext>
                </a:extLst>
              </a:tr>
              <a:tr h="180340">
                <a:tc>
                  <a:txBody>
                    <a:bodyPr/>
                    <a:lstStyle/>
                    <a:p>
                      <a:r>
                        <a:rPr lang="en-US"/>
                        <a:t>c</a:t>
                      </a:r>
                      <a:endParaRPr lang="en-IN"/>
                    </a:p>
                  </a:txBody>
                  <a:tcPr/>
                </a:tc>
                <a:tc>
                  <a:txBody>
                    <a:bodyPr/>
                    <a:lstStyle/>
                    <a:p>
                      <a:r>
                        <a:rPr lang="en-US"/>
                        <a:t>30</a:t>
                      </a:r>
                      <a:endParaRPr lang="en-IN"/>
                    </a:p>
                  </a:txBody>
                  <a:tcPr/>
                </a:tc>
                <a:tc>
                  <a:txBody>
                    <a:bodyPr/>
                    <a:lstStyle/>
                    <a:p>
                      <a:r>
                        <a:rPr lang="en-US"/>
                        <a:t>f</a:t>
                      </a:r>
                      <a:endParaRPr lang="en-IN"/>
                    </a:p>
                  </a:txBody>
                  <a:tcPr/>
                </a:tc>
                <a:tc>
                  <a:txBody>
                    <a:bodyPr/>
                    <a:lstStyle/>
                    <a:p>
                      <a:r>
                        <a:rPr lang="en-US"/>
                        <a:t>45</a:t>
                      </a:r>
                      <a:endParaRPr lang="en-IN"/>
                    </a:p>
                  </a:txBody>
                  <a:tcPr/>
                </a:tc>
                <a:extLst>
                  <a:ext uri="{0D108BD9-81ED-4DB2-BD59-A6C34878D82A}">
                    <a16:rowId xmlns:a16="http://schemas.microsoft.com/office/drawing/2014/main" val="4230214068"/>
                  </a:ext>
                </a:extLst>
              </a:tr>
              <a:tr h="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77809505"/>
                  </a:ext>
                </a:extLst>
              </a:tr>
            </a:tbl>
          </a:graphicData>
        </a:graphic>
      </p:graphicFrame>
    </p:spTree>
    <p:extLst>
      <p:ext uri="{BB962C8B-B14F-4D97-AF65-F5344CB8AC3E}">
        <p14:creationId xmlns:p14="http://schemas.microsoft.com/office/powerpoint/2010/main" val="286739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F24B7-7699-4E34-B279-A6999E2ACB45}"/>
              </a:ext>
            </a:extLst>
          </p:cNvPr>
          <p:cNvSpPr txBox="1"/>
          <p:nvPr/>
        </p:nvSpPr>
        <p:spPr>
          <a:xfrm>
            <a:off x="3408067" y="643467"/>
            <a:ext cx="5618654" cy="369332"/>
          </a:xfrm>
          <a:prstGeom prst="rect">
            <a:avLst/>
          </a:prstGeom>
          <a:noFill/>
        </p:spPr>
        <p:txBody>
          <a:bodyPr wrap="none" rtlCol="0">
            <a:spAutoFit/>
          </a:bodyPr>
          <a:lstStyle/>
          <a:p>
            <a:r>
              <a:rPr lang="en-US" b="1"/>
              <a:t>Three Schema Architecture or Three levels of Abstraction</a:t>
            </a:r>
            <a:endParaRPr lang="en-IN" b="1"/>
          </a:p>
        </p:txBody>
      </p:sp>
      <p:sp>
        <p:nvSpPr>
          <p:cNvPr id="3" name="TextBox 2">
            <a:extLst>
              <a:ext uri="{FF2B5EF4-FFF2-40B4-BE49-F238E27FC236}">
                <a16:creationId xmlns:a16="http://schemas.microsoft.com/office/drawing/2014/main" id="{F2A2B2EF-4CFF-476C-BA07-0A57DA834B36}"/>
              </a:ext>
            </a:extLst>
          </p:cNvPr>
          <p:cNvSpPr txBox="1"/>
          <p:nvPr/>
        </p:nvSpPr>
        <p:spPr>
          <a:xfrm>
            <a:off x="790222" y="1591733"/>
            <a:ext cx="8150578" cy="369332"/>
          </a:xfrm>
          <a:prstGeom prst="rect">
            <a:avLst/>
          </a:prstGeom>
          <a:noFill/>
        </p:spPr>
        <p:txBody>
          <a:bodyPr wrap="square" rtlCol="0">
            <a:spAutoFit/>
          </a:bodyPr>
          <a:lstStyle/>
          <a:p>
            <a:r>
              <a:rPr lang="en-US" b="1"/>
              <a:t>Abstraction</a:t>
            </a:r>
            <a:r>
              <a:rPr lang="en-US"/>
              <a:t>: Representing essential features while hiding unnecessary details.</a:t>
            </a:r>
            <a:endParaRPr lang="en-IN"/>
          </a:p>
        </p:txBody>
      </p:sp>
      <p:sp>
        <p:nvSpPr>
          <p:cNvPr id="4" name="TextBox 3">
            <a:extLst>
              <a:ext uri="{FF2B5EF4-FFF2-40B4-BE49-F238E27FC236}">
                <a16:creationId xmlns:a16="http://schemas.microsoft.com/office/drawing/2014/main" id="{3FD97A65-1CDA-4FB7-9D57-CF990FDFF601}"/>
              </a:ext>
            </a:extLst>
          </p:cNvPr>
          <p:cNvSpPr txBox="1"/>
          <p:nvPr/>
        </p:nvSpPr>
        <p:spPr>
          <a:xfrm>
            <a:off x="790222" y="2585156"/>
            <a:ext cx="4143185" cy="369332"/>
          </a:xfrm>
          <a:prstGeom prst="rect">
            <a:avLst/>
          </a:prstGeom>
          <a:noFill/>
        </p:spPr>
        <p:txBody>
          <a:bodyPr wrap="none" rtlCol="0">
            <a:spAutoFit/>
          </a:bodyPr>
          <a:lstStyle/>
          <a:p>
            <a:r>
              <a:rPr lang="en-US" b="1"/>
              <a:t>Schema</a:t>
            </a:r>
            <a:r>
              <a:rPr lang="en-US"/>
              <a:t>: Describes structure of a database</a:t>
            </a:r>
            <a:endParaRPr lang="en-IN"/>
          </a:p>
        </p:txBody>
      </p:sp>
      <p:sp>
        <p:nvSpPr>
          <p:cNvPr id="5" name="TextBox 4">
            <a:extLst>
              <a:ext uri="{FF2B5EF4-FFF2-40B4-BE49-F238E27FC236}">
                <a16:creationId xmlns:a16="http://schemas.microsoft.com/office/drawing/2014/main" id="{9EA48998-AA80-4707-87C5-E752CB07EC7B}"/>
              </a:ext>
            </a:extLst>
          </p:cNvPr>
          <p:cNvSpPr txBox="1"/>
          <p:nvPr/>
        </p:nvSpPr>
        <p:spPr>
          <a:xfrm>
            <a:off x="880533" y="3533422"/>
            <a:ext cx="2264338" cy="923330"/>
          </a:xfrm>
          <a:prstGeom prst="rect">
            <a:avLst/>
          </a:prstGeom>
          <a:noFill/>
        </p:spPr>
        <p:txBody>
          <a:bodyPr wrap="none" rtlCol="0">
            <a:spAutoFit/>
          </a:bodyPr>
          <a:lstStyle/>
          <a:p>
            <a:r>
              <a:rPr lang="en-US"/>
              <a:t>1. External Schema</a:t>
            </a:r>
          </a:p>
          <a:p>
            <a:r>
              <a:rPr lang="en-US"/>
              <a:t>2. Conceptual Schema</a:t>
            </a:r>
          </a:p>
          <a:p>
            <a:r>
              <a:rPr lang="en-US"/>
              <a:t>3. Physical Schema</a:t>
            </a:r>
            <a:endParaRPr lang="en-IN"/>
          </a:p>
        </p:txBody>
      </p:sp>
    </p:spTree>
    <p:extLst>
      <p:ext uri="{BB962C8B-B14F-4D97-AF65-F5344CB8AC3E}">
        <p14:creationId xmlns:p14="http://schemas.microsoft.com/office/powerpoint/2010/main" val="32350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ree Schema Architecture of DBMS - TAE">
            <a:extLst>
              <a:ext uri="{FF2B5EF4-FFF2-40B4-BE49-F238E27FC236}">
                <a16:creationId xmlns:a16="http://schemas.microsoft.com/office/drawing/2014/main" id="{A1F762EC-D26E-4D41-BE74-07A47B844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521" y="1090183"/>
            <a:ext cx="5615164" cy="446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6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B72076-2B9E-4AF2-8C0A-DA8F6D6971E0}"/>
              </a:ext>
            </a:extLst>
          </p:cNvPr>
          <p:cNvSpPr/>
          <p:nvPr/>
        </p:nvSpPr>
        <p:spPr>
          <a:xfrm>
            <a:off x="974522" y="828511"/>
            <a:ext cx="2250424" cy="369332"/>
          </a:xfrm>
          <a:prstGeom prst="rect">
            <a:avLst/>
          </a:prstGeom>
        </p:spPr>
        <p:txBody>
          <a:bodyPr wrap="none">
            <a:spAutoFit/>
          </a:bodyPr>
          <a:lstStyle/>
          <a:p>
            <a:pPr algn="just"/>
            <a:r>
              <a:rPr lang="en-IN">
                <a:solidFill>
                  <a:srgbClr val="610B38"/>
                </a:solidFill>
                <a:latin typeface="erdana"/>
              </a:rPr>
              <a:t>Components of DBMS</a:t>
            </a:r>
            <a:endParaRPr lang="en-IN" b="0" i="0">
              <a:solidFill>
                <a:srgbClr val="610B38"/>
              </a:solidFill>
              <a:effectLst/>
              <a:latin typeface="erdana"/>
            </a:endParaRPr>
          </a:p>
        </p:txBody>
      </p:sp>
      <p:pic>
        <p:nvPicPr>
          <p:cNvPr id="1026" name="Picture 2" descr="Components of DBMS">
            <a:extLst>
              <a:ext uri="{FF2B5EF4-FFF2-40B4-BE49-F238E27FC236}">
                <a16:creationId xmlns:a16="http://schemas.microsoft.com/office/drawing/2014/main" id="{EBC91FA3-430E-4065-B020-3590B2E43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533" y="1973143"/>
            <a:ext cx="3437996" cy="291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6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15FF92-5A8D-49D3-B8D2-838CAF6B17B8}"/>
              </a:ext>
            </a:extLst>
          </p:cNvPr>
          <p:cNvSpPr/>
          <p:nvPr/>
        </p:nvSpPr>
        <p:spPr>
          <a:xfrm>
            <a:off x="688811" y="704334"/>
            <a:ext cx="1331711" cy="369332"/>
          </a:xfrm>
          <a:prstGeom prst="rect">
            <a:avLst/>
          </a:prstGeom>
        </p:spPr>
        <p:txBody>
          <a:bodyPr wrap="none">
            <a:spAutoFit/>
          </a:bodyPr>
          <a:lstStyle/>
          <a:p>
            <a:pPr algn="just"/>
            <a:r>
              <a:rPr lang="en-IN">
                <a:solidFill>
                  <a:srgbClr val="610B4B"/>
                </a:solidFill>
                <a:latin typeface="erdana"/>
              </a:rPr>
              <a:t>1. Hardware</a:t>
            </a:r>
            <a:endParaRPr lang="en-IN" b="0" i="0">
              <a:solidFill>
                <a:srgbClr val="610B4B"/>
              </a:solidFill>
              <a:effectLst/>
              <a:latin typeface="erdana"/>
            </a:endParaRPr>
          </a:p>
        </p:txBody>
      </p:sp>
      <p:sp>
        <p:nvSpPr>
          <p:cNvPr id="3" name="Rectangle 2">
            <a:extLst>
              <a:ext uri="{FF2B5EF4-FFF2-40B4-BE49-F238E27FC236}">
                <a16:creationId xmlns:a16="http://schemas.microsoft.com/office/drawing/2014/main" id="{3F81530A-0585-46C7-B9F3-8D63965AF24D}"/>
              </a:ext>
            </a:extLst>
          </p:cNvPr>
          <p:cNvSpPr/>
          <p:nvPr/>
        </p:nvSpPr>
        <p:spPr>
          <a:xfrm>
            <a:off x="688810" y="1299613"/>
            <a:ext cx="10588789" cy="369332"/>
          </a:xfrm>
          <a:prstGeom prst="rect">
            <a:avLst/>
          </a:prstGeom>
        </p:spPr>
        <p:txBody>
          <a:bodyPr wrap="square">
            <a:spAutoFit/>
          </a:bodyPr>
          <a:lstStyle/>
          <a:p>
            <a:r>
              <a:rPr lang="en-US">
                <a:solidFill>
                  <a:srgbClr val="000000"/>
                </a:solidFill>
                <a:latin typeface="inter-regular"/>
              </a:rPr>
              <a:t>The hardware includes output devices like a printer, monitor, etc., and storage devices like a hard disk.</a:t>
            </a:r>
            <a:endParaRPr lang="en-IN"/>
          </a:p>
        </p:txBody>
      </p:sp>
      <p:sp>
        <p:nvSpPr>
          <p:cNvPr id="4" name="Rectangle 3">
            <a:extLst>
              <a:ext uri="{FF2B5EF4-FFF2-40B4-BE49-F238E27FC236}">
                <a16:creationId xmlns:a16="http://schemas.microsoft.com/office/drawing/2014/main" id="{66811F19-5810-4AD0-B42B-4E521A012722}"/>
              </a:ext>
            </a:extLst>
          </p:cNvPr>
          <p:cNvSpPr/>
          <p:nvPr/>
        </p:nvSpPr>
        <p:spPr>
          <a:xfrm>
            <a:off x="688809" y="2490171"/>
            <a:ext cx="8872879" cy="369332"/>
          </a:xfrm>
          <a:prstGeom prst="rect">
            <a:avLst/>
          </a:prstGeom>
        </p:spPr>
        <p:txBody>
          <a:bodyPr wrap="square">
            <a:spAutoFit/>
          </a:bodyPr>
          <a:lstStyle/>
          <a:p>
            <a:pPr algn="just">
              <a:buFont typeface="Arial" panose="020B0604020202020204" pitchFamily="34" charset="0"/>
              <a:buChar char="•"/>
            </a:pPr>
            <a:r>
              <a:rPr lang="en-US">
                <a:solidFill>
                  <a:srgbClr val="000000"/>
                </a:solidFill>
                <a:latin typeface="inter-regular"/>
              </a:rPr>
              <a:t>With the help of hardware, the DBMS can access and update the database.</a:t>
            </a:r>
            <a:endParaRPr lang="en-US" b="0" i="0">
              <a:solidFill>
                <a:srgbClr val="000000"/>
              </a:solidFill>
              <a:effectLst/>
              <a:latin typeface="inter-regular"/>
            </a:endParaRPr>
          </a:p>
        </p:txBody>
      </p:sp>
      <p:sp>
        <p:nvSpPr>
          <p:cNvPr id="5" name="Rectangle 4">
            <a:extLst>
              <a:ext uri="{FF2B5EF4-FFF2-40B4-BE49-F238E27FC236}">
                <a16:creationId xmlns:a16="http://schemas.microsoft.com/office/drawing/2014/main" id="{BE9B3491-BABA-48A1-88B0-C6D62F3C53CF}"/>
              </a:ext>
            </a:extLst>
          </p:cNvPr>
          <p:cNvSpPr/>
          <p:nvPr/>
        </p:nvSpPr>
        <p:spPr>
          <a:xfrm>
            <a:off x="688809" y="1894892"/>
            <a:ext cx="8669680" cy="369332"/>
          </a:xfrm>
          <a:prstGeom prst="rect">
            <a:avLst/>
          </a:prstGeom>
        </p:spPr>
        <p:txBody>
          <a:bodyPr wrap="square">
            <a:spAutoFit/>
          </a:bodyPr>
          <a:lstStyle/>
          <a:p>
            <a:r>
              <a:rPr lang="en-US">
                <a:solidFill>
                  <a:srgbClr val="000000"/>
                </a:solidFill>
                <a:latin typeface="inter-regular"/>
              </a:rPr>
              <a:t>This equipment is used to capture the data and present the output to the user.</a:t>
            </a:r>
            <a:endParaRPr lang="en-IN"/>
          </a:p>
        </p:txBody>
      </p:sp>
      <p:sp>
        <p:nvSpPr>
          <p:cNvPr id="6" name="Rectangle 5">
            <a:extLst>
              <a:ext uri="{FF2B5EF4-FFF2-40B4-BE49-F238E27FC236}">
                <a16:creationId xmlns:a16="http://schemas.microsoft.com/office/drawing/2014/main" id="{BDCB5CAC-8A23-4327-A50C-C0D8CC98648C}"/>
              </a:ext>
            </a:extLst>
          </p:cNvPr>
          <p:cNvSpPr/>
          <p:nvPr/>
        </p:nvSpPr>
        <p:spPr>
          <a:xfrm>
            <a:off x="688809" y="3244334"/>
            <a:ext cx="1253100" cy="369332"/>
          </a:xfrm>
          <a:prstGeom prst="rect">
            <a:avLst/>
          </a:prstGeom>
        </p:spPr>
        <p:txBody>
          <a:bodyPr wrap="none">
            <a:spAutoFit/>
          </a:bodyPr>
          <a:lstStyle/>
          <a:p>
            <a:pPr algn="just"/>
            <a:r>
              <a:rPr lang="en-IN">
                <a:solidFill>
                  <a:srgbClr val="610B4B"/>
                </a:solidFill>
                <a:latin typeface="erdana"/>
              </a:rPr>
              <a:t>2. Software</a:t>
            </a:r>
            <a:endParaRPr lang="en-IN" b="0" i="0">
              <a:solidFill>
                <a:srgbClr val="610B4B"/>
              </a:solidFill>
              <a:effectLst/>
              <a:latin typeface="erdana"/>
            </a:endParaRPr>
          </a:p>
        </p:txBody>
      </p:sp>
      <p:sp>
        <p:nvSpPr>
          <p:cNvPr id="7" name="Rectangle 6">
            <a:extLst>
              <a:ext uri="{FF2B5EF4-FFF2-40B4-BE49-F238E27FC236}">
                <a16:creationId xmlns:a16="http://schemas.microsoft.com/office/drawing/2014/main" id="{65B611C5-5699-46BE-B1DE-3E73757D9B73}"/>
              </a:ext>
            </a:extLst>
          </p:cNvPr>
          <p:cNvSpPr/>
          <p:nvPr/>
        </p:nvSpPr>
        <p:spPr>
          <a:xfrm>
            <a:off x="688809" y="3839613"/>
            <a:ext cx="10475902" cy="369332"/>
          </a:xfrm>
          <a:prstGeom prst="rect">
            <a:avLst/>
          </a:prstGeom>
        </p:spPr>
        <p:txBody>
          <a:bodyPr wrap="square">
            <a:spAutoFit/>
          </a:bodyPr>
          <a:lstStyle/>
          <a:p>
            <a:r>
              <a:rPr lang="en-US">
                <a:solidFill>
                  <a:srgbClr val="000000"/>
                </a:solidFill>
                <a:latin typeface="inter-regular"/>
              </a:rPr>
              <a:t>Software is defined as the collection of programs that are used to instruct the computer about its work. </a:t>
            </a:r>
            <a:endParaRPr lang="en-IN"/>
          </a:p>
        </p:txBody>
      </p:sp>
      <p:sp>
        <p:nvSpPr>
          <p:cNvPr id="8" name="Rectangle 7">
            <a:extLst>
              <a:ext uri="{FF2B5EF4-FFF2-40B4-BE49-F238E27FC236}">
                <a16:creationId xmlns:a16="http://schemas.microsoft.com/office/drawing/2014/main" id="{D8846F17-00F3-4DAB-B4DC-438623319334}"/>
              </a:ext>
            </a:extLst>
          </p:cNvPr>
          <p:cNvSpPr/>
          <p:nvPr/>
        </p:nvSpPr>
        <p:spPr>
          <a:xfrm>
            <a:off x="688808" y="4434892"/>
            <a:ext cx="10893591" cy="646331"/>
          </a:xfrm>
          <a:prstGeom prst="rect">
            <a:avLst/>
          </a:prstGeom>
        </p:spPr>
        <p:txBody>
          <a:bodyPr wrap="square">
            <a:spAutoFit/>
          </a:bodyPr>
          <a:lstStyle/>
          <a:p>
            <a:r>
              <a:rPr lang="en-US">
                <a:solidFill>
                  <a:srgbClr val="000000"/>
                </a:solidFill>
                <a:latin typeface="inter-regular"/>
              </a:rPr>
              <a:t>Also, we can say that computer software is a set of instructions that is used to instruct the computer hardware for the operation of the computers.</a:t>
            </a:r>
            <a:endParaRPr lang="en-IN"/>
          </a:p>
        </p:txBody>
      </p:sp>
    </p:spTree>
    <p:extLst>
      <p:ext uri="{BB962C8B-B14F-4D97-AF65-F5344CB8AC3E}">
        <p14:creationId xmlns:p14="http://schemas.microsoft.com/office/powerpoint/2010/main" val="257711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6" ma:contentTypeDescription="Create a new document." ma:contentTypeScope="" ma:versionID="381b86fba81f11e4f10b2d1b3f831711">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2f7912bb7979f241707cca9d91ad9881"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df9c1d3-2a4c-4fde-897a-e4491510ebd4">
      <UserInfo>
        <DisplayName>DALAPPAGARI TEJASWINI 21BCE9949</DisplayName>
        <AccountId>89</AccountId>
        <AccountType/>
      </UserInfo>
      <UserInfo>
        <DisplayName>BODA VENKATESH 21BCE9463</DisplayName>
        <AccountId>90</AccountId>
        <AccountType/>
      </UserInfo>
    </SharedWithUsers>
  </documentManagement>
</p:properties>
</file>

<file path=customXml/itemProps1.xml><?xml version="1.0" encoding="utf-8"?>
<ds:datastoreItem xmlns:ds="http://schemas.openxmlformats.org/officeDocument/2006/customXml" ds:itemID="{89468548-1835-4EF1-9D4C-B781213F4C21}">
  <ds:schemaRefs>
    <ds:schemaRef ds:uri="http://schemas.microsoft.com/sharepoint/v3/contenttype/forms"/>
  </ds:schemaRefs>
</ds:datastoreItem>
</file>

<file path=customXml/itemProps2.xml><?xml version="1.0" encoding="utf-8"?>
<ds:datastoreItem xmlns:ds="http://schemas.openxmlformats.org/officeDocument/2006/customXml" ds:itemID="{7C9805F5-3636-4A78-995A-F4D1046D47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bc6360-c13d-4683-9985-ea1540c9bf75"/>
    <ds:schemaRef ds:uri="bdf9c1d3-2a4c-4fde-897a-e4491510eb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AE4D5F-BBBC-4F02-87C2-06687D6D169A}">
  <ds:schemaRefs>
    <ds:schemaRef ds:uri="http://schemas.microsoft.com/office/2006/metadata/properties"/>
    <ds:schemaRef ds:uri="http://schemas.microsoft.com/office/infopath/2007/PartnerControls"/>
    <ds:schemaRef ds:uri="bdf9c1d3-2a4c-4fde-897a-e4491510ebd4"/>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Sriman</dc:creator>
  <cp:revision>6</cp:revision>
  <dcterms:created xsi:type="dcterms:W3CDTF">2023-01-16T09:20:19Z</dcterms:created>
  <dcterms:modified xsi:type="dcterms:W3CDTF">2023-02-19T16:41:56Z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