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1" r:id="rId23"/>
    <p:sldId id="304" r:id="rId24"/>
    <p:sldId id="302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43BD1-09FC-4BB6-ABEC-FBB2BF831923}" v="2" dt="2023-03-25T04:45:17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METSA SRITEJA KOUSHIK VARMA 21BCE8837" userId="S::koushik.21bce8837@vitapstudent.ac.in::fd35e976-b55f-4e84-bb0c-e93733a84ea7" providerId="AD" clId="Web-{ABB43BD1-09FC-4BB6-ABEC-FBB2BF831923}"/>
    <pc:docChg chg="sldOrd">
      <pc:chgData name="PENMETSA SRITEJA KOUSHIK VARMA 21BCE8837" userId="S::koushik.21bce8837@vitapstudent.ac.in::fd35e976-b55f-4e84-bb0c-e93733a84ea7" providerId="AD" clId="Web-{ABB43BD1-09FC-4BB6-ABEC-FBB2BF831923}" dt="2023-03-25T04:45:17.479" v="1"/>
      <pc:docMkLst>
        <pc:docMk/>
      </pc:docMkLst>
      <pc:sldChg chg="ord">
        <pc:chgData name="PENMETSA SRITEJA KOUSHIK VARMA 21BCE8837" userId="S::koushik.21bce8837@vitapstudent.ac.in::fd35e976-b55f-4e84-bb0c-e93733a84ea7" providerId="AD" clId="Web-{ABB43BD1-09FC-4BB6-ABEC-FBB2BF831923}" dt="2023-03-25T04:45:17.479" v="1"/>
        <pc:sldMkLst>
          <pc:docMk/>
          <pc:sldMk cId="1594904239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96BF-CDC5-40F4-A562-D2B9589A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81B0-FC91-4FAE-97BA-6E6A844E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77B7-B36A-4204-82B3-07A698C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C322-4F0C-45F4-8F56-4E21E69F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5984-1884-4FCA-8C83-51696B27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32BD-BB2A-4CA8-A302-F2F3BA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B559E-A0F1-48C3-A3C1-7B0899C2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D6F9-F6B1-4137-9FFD-6C4EBCCE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1EB9-2C1C-41E1-ACD2-5C8FBE1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8EA3-8687-4C9D-90F7-8ACCD29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5489B-8A13-4BB3-A197-E947958B5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A4EE1-084F-490B-89DC-E36D3019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D384-D39F-4036-861B-B9187B67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34F3-ACB5-4A4F-933D-715BDAE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B7BE-2D8B-46E3-8EBF-157468C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4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DF2-1A2C-49AA-9FB5-618D030C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6B46-7A2E-46E0-9C4B-10FC6FC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C352-53D1-4430-AACF-C229E30E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2836-5022-4E5D-857A-031EAB6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C0C6-702E-40DC-A671-8D9790B2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116C-4415-4936-878B-0B298043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8607-0240-4AEC-B2F4-1C72C101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E44-D877-4EE6-A4B3-BDEBC284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F785-0BA0-4437-8ABB-6F6809A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DD3B-EF29-4ABA-BB59-775DAD77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F9FD-EF54-45C9-B716-0AF3E39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9E8E-F581-42B0-8356-7648E7A2A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74C4B-BA65-4ED9-8613-5CDC0563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99364-FDC2-4180-93C8-6694871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C2CF-D1B7-45AC-B5DD-F25F0650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084E-60B4-4E2C-B71B-F4C35C8C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F06F-7371-4085-8620-8C3ED3B4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87E7-9D54-44C8-97A6-E980ACCD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C0B5-207B-4052-AD8E-487DB7F2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26999-43DB-44E1-A243-A3E925661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B38A3-B708-4BEB-90B7-5CFFFA4FA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3D58F-DB5B-4426-9F54-68D7F95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920E5-86D9-4714-81B0-715D8FC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DB290-9441-45EF-80BA-79E83075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AEB-0987-47B4-B763-5A08DB8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C70A9-D6CF-4AD2-B132-334478DF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61A8B-1271-4D82-A681-D6CF88D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F8B0-5F68-4A6C-AFB5-3A899EDA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5C861-4173-4C74-A65F-44C7C12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29554-83EA-4005-9DA9-08FDA347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E43C-94F5-4894-952A-AF2D718A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1003-8A88-474D-940B-0A1B5BB0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4C96-C36B-48A1-B796-7EDBC809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7023-6F4D-44B8-8BEC-EA063540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D4F4-07B0-407E-9A15-3A20E796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A079-6EEB-4493-B54A-82730DCC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F68F-F6BF-40F2-A83A-D048867E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2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17B2-1F41-4C1D-A832-A6C069FE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FC6B4-FDE8-49FC-AF47-1F2F01828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27985-5311-49FC-87DD-F7B1BB51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9BE7F-F015-4C31-8374-EC892EE6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3BB5-6527-436A-95BA-A994CA7E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C207-568D-47A3-8AAA-A740AE67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5D70A-7F07-4486-9DBB-63FEEE4D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44DDF-93DA-4CFA-A6B3-02C68C8B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76A0-1CCA-4F7C-AD65-9AC70E638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A019-E68A-4CD4-8C7F-09BD21CF1C8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A315-D462-401E-BE34-F359A3145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319-E2E7-4ABE-A163-E250BCE01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16C2-8EA8-47B7-A00A-95CD8735C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966539-043C-49CE-9FEB-EFE139F2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8" y="2132112"/>
            <a:ext cx="1085248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60FE0-9FAA-4B5B-89F7-D62854862AAD}"/>
              </a:ext>
            </a:extLst>
          </p:cNvPr>
          <p:cNvSpPr/>
          <p:nvPr/>
        </p:nvSpPr>
        <p:spPr>
          <a:xfrm>
            <a:off x="757988" y="716339"/>
            <a:ext cx="10767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What is Normalization?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Normalization is the process of organizing the data in the database.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Normalization is used to minimize the redundancy from a relation or set of relations. It is also used to eliminate undesirable characteristics like Insertion, Update, and Deletion Anomalies.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Normalization divides the larger table into smaller and links them using relationships.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 normal form is used to reduce redundancy from the database table.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18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078DC-54DD-4C6E-B0B8-ACA43D4DB451}"/>
              </a:ext>
            </a:extLst>
          </p:cNvPr>
          <p:cNvSpPr/>
          <p:nvPr/>
        </p:nvSpPr>
        <p:spPr>
          <a:xfrm>
            <a:off x="824088" y="588413"/>
            <a:ext cx="789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To convert the given table into 2NF, we decompose it into two tables: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EA8EE2-9D71-4FF5-B04A-B47457246CC5}"/>
              </a:ext>
            </a:extLst>
          </p:cNvPr>
          <p:cNvSpPr/>
          <p:nvPr/>
        </p:nvSpPr>
        <p:spPr>
          <a:xfrm>
            <a:off x="824088" y="1189756"/>
            <a:ext cx="242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TEACHER_DETAIL table: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62E07E-4AB2-4031-A33B-7EAE15BCD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55819"/>
              </p:ext>
            </p:extLst>
          </p:nvPr>
        </p:nvGraphicFramePr>
        <p:xfrm>
          <a:off x="2477463" y="1958287"/>
          <a:ext cx="7011296" cy="1783080"/>
        </p:xfrm>
        <a:graphic>
          <a:graphicData uri="http://schemas.openxmlformats.org/drawingml/2006/table">
            <a:tbl>
              <a:tblPr/>
              <a:tblGrid>
                <a:gridCol w="3505648">
                  <a:extLst>
                    <a:ext uri="{9D8B030D-6E8A-4147-A177-3AD203B41FA5}">
                      <a16:colId xmlns:a16="http://schemas.microsoft.com/office/drawing/2014/main" val="4269562038"/>
                    </a:ext>
                  </a:extLst>
                </a:gridCol>
                <a:gridCol w="3505648">
                  <a:extLst>
                    <a:ext uri="{9D8B030D-6E8A-4147-A177-3AD203B41FA5}">
                      <a16:colId xmlns:a16="http://schemas.microsoft.com/office/drawing/2014/main" val="184025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TEACHER_ID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TEACHER_AGE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AE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97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9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312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E87388-6C37-48CB-8111-AD1277D1B90B}"/>
              </a:ext>
            </a:extLst>
          </p:cNvPr>
          <p:cNvSpPr/>
          <p:nvPr/>
        </p:nvSpPr>
        <p:spPr>
          <a:xfrm>
            <a:off x="824088" y="38185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TEACHER_SUBJECT table: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BFFBF9-56BB-4454-8ACA-FBFFADBE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11213"/>
              </p:ext>
            </p:extLst>
          </p:nvPr>
        </p:nvGraphicFramePr>
        <p:xfrm>
          <a:off x="3533421" y="4140566"/>
          <a:ext cx="5627960" cy="2636520"/>
        </p:xfrm>
        <a:graphic>
          <a:graphicData uri="http://schemas.openxmlformats.org/drawingml/2006/table">
            <a:tbl>
              <a:tblPr/>
              <a:tblGrid>
                <a:gridCol w="2813980">
                  <a:extLst>
                    <a:ext uri="{9D8B030D-6E8A-4147-A177-3AD203B41FA5}">
                      <a16:colId xmlns:a16="http://schemas.microsoft.com/office/drawing/2014/main" val="3119819471"/>
                    </a:ext>
                  </a:extLst>
                </a:gridCol>
                <a:gridCol w="2813980">
                  <a:extLst>
                    <a:ext uri="{9D8B030D-6E8A-4147-A177-3AD203B41FA5}">
                      <a16:colId xmlns:a16="http://schemas.microsoft.com/office/drawing/2014/main" val="297144846"/>
                    </a:ext>
                  </a:extLst>
                </a:gridCol>
              </a:tblGrid>
              <a:tr h="42277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TEACHER_ID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57741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2359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88781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English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497598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0337"/>
                  </a:ext>
                </a:extLst>
              </a:tr>
              <a:tr h="3587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9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0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B6722-1E09-4A5D-B579-F505ADEC65ED}"/>
              </a:ext>
            </a:extLst>
          </p:cNvPr>
          <p:cNvSpPr/>
          <p:nvPr/>
        </p:nvSpPr>
        <p:spPr>
          <a:xfrm>
            <a:off x="711200" y="667941"/>
            <a:ext cx="10916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Third Normal Form (3NF)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relation will be in 3NF if it is in 2NF and not contain any transitive partial dependency.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3NF is used to reduce the data duplication. It is also used to achieve the data integrity.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If there is no transitive dependency for non-prime attributes, then the relation must be in third normal form.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A relation is in third normal form if it holds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atleast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one of the following conditions for every non-trivial function dependency X → Y.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X is a super key.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Y is a prime attribute, i.e., each element of Y is part of some candidate key.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316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C361AE-96C8-4FEE-B593-B404A06857FD}"/>
              </a:ext>
            </a:extLst>
          </p:cNvPr>
          <p:cNvSpPr/>
          <p:nvPr/>
        </p:nvSpPr>
        <p:spPr>
          <a:xfrm>
            <a:off x="857955" y="5319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Example:</a:t>
            </a:r>
          </a:p>
          <a:p>
            <a:pPr algn="just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EMPLOYEE_DETAIL table: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374557-2C8B-493D-AC30-C940B582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86440"/>
              </p:ext>
            </p:extLst>
          </p:nvPr>
        </p:nvGraphicFramePr>
        <p:xfrm>
          <a:off x="2566363" y="1973580"/>
          <a:ext cx="6630295" cy="2910840"/>
        </p:xfrm>
        <a:graphic>
          <a:graphicData uri="http://schemas.openxmlformats.org/drawingml/2006/table">
            <a:tbl>
              <a:tblPr/>
              <a:tblGrid>
                <a:gridCol w="1326059">
                  <a:extLst>
                    <a:ext uri="{9D8B030D-6E8A-4147-A177-3AD203B41FA5}">
                      <a16:colId xmlns:a16="http://schemas.microsoft.com/office/drawing/2014/main" val="3930976929"/>
                    </a:ext>
                  </a:extLst>
                </a:gridCol>
                <a:gridCol w="1326059">
                  <a:extLst>
                    <a:ext uri="{9D8B030D-6E8A-4147-A177-3AD203B41FA5}">
                      <a16:colId xmlns:a16="http://schemas.microsoft.com/office/drawing/2014/main" val="804923001"/>
                    </a:ext>
                  </a:extLst>
                </a:gridCol>
                <a:gridCol w="1326059">
                  <a:extLst>
                    <a:ext uri="{9D8B030D-6E8A-4147-A177-3AD203B41FA5}">
                      <a16:colId xmlns:a16="http://schemas.microsoft.com/office/drawing/2014/main" val="844442274"/>
                    </a:ext>
                  </a:extLst>
                </a:gridCol>
                <a:gridCol w="1326059">
                  <a:extLst>
                    <a:ext uri="{9D8B030D-6E8A-4147-A177-3AD203B41FA5}">
                      <a16:colId xmlns:a16="http://schemas.microsoft.com/office/drawing/2014/main" val="3772598827"/>
                    </a:ext>
                  </a:extLst>
                </a:gridCol>
                <a:gridCol w="1326059">
                  <a:extLst>
                    <a:ext uri="{9D8B030D-6E8A-4147-A177-3AD203B41FA5}">
                      <a16:colId xmlns:a16="http://schemas.microsoft.com/office/drawing/2014/main" val="779009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EMP_ZIP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D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729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8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333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Stephan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02228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Boston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26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60007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Chicago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7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Katharine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06389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Norwich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9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462007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Bhopal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3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1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6B552-94A2-4FE2-B16A-E3B091506001}"/>
              </a:ext>
            </a:extLst>
          </p:cNvPr>
          <p:cNvSpPr/>
          <p:nvPr/>
        </p:nvSpPr>
        <p:spPr>
          <a:xfrm>
            <a:off x="777564" y="614023"/>
            <a:ext cx="296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Super key in the table above: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12A83-1A7A-456C-A802-17B1B3D0C785}"/>
              </a:ext>
            </a:extLst>
          </p:cNvPr>
          <p:cNvSpPr/>
          <p:nvPr/>
        </p:nvSpPr>
        <p:spPr>
          <a:xfrm>
            <a:off x="1761066" y="1525390"/>
            <a:ext cx="8094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{EMP_ID}, {EMP_ID, EMP_NAME}, {EMP_ID, EMP_NAME, EMP_ZIP}....so on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A9AD-77EF-432B-B3D7-4C70B03A5663}"/>
              </a:ext>
            </a:extLst>
          </p:cNvPr>
          <p:cNvSpPr/>
          <p:nvPr/>
        </p:nvSpPr>
        <p:spPr>
          <a:xfrm>
            <a:off x="777564" y="2267424"/>
            <a:ext cx="852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Candidate key: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{EMP_ID}</a:t>
            </a:r>
          </a:p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Non-prime attributes: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In the given table, all attributes except EMP_ID are non-prime.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D6D98-740E-4789-A6D8-6E1B15B407E5}"/>
              </a:ext>
            </a:extLst>
          </p:cNvPr>
          <p:cNvSpPr/>
          <p:nvPr/>
        </p:nvSpPr>
        <p:spPr>
          <a:xfrm>
            <a:off x="891822" y="3286457"/>
            <a:ext cx="101035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Here, EMP_STATE &amp; EMP_CITY dependent on EMP_ZIP and EMP_ZIP dependent on EMP_ID. The non-prime attributes (EMP_STATE, EMP_CITY) transitively dependent on super key(EMP_ID). It violates the rule of third normal form.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That's why we need to move the EMP_CITY and EMP_STATE to the new &lt;EMPLOYEE_ZIP&gt; table, with EMP_ZIP as a Primary key.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16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5695BC-13B4-44A0-A452-C32BAF8B5DE4}"/>
              </a:ext>
            </a:extLst>
          </p:cNvPr>
          <p:cNvSpPr/>
          <p:nvPr/>
        </p:nvSpPr>
        <p:spPr>
          <a:xfrm>
            <a:off x="767645" y="607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EMPLOYEE table: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944A93-688D-48F0-B340-E9AED6A4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97213"/>
              </p:ext>
            </p:extLst>
          </p:nvPr>
        </p:nvGraphicFramePr>
        <p:xfrm>
          <a:off x="2972764" y="607958"/>
          <a:ext cx="5764836" cy="2636520"/>
        </p:xfrm>
        <a:graphic>
          <a:graphicData uri="http://schemas.openxmlformats.org/drawingml/2006/table">
            <a:tbl>
              <a:tblPr/>
              <a:tblGrid>
                <a:gridCol w="1921612">
                  <a:extLst>
                    <a:ext uri="{9D8B030D-6E8A-4147-A177-3AD203B41FA5}">
                      <a16:colId xmlns:a16="http://schemas.microsoft.com/office/drawing/2014/main" val="949154262"/>
                    </a:ext>
                  </a:extLst>
                </a:gridCol>
                <a:gridCol w="1921612">
                  <a:extLst>
                    <a:ext uri="{9D8B030D-6E8A-4147-A177-3AD203B41FA5}">
                      <a16:colId xmlns:a16="http://schemas.microsoft.com/office/drawing/2014/main" val="1443277288"/>
                    </a:ext>
                  </a:extLst>
                </a:gridCol>
                <a:gridCol w="1921612">
                  <a:extLst>
                    <a:ext uri="{9D8B030D-6E8A-4147-A177-3AD203B41FA5}">
                      <a16:colId xmlns:a16="http://schemas.microsoft.com/office/drawing/2014/main" val="1146445970"/>
                    </a:ext>
                  </a:extLst>
                </a:gridCol>
              </a:tblGrid>
              <a:tr h="42007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EMP_ZIP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C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72222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29718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333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Stephan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02228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79625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444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60007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68511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Katharine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06389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1125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462007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7156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E0A5AFB-08A8-4C5D-9065-9D96106E154B}"/>
              </a:ext>
            </a:extLst>
          </p:cNvPr>
          <p:cNvSpPr/>
          <p:nvPr/>
        </p:nvSpPr>
        <p:spPr>
          <a:xfrm>
            <a:off x="767645" y="40204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EMPLOYEE_ZIP table: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81A7BC-D6E3-4C45-9596-820AE171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81661"/>
              </p:ext>
            </p:extLst>
          </p:nvPr>
        </p:nvGraphicFramePr>
        <p:xfrm>
          <a:off x="3548498" y="3625503"/>
          <a:ext cx="6630294" cy="2636520"/>
        </p:xfrm>
        <a:graphic>
          <a:graphicData uri="http://schemas.openxmlformats.org/drawingml/2006/table">
            <a:tbl>
              <a:tblPr/>
              <a:tblGrid>
                <a:gridCol w="2210098">
                  <a:extLst>
                    <a:ext uri="{9D8B030D-6E8A-4147-A177-3AD203B41FA5}">
                      <a16:colId xmlns:a16="http://schemas.microsoft.com/office/drawing/2014/main" val="1805354689"/>
                    </a:ext>
                  </a:extLst>
                </a:gridCol>
                <a:gridCol w="2210098">
                  <a:extLst>
                    <a:ext uri="{9D8B030D-6E8A-4147-A177-3AD203B41FA5}">
                      <a16:colId xmlns:a16="http://schemas.microsoft.com/office/drawing/2014/main" val="2248514203"/>
                    </a:ext>
                  </a:extLst>
                </a:gridCol>
                <a:gridCol w="2210098">
                  <a:extLst>
                    <a:ext uri="{9D8B030D-6E8A-4147-A177-3AD203B41FA5}">
                      <a16:colId xmlns:a16="http://schemas.microsoft.com/office/drawing/2014/main" val="1183010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EMP_ZIP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9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02228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Boston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43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60007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Chicago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06389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Norwich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462007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Bhopal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9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13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3B4B8-7D9B-4FF6-B78F-9879A4105AE9}"/>
              </a:ext>
            </a:extLst>
          </p:cNvPr>
          <p:cNvSpPr/>
          <p:nvPr/>
        </p:nvSpPr>
        <p:spPr>
          <a:xfrm>
            <a:off x="756355" y="750838"/>
            <a:ext cx="110179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Boyce Codd normal form (BCNF)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BCNF is the advance version of 3NF. It is stricter than 3NF.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table is in BCNF if every functional dependency X → Y, X is the super key of the table.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For BCNF, the table should be in 3NF, and for every FD, LHS is super key.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Example: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Let's assume there is a company where employees work in more than one department.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E1BE0-85C9-4C3E-91AD-71896A038134}"/>
              </a:ext>
            </a:extLst>
          </p:cNvPr>
          <p:cNvSpPr/>
          <p:nvPr/>
        </p:nvSpPr>
        <p:spPr>
          <a:xfrm>
            <a:off x="756355" y="36220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EMPLOYEE table: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0E6CAB-689D-49B8-AC7F-ADD8559B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1851"/>
              </p:ext>
            </p:extLst>
          </p:nvPr>
        </p:nvGraphicFramePr>
        <p:xfrm>
          <a:off x="3154797" y="3797812"/>
          <a:ext cx="7011295" cy="2484120"/>
        </p:xfrm>
        <a:graphic>
          <a:graphicData uri="http://schemas.openxmlformats.org/drawingml/2006/table">
            <a:tbl>
              <a:tblPr/>
              <a:tblGrid>
                <a:gridCol w="1055959">
                  <a:extLst>
                    <a:ext uri="{9D8B030D-6E8A-4147-A177-3AD203B41FA5}">
                      <a16:colId xmlns:a16="http://schemas.microsoft.com/office/drawing/2014/main" val="1573696309"/>
                    </a:ext>
                  </a:extLst>
                </a:gridCol>
                <a:gridCol w="1975555">
                  <a:extLst>
                    <a:ext uri="{9D8B030D-6E8A-4147-A177-3AD203B41FA5}">
                      <a16:colId xmlns:a16="http://schemas.microsoft.com/office/drawing/2014/main" val="4231922529"/>
                    </a:ext>
                  </a:extLst>
                </a:gridCol>
                <a:gridCol w="1365956">
                  <a:extLst>
                    <a:ext uri="{9D8B030D-6E8A-4147-A177-3AD203B41FA5}">
                      <a16:colId xmlns:a16="http://schemas.microsoft.com/office/drawing/2014/main" val="3889075843"/>
                    </a:ext>
                  </a:extLst>
                </a:gridCol>
                <a:gridCol w="1211566">
                  <a:extLst>
                    <a:ext uri="{9D8B030D-6E8A-4147-A177-3AD203B41FA5}">
                      <a16:colId xmlns:a16="http://schemas.microsoft.com/office/drawing/2014/main" val="3228396694"/>
                    </a:ext>
                  </a:extLst>
                </a:gridCol>
                <a:gridCol w="1402259">
                  <a:extLst>
                    <a:ext uri="{9D8B030D-6E8A-4147-A177-3AD203B41FA5}">
                      <a16:colId xmlns:a16="http://schemas.microsoft.com/office/drawing/2014/main" val="2854719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EMP_COUNTRY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EMP_DEPT_NO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India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Designing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3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India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Testing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Stores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Developing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37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1F4126-4C7B-4AF0-80DE-ABDBC4172A0E}"/>
              </a:ext>
            </a:extLst>
          </p:cNvPr>
          <p:cNvSpPr/>
          <p:nvPr/>
        </p:nvSpPr>
        <p:spPr>
          <a:xfrm>
            <a:off x="624574" y="455978"/>
            <a:ext cx="577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In the above table Functional dependencies are as follows: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BBD24-B77D-4B09-9850-95031EE0E87C}"/>
              </a:ext>
            </a:extLst>
          </p:cNvPr>
          <p:cNvSpPr/>
          <p:nvPr/>
        </p:nvSpPr>
        <p:spPr>
          <a:xfrm>
            <a:off x="1930400" y="11528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EMP_ID  →  EMP_COUNTRY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EMP_DEPT  →   {DEPT_TYPE, EMP_DEPT_NO}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E7F6DCB0-4943-4DBF-87F8-E4030FF93487}"/>
              </a:ext>
            </a:extLst>
          </p:cNvPr>
          <p:cNvSpPr/>
          <p:nvPr/>
        </p:nvSpPr>
        <p:spPr>
          <a:xfrm>
            <a:off x="624574" y="1942069"/>
            <a:ext cx="363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Candidate key: {EMP-ID, EMP-DEPT}</a:t>
            </a:r>
            <a:endParaRPr lang="en-IN" dirty="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B8EDBC89-15F2-434D-83D0-9ED791B876E8}"/>
              </a:ext>
            </a:extLst>
          </p:cNvPr>
          <p:cNvSpPr/>
          <p:nvPr/>
        </p:nvSpPr>
        <p:spPr>
          <a:xfrm>
            <a:off x="624573" y="2636925"/>
            <a:ext cx="8146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table is not in BCNF because neither EMP_DEPT nor EMP_ID alone are keys.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To convert the given table into BCNF, we decompose it into three tables: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D8DEBD2A-8F68-4B4A-9A9A-98B76F493906}"/>
              </a:ext>
            </a:extLst>
          </p:cNvPr>
          <p:cNvSpPr/>
          <p:nvPr/>
        </p:nvSpPr>
        <p:spPr>
          <a:xfrm>
            <a:off x="624573" y="3885779"/>
            <a:ext cx="227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EMP_COUNTRY table:</a:t>
            </a:r>
            <a:endParaRPr lang="en-IN" dirty="0"/>
          </a:p>
        </p:txBody>
      </p:sp>
      <p:graphicFrame>
        <p:nvGraphicFramePr>
          <p:cNvPr id="2068" name="Table 2067">
            <a:extLst>
              <a:ext uri="{FF2B5EF4-FFF2-40B4-BE49-F238E27FC236}">
                <a16:creationId xmlns:a16="http://schemas.microsoft.com/office/drawing/2014/main" id="{07E44F0A-58AF-49B3-9108-C62CE02DE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29251"/>
              </p:ext>
            </p:extLst>
          </p:nvPr>
        </p:nvGraphicFramePr>
        <p:xfrm>
          <a:off x="2891468" y="4397992"/>
          <a:ext cx="7011296" cy="1356360"/>
        </p:xfrm>
        <a:graphic>
          <a:graphicData uri="http://schemas.openxmlformats.org/drawingml/2006/table">
            <a:tbl>
              <a:tblPr/>
              <a:tblGrid>
                <a:gridCol w="3505648">
                  <a:extLst>
                    <a:ext uri="{9D8B030D-6E8A-4147-A177-3AD203B41FA5}">
                      <a16:colId xmlns:a16="http://schemas.microsoft.com/office/drawing/2014/main" val="3399976705"/>
                    </a:ext>
                  </a:extLst>
                </a:gridCol>
                <a:gridCol w="3505648">
                  <a:extLst>
                    <a:ext uri="{9D8B030D-6E8A-4147-A177-3AD203B41FA5}">
                      <a16:colId xmlns:a16="http://schemas.microsoft.com/office/drawing/2014/main" val="1668992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EMP_COUNTRY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E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1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India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2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264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India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67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3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2FE1E1-0F22-45BD-A97F-95F3C0B48CD4}"/>
              </a:ext>
            </a:extLst>
          </p:cNvPr>
          <p:cNvSpPr/>
          <p:nvPr/>
        </p:nvSpPr>
        <p:spPr>
          <a:xfrm>
            <a:off x="538258" y="467267"/>
            <a:ext cx="183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EMP_DEPT table: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FB943F-9E4A-47A7-9972-3F3F6693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75112"/>
              </p:ext>
            </p:extLst>
          </p:nvPr>
        </p:nvGraphicFramePr>
        <p:xfrm>
          <a:off x="2770975" y="467267"/>
          <a:ext cx="7011294" cy="2209800"/>
        </p:xfrm>
        <a:graphic>
          <a:graphicData uri="http://schemas.openxmlformats.org/drawingml/2006/table">
            <a:tbl>
              <a:tblPr/>
              <a:tblGrid>
                <a:gridCol w="2337098">
                  <a:extLst>
                    <a:ext uri="{9D8B030D-6E8A-4147-A177-3AD203B41FA5}">
                      <a16:colId xmlns:a16="http://schemas.microsoft.com/office/drawing/2014/main" val="2216504111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263999003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327742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DEPT_TYPE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EMP_DEPT_NO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E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6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Designing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8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Testing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1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Stores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23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Developing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740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7939DE9-BB91-458A-83AF-F0D48B761A72}"/>
              </a:ext>
            </a:extLst>
          </p:cNvPr>
          <p:cNvSpPr/>
          <p:nvPr/>
        </p:nvSpPr>
        <p:spPr>
          <a:xfrm>
            <a:off x="538258" y="3059668"/>
            <a:ext cx="290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EMP_DEPT_MAPPING table: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B7C61E-BA1B-4227-9E82-373598E5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68742"/>
              </p:ext>
            </p:extLst>
          </p:nvPr>
        </p:nvGraphicFramePr>
        <p:xfrm>
          <a:off x="3922441" y="3244334"/>
          <a:ext cx="7011296" cy="2209800"/>
        </p:xfrm>
        <a:graphic>
          <a:graphicData uri="http://schemas.openxmlformats.org/drawingml/2006/table">
            <a:tbl>
              <a:tblPr/>
              <a:tblGrid>
                <a:gridCol w="3505648">
                  <a:extLst>
                    <a:ext uri="{9D8B030D-6E8A-4147-A177-3AD203B41FA5}">
                      <a16:colId xmlns:a16="http://schemas.microsoft.com/office/drawing/2014/main" val="3673712263"/>
                    </a:ext>
                  </a:extLst>
                </a:gridCol>
                <a:gridCol w="3505648">
                  <a:extLst>
                    <a:ext uri="{9D8B030D-6E8A-4147-A177-3AD203B41FA5}">
                      <a16:colId xmlns:a16="http://schemas.microsoft.com/office/drawing/2014/main" val="201734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EMP_DEPT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0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9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D394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86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D283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549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8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FFCA8F-7818-41AB-BA2E-40FFFA38ADF0}"/>
              </a:ext>
            </a:extLst>
          </p:cNvPr>
          <p:cNvSpPr/>
          <p:nvPr/>
        </p:nvSpPr>
        <p:spPr>
          <a:xfrm>
            <a:off x="662536" y="546289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Functional dependencies: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6EDF6-381E-450B-BBD5-E37E2E00E3B0}"/>
              </a:ext>
            </a:extLst>
          </p:cNvPr>
          <p:cNvSpPr/>
          <p:nvPr/>
        </p:nvSpPr>
        <p:spPr>
          <a:xfrm>
            <a:off x="2596445" y="1186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EMP_ID   →    EMP_COUNTRY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EMP_DEPT   →   {DEPT_TYPE, EMP_DEPT_NO}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8BAEF-E3F3-4358-9435-8FD9013CF584}"/>
              </a:ext>
            </a:extLst>
          </p:cNvPr>
          <p:cNvSpPr/>
          <p:nvPr/>
        </p:nvSpPr>
        <p:spPr>
          <a:xfrm>
            <a:off x="745067" y="2228671"/>
            <a:ext cx="4425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Candidate keys: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For the first table: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EMP_ID</a:t>
            </a:r>
            <a:br>
              <a:rPr lang="en-US" dirty="0">
                <a:solidFill>
                  <a:srgbClr val="333333"/>
                </a:solidFill>
                <a:latin typeface="inter-regular"/>
              </a:rPr>
            </a:br>
            <a:r>
              <a:rPr lang="en-US" b="1" dirty="0">
                <a:solidFill>
                  <a:srgbClr val="333333"/>
                </a:solidFill>
                <a:latin typeface="inter-bold"/>
              </a:rPr>
              <a:t>For the second table: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EMP_DEPT</a:t>
            </a:r>
            <a:br>
              <a:rPr lang="en-US" dirty="0">
                <a:solidFill>
                  <a:srgbClr val="333333"/>
                </a:solidFill>
                <a:latin typeface="inter-regular"/>
              </a:rPr>
            </a:br>
            <a:r>
              <a:rPr lang="en-US" b="1" dirty="0">
                <a:solidFill>
                  <a:srgbClr val="333333"/>
                </a:solidFill>
                <a:latin typeface="inter-bold"/>
              </a:rPr>
              <a:t>For the third table: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{EMP_ID, EMP_DEPT}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5A7C3-B776-487B-9341-F9362B5F5F9C}"/>
              </a:ext>
            </a:extLst>
          </p:cNvPr>
          <p:cNvSpPr/>
          <p:nvPr/>
        </p:nvSpPr>
        <p:spPr>
          <a:xfrm>
            <a:off x="745067" y="3859873"/>
            <a:ext cx="838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Now, this is in BCNF because left side part of both the functional dependencies is a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85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CED598-5744-435B-8C58-598A81B25609}"/>
              </a:ext>
            </a:extLst>
          </p:cNvPr>
          <p:cNvSpPr/>
          <p:nvPr/>
        </p:nvSpPr>
        <p:spPr>
          <a:xfrm>
            <a:off x="620888" y="542415"/>
            <a:ext cx="1101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Fourth normal form (4NF)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relation will be in 4NF if it is in Boyce Codd normal form and has no multi-valued dependency.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For a dependency A → B, if for a single value of A, multiple values of B exists, then the relation will be a multi-valued dependency.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F90E5E-CE06-4F50-8DDC-D5B6D6CF7426}"/>
              </a:ext>
            </a:extLst>
          </p:cNvPr>
          <p:cNvSpPr/>
          <p:nvPr/>
        </p:nvSpPr>
        <p:spPr>
          <a:xfrm>
            <a:off x="699911" y="2462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610B4B"/>
                </a:solidFill>
                <a:latin typeface="erdana"/>
              </a:rPr>
              <a:t>Example</a:t>
            </a:r>
          </a:p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STUDENT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DB7B4-2507-488A-B7DD-A7F85548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3691"/>
              </p:ext>
            </p:extLst>
          </p:nvPr>
        </p:nvGraphicFramePr>
        <p:xfrm>
          <a:off x="2466175" y="3274328"/>
          <a:ext cx="7011294" cy="2636520"/>
        </p:xfrm>
        <a:graphic>
          <a:graphicData uri="http://schemas.openxmlformats.org/drawingml/2006/table">
            <a:tbl>
              <a:tblPr/>
              <a:tblGrid>
                <a:gridCol w="2337098">
                  <a:extLst>
                    <a:ext uri="{9D8B030D-6E8A-4147-A177-3AD203B41FA5}">
                      <a16:colId xmlns:a16="http://schemas.microsoft.com/office/drawing/2014/main" val="330367349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3590694504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785916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HOBBY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1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6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2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0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Cricket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90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Physics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Hockey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2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582F7F-DA4C-4A49-A8F7-1111B1FB1A5E}"/>
              </a:ext>
            </a:extLst>
          </p:cNvPr>
          <p:cNvSpPr/>
          <p:nvPr/>
        </p:nvSpPr>
        <p:spPr>
          <a:xfrm>
            <a:off x="846665" y="810316"/>
            <a:ext cx="10826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Why do we need Normalization?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main reason for normalizing the relations is removing these anomalies.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Failure to eliminate anomalies leads to data redundancy and can cause data integrity and other problems as the database grows.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Normalization consists of a series of guidelines that helps to guide you in creating a good database structure.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2012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0F306-9910-409B-850B-31B1351E6FC3}"/>
              </a:ext>
            </a:extLst>
          </p:cNvPr>
          <p:cNvSpPr/>
          <p:nvPr/>
        </p:nvSpPr>
        <p:spPr>
          <a:xfrm>
            <a:off x="654754" y="665750"/>
            <a:ext cx="10848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given STUDENT table is in 3NF, but the COURSE and HOBBY are two independent entity. Hence, there is no relationship between COURSE and HOBBY.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In the STUDENT relation, a student with STU_ID,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21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contains two courses,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Computer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Math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 two hobbies,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Dancing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Singing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So there is a Multi-valued dependency on STU_ID, which leads to unnecessary repetition of data.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So to make the above table into 4NF, we can decompose it into two tables: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D9B46-B9D9-4201-A697-DAB2B037110C}"/>
              </a:ext>
            </a:extLst>
          </p:cNvPr>
          <p:cNvSpPr/>
          <p:nvPr/>
        </p:nvSpPr>
        <p:spPr>
          <a:xfrm>
            <a:off x="688623" y="29740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>
                <a:solidFill>
                  <a:srgbClr val="333333"/>
                </a:solidFill>
                <a:latin typeface="inter-bold"/>
              </a:rPr>
              <a:t>STUDENT_COURSE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B1AA1-A9ED-42CF-9308-55750E749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93266"/>
              </p:ext>
            </p:extLst>
          </p:nvPr>
        </p:nvGraphicFramePr>
        <p:xfrm>
          <a:off x="829285" y="3435739"/>
          <a:ext cx="2557382" cy="2636520"/>
        </p:xfrm>
        <a:graphic>
          <a:graphicData uri="http://schemas.openxmlformats.org/drawingml/2006/table">
            <a:tbl>
              <a:tblPr/>
              <a:tblGrid>
                <a:gridCol w="1338182">
                  <a:extLst>
                    <a:ext uri="{9D8B030D-6E8A-4147-A177-3AD203B41FA5}">
                      <a16:colId xmlns:a16="http://schemas.microsoft.com/office/drawing/2014/main" val="12990295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4653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1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2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5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69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26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Physics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72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2238E00-5D8E-414F-9D4C-8D76D999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267" y="3050611"/>
            <a:ext cx="22219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STUDENT_HOBBY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837E5-9AD6-4C1F-8226-7C694440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09297"/>
              </p:ext>
            </p:extLst>
          </p:nvPr>
        </p:nvGraphicFramePr>
        <p:xfrm>
          <a:off x="5338747" y="3435739"/>
          <a:ext cx="3173075" cy="2636520"/>
        </p:xfrm>
        <a:graphic>
          <a:graphicData uri="http://schemas.openxmlformats.org/drawingml/2006/table">
            <a:tbl>
              <a:tblPr/>
              <a:tblGrid>
                <a:gridCol w="1615208">
                  <a:extLst>
                    <a:ext uri="{9D8B030D-6E8A-4147-A177-3AD203B41FA5}">
                      <a16:colId xmlns:a16="http://schemas.microsoft.com/office/drawing/2014/main" val="692930932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18155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STU_ID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HOBBY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950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3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3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Dancing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3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Cricket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9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Hockey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11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1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695028-74D7-4FE0-B2D1-58D55A0C2052}"/>
              </a:ext>
            </a:extLst>
          </p:cNvPr>
          <p:cNvSpPr/>
          <p:nvPr/>
        </p:nvSpPr>
        <p:spPr>
          <a:xfrm>
            <a:off x="688622" y="607116"/>
            <a:ext cx="1127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Fifth normal form (5NF)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relation is in 5NF if it is in 4NF and not contains any join dependency and joining should be lossless.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5NF is satisfied when all the tables are broken into as many tables as possible in order to avoid redundancy.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5NF is also known as Project-join normal form (PJ/NF).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610B4B"/>
                </a:solidFill>
                <a:latin typeface="erdana"/>
              </a:rPr>
              <a:t>Example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21836F-5876-43EC-8337-D6942C062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9510"/>
              </p:ext>
            </p:extLst>
          </p:nvPr>
        </p:nvGraphicFramePr>
        <p:xfrm>
          <a:off x="2421020" y="3555603"/>
          <a:ext cx="7011294" cy="2636520"/>
        </p:xfrm>
        <a:graphic>
          <a:graphicData uri="http://schemas.openxmlformats.org/drawingml/2006/table">
            <a:tbl>
              <a:tblPr/>
              <a:tblGrid>
                <a:gridCol w="2337098">
                  <a:extLst>
                    <a:ext uri="{9D8B030D-6E8A-4147-A177-3AD203B41FA5}">
                      <a16:colId xmlns:a16="http://schemas.microsoft.com/office/drawing/2014/main" val="1054647148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213437549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1753310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SEMESTER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1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Anshika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4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70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Akash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4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Praveen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42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9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F91A3-E99D-40D0-A18C-B14E0D04F629}"/>
              </a:ext>
            </a:extLst>
          </p:cNvPr>
          <p:cNvSpPr/>
          <p:nvPr/>
        </p:nvSpPr>
        <p:spPr>
          <a:xfrm>
            <a:off x="711200" y="549828"/>
            <a:ext cx="11029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In the above table, John takes both Computer and Math class for Semester 1 but he doesn't take Math class for Semester 2. In this case, combination of all these fields required to identify a valid data.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Suppose we add a new Semester as Semester 3 but do not know about the subject and who will be taking that subject so we leave Lecturer and Subject as NULL. But all three columns together acts as a primary key, so we can't leave other two columns blank.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So to make the above table into 5NF, we can decompose it into three relations P1, P2 &amp; P3: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26BE03-8A70-4025-A830-50DE7B56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0680"/>
              </p:ext>
            </p:extLst>
          </p:nvPr>
        </p:nvGraphicFramePr>
        <p:xfrm>
          <a:off x="2590352" y="3901105"/>
          <a:ext cx="7011296" cy="2209800"/>
        </p:xfrm>
        <a:graphic>
          <a:graphicData uri="http://schemas.openxmlformats.org/drawingml/2006/table">
            <a:tbl>
              <a:tblPr/>
              <a:tblGrid>
                <a:gridCol w="3505648">
                  <a:extLst>
                    <a:ext uri="{9D8B030D-6E8A-4147-A177-3AD203B41FA5}">
                      <a16:colId xmlns:a16="http://schemas.microsoft.com/office/drawing/2014/main" val="4189144839"/>
                    </a:ext>
                  </a:extLst>
                </a:gridCol>
                <a:gridCol w="3505648">
                  <a:extLst>
                    <a:ext uri="{9D8B030D-6E8A-4147-A177-3AD203B41FA5}">
                      <a16:colId xmlns:a16="http://schemas.microsoft.com/office/drawing/2014/main" val="121152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SEMESTER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46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5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07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9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1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65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B3DF01-98C9-4CD9-93EB-43D8FC7434E7}"/>
              </a:ext>
            </a:extLst>
          </p:cNvPr>
          <p:cNvSpPr/>
          <p:nvPr/>
        </p:nvSpPr>
        <p:spPr>
          <a:xfrm>
            <a:off x="871176" y="61402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P2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9815CF-8843-4E0D-8BDB-E90CCA75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23106"/>
              </p:ext>
            </p:extLst>
          </p:nvPr>
        </p:nvGraphicFramePr>
        <p:xfrm>
          <a:off x="871176" y="1305789"/>
          <a:ext cx="3757268" cy="2636520"/>
        </p:xfrm>
        <a:graphic>
          <a:graphicData uri="http://schemas.openxmlformats.org/drawingml/2006/table">
            <a:tbl>
              <a:tblPr/>
              <a:tblGrid>
                <a:gridCol w="1878634">
                  <a:extLst>
                    <a:ext uri="{9D8B030D-6E8A-4147-A177-3AD203B41FA5}">
                      <a16:colId xmlns:a16="http://schemas.microsoft.com/office/drawing/2014/main" val="2643300547"/>
                    </a:ext>
                  </a:extLst>
                </a:gridCol>
                <a:gridCol w="1878634">
                  <a:extLst>
                    <a:ext uri="{9D8B030D-6E8A-4147-A177-3AD203B41FA5}">
                      <a16:colId xmlns:a16="http://schemas.microsoft.com/office/drawing/2014/main" val="1857538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F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83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Anshika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19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9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Akash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8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Praveen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513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19BCE8-BAA3-45F6-B84E-108C7A1C89D0}"/>
              </a:ext>
            </a:extLst>
          </p:cNvPr>
          <p:cNvSpPr/>
          <p:nvPr/>
        </p:nvSpPr>
        <p:spPr>
          <a:xfrm>
            <a:off x="5670884" y="61402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P3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B0A1A5-00C5-4C2D-B593-07E45452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60228"/>
              </p:ext>
            </p:extLst>
          </p:nvPr>
        </p:nvGraphicFramePr>
        <p:xfrm>
          <a:off x="6665641" y="1305789"/>
          <a:ext cx="4024938" cy="2636520"/>
        </p:xfrm>
        <a:graphic>
          <a:graphicData uri="http://schemas.openxmlformats.org/drawingml/2006/table">
            <a:tbl>
              <a:tblPr/>
              <a:tblGrid>
                <a:gridCol w="2012469">
                  <a:extLst>
                    <a:ext uri="{9D8B030D-6E8A-4147-A177-3AD203B41FA5}">
                      <a16:colId xmlns:a16="http://schemas.microsoft.com/office/drawing/2014/main" val="1130724092"/>
                    </a:ext>
                  </a:extLst>
                </a:gridCol>
                <a:gridCol w="2012469">
                  <a:extLst>
                    <a:ext uri="{9D8B030D-6E8A-4147-A177-3AD203B41FA5}">
                      <a16:colId xmlns:a16="http://schemas.microsoft.com/office/drawing/2014/main" val="272777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SEMSTER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50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7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Anshika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9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7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5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Akash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93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Semester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Praveen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07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7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C2441D-9086-475A-AFFE-556523D49D7B}"/>
              </a:ext>
            </a:extLst>
          </p:cNvPr>
          <p:cNvSpPr/>
          <p:nvPr/>
        </p:nvSpPr>
        <p:spPr>
          <a:xfrm>
            <a:off x="632177" y="578473"/>
            <a:ext cx="112211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Multivalued Dependency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Multivalued dependency occurs when two attributes in a table are independent of each other but, both depend on a third attribute.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multivalued dependency consists of at least two attributes that are dependent on a third attribute that's why it always requires at least three attributes.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Example: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Suppose there is a bike manufacturer company which produces two colors(white and black) of each model every year.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76ADD-E48D-4FC0-ABF3-8C7C20EF4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21928"/>
              </p:ext>
            </p:extLst>
          </p:nvPr>
        </p:nvGraphicFramePr>
        <p:xfrm>
          <a:off x="2737107" y="3530830"/>
          <a:ext cx="7011294" cy="3063240"/>
        </p:xfrm>
        <a:graphic>
          <a:graphicData uri="http://schemas.openxmlformats.org/drawingml/2006/table">
            <a:tbl>
              <a:tblPr/>
              <a:tblGrid>
                <a:gridCol w="2337098">
                  <a:extLst>
                    <a:ext uri="{9D8B030D-6E8A-4147-A177-3AD203B41FA5}">
                      <a16:colId xmlns:a16="http://schemas.microsoft.com/office/drawing/2014/main" val="3475644183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1331526464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4087545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BIKE_MODEL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MANUF_YEAR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B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27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M2011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6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M2001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Black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M3001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4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M3001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Black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76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M4006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82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M4006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2017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Black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0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8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FC42C-E0AB-42EB-AD41-3127FDAB630B}"/>
              </a:ext>
            </a:extLst>
          </p:cNvPr>
          <p:cNvSpPr/>
          <p:nvPr/>
        </p:nvSpPr>
        <p:spPr>
          <a:xfrm>
            <a:off x="711199" y="748647"/>
            <a:ext cx="10679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Here columns COLOR and MANUF_YEAR are dependent on BIKE_MODEL and independent of each other.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In this case, these two columns can be called as multivalued dependent on BIKE_MODEL. The representation of these dependencies is shown below: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958F-A3CD-48B9-9428-7A6E05915780}"/>
              </a:ext>
            </a:extLst>
          </p:cNvPr>
          <p:cNvSpPr/>
          <p:nvPr/>
        </p:nvSpPr>
        <p:spPr>
          <a:xfrm>
            <a:off x="2190045" y="2180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BIKE_MODEL   →  →  MANUF_YEAR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BIKE_MODEL   →  →  COLOR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27186-D34E-4F20-8D5A-0911FEFC98FF}"/>
              </a:ext>
            </a:extLst>
          </p:cNvPr>
          <p:cNvSpPr/>
          <p:nvPr/>
        </p:nvSpPr>
        <p:spPr>
          <a:xfrm>
            <a:off x="711199" y="3360973"/>
            <a:ext cx="1067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This can be read as "BIKE_MODEL multidetermined MANUF_YEAR" and "BIKE_MODEL multidetermined COLOR".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179F6-B613-4E3D-BA1D-83651FFC7C21}"/>
              </a:ext>
            </a:extLst>
          </p:cNvPr>
          <p:cNvSpPr/>
          <p:nvPr/>
        </p:nvSpPr>
        <p:spPr>
          <a:xfrm>
            <a:off x="767643" y="741740"/>
            <a:ext cx="10803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Data modification anomalies can be categorized into three types: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-bold"/>
              </a:rPr>
              <a:t>Insertion Anomaly: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Insertion Anomaly refers to when one cannot insert a new tuple into a relationship due to lack of data.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ter-bold"/>
              </a:rPr>
              <a:t>Deletion Anomaly: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The delete anomaly refers to the situation where the deletion of data results in the unintended loss of some other important data.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inter-bold"/>
              </a:rPr>
              <a:t>Updation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 Anomaly: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The update anomaly is when an update of a single data value requires multiple rows of data to be updated.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65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A0A98-A34A-43E4-B93B-133F4C640661}"/>
              </a:ext>
            </a:extLst>
          </p:cNvPr>
          <p:cNvSpPr/>
          <p:nvPr/>
        </p:nvSpPr>
        <p:spPr>
          <a:xfrm>
            <a:off x="959556" y="73432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Advantages of Normalization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Normalization helps to minimize data redundancy.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Greater overall database organization.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Data consistency within the database.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Much more flexible database design.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Enforces the concept of relational integrity.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2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3D0AA6-D8DF-4D9C-ADBE-1FDB2AB4E3E7}"/>
              </a:ext>
            </a:extLst>
          </p:cNvPr>
          <p:cNvSpPr/>
          <p:nvPr/>
        </p:nvSpPr>
        <p:spPr>
          <a:xfrm>
            <a:off x="857955" y="843677"/>
            <a:ext cx="107131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Disadvantages of Normalization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You cannot start building the database before knowing what the user needs.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 performance degrades when normalizing the relations to higher normal forms, i.e., 4NF, 5NF.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is very time-consuming and difficult to normalize relations of a higher degree.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Careless decomposition may lead to a bad database design, leading to serious problems.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132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69F96-D0E0-405C-AFB3-495C74A2778E}"/>
              </a:ext>
            </a:extLst>
          </p:cNvPr>
          <p:cNvSpPr/>
          <p:nvPr/>
        </p:nvSpPr>
        <p:spPr>
          <a:xfrm>
            <a:off x="824088" y="553704"/>
            <a:ext cx="10803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First Normal Form (1NF)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 relation will be 1NF if it contains an atomic value.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states that an attribute of a table cannot hold multiple values. It must hold only single-valued attribute.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First normal form disallows the multi-valued attribute, composite attribute, and their combinations.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20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F3FEE-59C5-40F9-ABBB-FA386D5C136D}"/>
              </a:ext>
            </a:extLst>
          </p:cNvPr>
          <p:cNvSpPr/>
          <p:nvPr/>
        </p:nvSpPr>
        <p:spPr>
          <a:xfrm>
            <a:off x="595148" y="546290"/>
            <a:ext cx="18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EMPLOYEE table: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7CB1DF-9CAD-400F-B814-10B7344F8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64310"/>
              </p:ext>
            </p:extLst>
          </p:nvPr>
        </p:nvGraphicFramePr>
        <p:xfrm>
          <a:off x="2407695" y="1300145"/>
          <a:ext cx="7011296" cy="2331720"/>
        </p:xfrm>
        <a:graphic>
          <a:graphicData uri="http://schemas.openxmlformats.org/drawingml/2006/table">
            <a:tbl>
              <a:tblPr/>
              <a:tblGrid>
                <a:gridCol w="1752824">
                  <a:extLst>
                    <a:ext uri="{9D8B030D-6E8A-4147-A177-3AD203B41FA5}">
                      <a16:colId xmlns:a16="http://schemas.microsoft.com/office/drawing/2014/main" val="583506257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2268197971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2155979278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4264126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EMP_PHONE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9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5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7272826385,</a:t>
                      </a:r>
                      <a:b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9064738238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8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8574783832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10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7390372389,</a:t>
                      </a:r>
                      <a:b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8589830302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Punjab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6483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95CA8B3-3874-468C-A04A-599403F678D3}"/>
              </a:ext>
            </a:extLst>
          </p:cNvPr>
          <p:cNvSpPr/>
          <p:nvPr/>
        </p:nvSpPr>
        <p:spPr>
          <a:xfrm>
            <a:off x="756354" y="4121835"/>
            <a:ext cx="7732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The decomposition of the EMPLOYEE table into 1NF has been shown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1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8A4D25-D692-49F1-9043-F386324A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81300"/>
              </p:ext>
            </p:extLst>
          </p:nvPr>
        </p:nvGraphicFramePr>
        <p:xfrm>
          <a:off x="2093641" y="1249345"/>
          <a:ext cx="7011296" cy="2636520"/>
        </p:xfrm>
        <a:graphic>
          <a:graphicData uri="http://schemas.openxmlformats.org/drawingml/2006/table">
            <a:tbl>
              <a:tblPr/>
              <a:tblGrid>
                <a:gridCol w="1752824">
                  <a:extLst>
                    <a:ext uri="{9D8B030D-6E8A-4147-A177-3AD203B41FA5}">
                      <a16:colId xmlns:a16="http://schemas.microsoft.com/office/drawing/2014/main" val="3564808694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2326576529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1493613331"/>
                    </a:ext>
                  </a:extLst>
                </a:gridCol>
                <a:gridCol w="1752824">
                  <a:extLst>
                    <a:ext uri="{9D8B030D-6E8A-4147-A177-3AD203B41FA5}">
                      <a16:colId xmlns:a16="http://schemas.microsoft.com/office/drawing/2014/main" val="254148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EMP_PHONE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EMP_STATE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8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7272826385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8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John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9064738238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1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Harry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8574783832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8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7390372389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Punjab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2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8589830302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Punjab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7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77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45F81C-D500-46D5-9102-42FFE3B9D997}"/>
              </a:ext>
            </a:extLst>
          </p:cNvPr>
          <p:cNvSpPr/>
          <p:nvPr/>
        </p:nvSpPr>
        <p:spPr>
          <a:xfrm>
            <a:off x="846667" y="720004"/>
            <a:ext cx="108486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Second Normal Form (2NF)</a:t>
            </a:r>
          </a:p>
          <a:p>
            <a:pPr algn="just"/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In the 2NF, relational must be in 1NF.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In the second normal form, all non-key attributes are fully functional dependent on the primary key.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  <a:latin typeface="inter-bold"/>
              </a:rPr>
              <a:t>Example: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Let's assume, a school can store the data of teachers and the subjects they teach. In a school, a teacher can teach more than one subject.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9F0E9-4AAB-4ED7-9B81-79C4F69A5EFC}"/>
              </a:ext>
            </a:extLst>
          </p:cNvPr>
          <p:cNvSpPr/>
          <p:nvPr/>
        </p:nvSpPr>
        <p:spPr>
          <a:xfrm>
            <a:off x="846667" y="3429000"/>
            <a:ext cx="159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TEACHER table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3A790-AA0A-45EC-AA8D-7C34A633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2305"/>
              </p:ext>
            </p:extLst>
          </p:nvPr>
        </p:nvGraphicFramePr>
        <p:xfrm>
          <a:off x="2590353" y="3829673"/>
          <a:ext cx="7011294" cy="2636520"/>
        </p:xfrm>
        <a:graphic>
          <a:graphicData uri="http://schemas.openxmlformats.org/drawingml/2006/table">
            <a:tbl>
              <a:tblPr/>
              <a:tblGrid>
                <a:gridCol w="2337098">
                  <a:extLst>
                    <a:ext uri="{9D8B030D-6E8A-4147-A177-3AD203B41FA5}">
                      <a16:colId xmlns:a16="http://schemas.microsoft.com/office/drawing/2014/main" val="162710225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210591382"/>
                    </a:ext>
                  </a:extLst>
                </a:gridCol>
                <a:gridCol w="2337098">
                  <a:extLst>
                    <a:ext uri="{9D8B030D-6E8A-4147-A177-3AD203B41FA5}">
                      <a16:colId xmlns:a16="http://schemas.microsoft.com/office/drawing/2014/main" val="2443635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TEACHER_ID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TEACHER_AGE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5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6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Chemistry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62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Biology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3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English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1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Computer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7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10" ma:contentTypeDescription="Create a new document." ma:contentTypeScope="" ma:versionID="a1fe4f34fdc3d5650fd20aac599906e3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b1649a92221264937cf39dd234bddee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83E344-8078-49AA-9F83-7538BC1FB7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16C9E2-B9A9-4E8F-9013-086EB7EF4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144CC-F5E5-4366-9F1F-CFA0E6F5FB2D}"/>
</file>

<file path=docProps/app.xml><?xml version="1.0" encoding="utf-8"?>
<Properties xmlns="http://schemas.openxmlformats.org/officeDocument/2006/extended-properties" xmlns:vt="http://schemas.openxmlformats.org/officeDocument/2006/docPropsVTypes">
  <Template>ER Diagrams</Template>
  <TotalTime>1217</TotalTime>
  <Words>2007</Words>
  <Application>Microsoft Office PowerPoint</Application>
  <PresentationFormat>Widescreen</PresentationFormat>
  <Paragraphs>475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</dc:creator>
  <cp:lastModifiedBy>Sriman</cp:lastModifiedBy>
  <cp:revision>11</cp:revision>
  <dcterms:created xsi:type="dcterms:W3CDTF">2023-03-13T04:17:57Z</dcterms:created>
  <dcterms:modified xsi:type="dcterms:W3CDTF">2023-03-25T04:45:21Z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