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9C64-3553-BAF1-4D60-91C9BD99A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FC24C-52CA-C98D-445E-BDDC9A58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87B1-96F9-27DF-C4D6-43D90D45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E737-672C-CF56-BC94-B381F795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9555-7D2C-722D-0B3F-5BD3C8D6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0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9FF9-AD97-DCC5-BDA5-0915B86A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70C8E-BED1-D880-DB34-8D3D5881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48C6-C912-E6F9-FB47-BAFA3D9D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1235-BECF-9B1F-2151-D2BDDE8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6C43-760E-ADAD-A5B2-8C2A05CE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5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BA1C2-2BA1-98B9-918F-87E5C6A5A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39F0-8A37-5BA4-7207-F81CC3E14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4EB9-9527-CA21-A7EB-30DA0F48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0CE1-011A-EAA9-A1FE-3CD4DA4F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ACFF-B4C6-C053-1C5A-D3133564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8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CA61-23F5-923B-B784-35D7C56C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6817-AC88-5B0F-682F-708DAD63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6403-D5D2-9A1F-F152-2C8AE301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892B-77A2-CAB9-5CC4-9C1C780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62EBE-887F-85F6-B515-4BB28EA7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0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E096-93D0-F629-7D59-452F1C36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CA9E-70CD-D04C-6BDE-67FFB7AB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4C2CF-D807-EF14-D061-65D9A0BD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13A-69AB-26FF-CF80-AEFA88DF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9101-FB60-AA8E-C6DD-B021FE50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0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A2C2-8474-1B50-7955-5E19B0ED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2C53-DB5B-FBEC-5290-038FF05BF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4C938-03FB-B6FD-028F-3CA3A26C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4D51C-5AFA-1A8C-E7AA-70BE2384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BE1FC-C84A-B31F-B77C-08926AB1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1C81C-6081-D9B8-8069-41A83DED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2EC4-60CA-A000-327F-72C1B74D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8C6C8-B13D-E72F-EDCA-2251EC24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2E1B8-379A-1A46-E4DC-791C6BDE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07124-B031-5040-F820-1DBE88E8E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D5C54-DD4E-DD37-EF95-C9C269AC2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F2461-6E57-6110-4A83-77579FC7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16B0D-FAFC-027D-C761-6799D515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9D2CB-317A-9510-C09D-9FFC5B10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3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FF3-4DE5-2D77-CCCF-BFCE3C89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97774-D29A-139E-26E4-B61DD443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FE0D-F3B1-136D-D4EA-0F991EC1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C47A7-D1B4-A25B-CC53-41B374BA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05B2A-2317-770A-715D-184998D9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D7901-F85A-F1F7-37BE-7F3A7BA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64F9C-1E89-577A-F066-C67279B6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3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90DD-9CF3-3FE0-EA22-FC0D09BF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EE2F-82AB-F786-12DF-1DCB0E11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DE605-320E-B940-0477-9416B77A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0BA48-90B8-30F4-2D3F-B4DDCCF6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C2A74-E879-0AD8-CD9A-94C17749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A869E-06E9-5FDB-2B3B-1AC852CD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0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4452-143D-BD6B-8E87-8B2CE9B7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1D470-E60A-8585-3CEB-456594965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CFD33-F7F0-3780-0E3A-714098C5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F6D55-7FE6-6402-654F-73B909D9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EE5B6-DF9B-8B2E-9598-1975E234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15E9-FA77-D215-9201-FBEBFF1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8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833C6-8E96-4324-B013-73209DE5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1BD8-F516-53CA-275B-458B4696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D55A-E9B6-B6DB-2C26-C639071F6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4974-E61A-440A-9BD2-7017F8D634D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490B-1D7A-74E5-973C-74AC2D64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564A-5E76-4354-2C5D-0FB386D63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41EA-9440-437C-BE5A-A04F6F12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4F1EE5-EB6E-D176-3FFA-BB0C79043393}"/>
              </a:ext>
            </a:extLst>
          </p:cNvPr>
          <p:cNvSpPr txBox="1"/>
          <p:nvPr/>
        </p:nvSpPr>
        <p:spPr>
          <a:xfrm>
            <a:off x="762827" y="888760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 err="1">
                <a:solidFill>
                  <a:srgbClr val="610B38"/>
                </a:solidFill>
                <a:effectLst/>
                <a:latin typeface="erdana"/>
              </a:rPr>
              <a:t>UnGuided</a:t>
            </a:r>
            <a:r>
              <a:rPr lang="en-IN" sz="2800" b="0" i="0" dirty="0">
                <a:solidFill>
                  <a:srgbClr val="610B38"/>
                </a:solidFill>
                <a:effectLst/>
                <a:latin typeface="erdana"/>
              </a:rPr>
              <a:t> Transmission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ED976-8740-3CB2-D947-418F28A8E989}"/>
              </a:ext>
            </a:extLst>
          </p:cNvPr>
          <p:cNvSpPr txBox="1"/>
          <p:nvPr/>
        </p:nvSpPr>
        <p:spPr>
          <a:xfrm>
            <a:off x="1100758" y="1804456"/>
            <a:ext cx="95738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 unguided transmission transmits the electromagnetic waves without using any physical medium. Therefore it is also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wireless transmission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unguided media, air is the media through which the electromagnetic energy can flow easily.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162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FBED93-FB49-5106-19EE-EDEA17F8C8FF}"/>
              </a:ext>
            </a:extLst>
          </p:cNvPr>
          <p:cNvSpPr txBox="1"/>
          <p:nvPr/>
        </p:nvSpPr>
        <p:spPr>
          <a:xfrm>
            <a:off x="1061002" y="729734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610B38"/>
                </a:solidFill>
                <a:effectLst/>
                <a:latin typeface="erdana"/>
              </a:rPr>
              <a:t>Radio waves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EFE87-D305-AD59-74BB-3C0FCE694DEA}"/>
              </a:ext>
            </a:extLst>
          </p:cNvPr>
          <p:cNvSpPr txBox="1"/>
          <p:nvPr/>
        </p:nvSpPr>
        <p:spPr>
          <a:xfrm>
            <a:off x="1061002" y="1576580"/>
            <a:ext cx="9663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Radio waves are the electromagnetic waves that are transmitted in all the directions of free space.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Radio waves are omnidirectional, i.e., the signals are propagated in all the directions.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range in frequencies of radio waves is from 3Khz to 1 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Khz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the case of radio waves, the sending and receiving antenna are not aligned, i.e., the wave sent by the sending antenna can be received by any receiving antenna.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 example of the radio wave is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FM radio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880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D2B806-4D83-4573-EE3D-35CE6D89F856}"/>
              </a:ext>
            </a:extLst>
          </p:cNvPr>
          <p:cNvSpPr txBox="1"/>
          <p:nvPr/>
        </p:nvSpPr>
        <p:spPr>
          <a:xfrm>
            <a:off x="1408871" y="1149771"/>
            <a:ext cx="91464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Applications Of Radio waves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Radio wave is useful for multicasting when there is one sender and many receivers.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 FM radio, television, cordless phones are examples of a radio wave.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4914D-8C1D-DBF6-AAB6-1C79E0614B67}"/>
              </a:ext>
            </a:extLst>
          </p:cNvPr>
          <p:cNvSpPr txBox="1"/>
          <p:nvPr/>
        </p:nvSpPr>
        <p:spPr>
          <a:xfrm>
            <a:off x="1408870" y="4032119"/>
            <a:ext cx="9653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Advantages Of Radio transmission: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Radio transmission is mainly used for wide area networks and mobile cellular phones.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Radio waves cover a large area, and they can penetrate the walls.</a:t>
            </a:r>
          </a:p>
        </p:txBody>
      </p:sp>
    </p:spTree>
    <p:extLst>
      <p:ext uri="{BB962C8B-B14F-4D97-AF65-F5344CB8AC3E}">
        <p14:creationId xmlns:p14="http://schemas.microsoft.com/office/powerpoint/2010/main" val="196919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963976-8ECB-FE48-F3A9-B093B0FCC3D6}"/>
              </a:ext>
            </a:extLst>
          </p:cNvPr>
          <p:cNvSpPr txBox="1"/>
          <p:nvPr/>
        </p:nvSpPr>
        <p:spPr>
          <a:xfrm>
            <a:off x="1051062" y="928517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610B38"/>
                </a:solidFill>
                <a:effectLst/>
                <a:latin typeface="erdana"/>
              </a:rPr>
              <a:t>Microwaves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A1053-43EC-BF78-7DAF-C618544BD18C}"/>
              </a:ext>
            </a:extLst>
          </p:cNvPr>
          <p:cNvSpPr txBox="1"/>
          <p:nvPr/>
        </p:nvSpPr>
        <p:spPr>
          <a:xfrm>
            <a:off x="1726923" y="1615614"/>
            <a:ext cx="7089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Microwaves are of two types: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Terrestrial microwave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Satellite microwave communication.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BE811-20C4-6864-518F-705D4E3C5D3E}"/>
              </a:ext>
            </a:extLst>
          </p:cNvPr>
          <p:cNvSpPr txBox="1"/>
          <p:nvPr/>
        </p:nvSpPr>
        <p:spPr>
          <a:xfrm>
            <a:off x="1051061" y="3118728"/>
            <a:ext cx="103689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Microwaves are the electromagnetic waves having the frequency in the range from 1GHz to 1000 GHz.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Microwaves are unidirectional as the sending and receiving antenna is to be aligned.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works on the line of sight transmission, i.e., the antennas mounted on the towers are the direct sight of each other.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10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A53425-BA2F-FEBB-13D4-FFDAEB194FFB}"/>
              </a:ext>
            </a:extLst>
          </p:cNvPr>
          <p:cNvSpPr txBox="1"/>
          <p:nvPr/>
        </p:nvSpPr>
        <p:spPr>
          <a:xfrm>
            <a:off x="1202635" y="1162304"/>
            <a:ext cx="100683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Characteristics of Microwave: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Frequency range: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frequency range of terrestrial microwave is from 4-6 GHz to 21-23 GHz.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Bandwidth: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supports the bandwidth from 1 to 10 Mbps.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Short distance: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inexpensive for short distance.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Long distance: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expensive as it requires a higher tower for a longer distance.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Attenuation: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Attenuation means loss of signal. It is affected by environmental conditions and antenna size.</a:t>
            </a:r>
          </a:p>
        </p:txBody>
      </p:sp>
    </p:spTree>
    <p:extLst>
      <p:ext uri="{BB962C8B-B14F-4D97-AF65-F5344CB8AC3E}">
        <p14:creationId xmlns:p14="http://schemas.microsoft.com/office/powerpoint/2010/main" val="131337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987B9-61F0-DBB7-6106-0DBB6121CD31}"/>
              </a:ext>
            </a:extLst>
          </p:cNvPr>
          <p:cNvSpPr txBox="1"/>
          <p:nvPr/>
        </p:nvSpPr>
        <p:spPr>
          <a:xfrm>
            <a:off x="414959" y="883286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Satellite Microwave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01095-49A3-BB0F-4FA7-34F68E79475F}"/>
              </a:ext>
            </a:extLst>
          </p:cNvPr>
          <p:cNvSpPr txBox="1"/>
          <p:nvPr/>
        </p:nvSpPr>
        <p:spPr>
          <a:xfrm>
            <a:off x="1488384" y="1674600"/>
            <a:ext cx="95042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satellite is a physical object that revolves around the earth at a known height.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communicate with any point on the globe by using satellite communication.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898DE-B312-466B-7574-4213AD118D82}"/>
              </a:ext>
            </a:extLst>
          </p:cNvPr>
          <p:cNvSpPr txBox="1"/>
          <p:nvPr/>
        </p:nvSpPr>
        <p:spPr>
          <a:xfrm>
            <a:off x="694082" y="3281498"/>
            <a:ext cx="10803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satellite accepts the signal that is transmitted from the earth station, and it amplifies the signal. The amplified signal is retransmitted to another earth station.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CEFE1-DAB5-AE8A-6532-703FD3BB9904}"/>
              </a:ext>
            </a:extLst>
          </p:cNvPr>
          <p:cNvSpPr txBox="1"/>
          <p:nvPr/>
        </p:nvSpPr>
        <p:spPr>
          <a:xfrm>
            <a:off x="694082" y="4349811"/>
            <a:ext cx="10486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is used in a wide variety of applications such as weather forecasting, radio/TV signal broadcasting, mobile communication,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07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042D2C-7594-73D8-D476-EFA3D2E44A95}"/>
              </a:ext>
            </a:extLst>
          </p:cNvPr>
          <p:cNvSpPr txBox="1"/>
          <p:nvPr/>
        </p:nvSpPr>
        <p:spPr>
          <a:xfrm>
            <a:off x="1096617" y="1946847"/>
            <a:ext cx="9998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Disadvantages Of Satellite Microwave Communication: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Satellite designing and development requires more time and higher cost.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Satellite needs to be monitored and controlled on regular periods so that it remains in orbit.</a:t>
            </a: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life of the satellite is about 12-15 years. Due to this reason, another launch of the satellite has to be planned before it becomes non-functional.</a:t>
            </a:r>
          </a:p>
        </p:txBody>
      </p:sp>
    </p:spTree>
    <p:extLst>
      <p:ext uri="{BB962C8B-B14F-4D97-AF65-F5344CB8AC3E}">
        <p14:creationId xmlns:p14="http://schemas.microsoft.com/office/powerpoint/2010/main" val="396448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8BDA6-3CF2-9946-423C-B95D696F0DC4}"/>
              </a:ext>
            </a:extLst>
          </p:cNvPr>
          <p:cNvSpPr txBox="1"/>
          <p:nvPr/>
        </p:nvSpPr>
        <p:spPr>
          <a:xfrm>
            <a:off x="947530" y="338005"/>
            <a:ext cx="102969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Infrared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infrared transmission is a wireless technology used for communication over short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frequency of the infrared in the range from 300 GHz to 400 THz.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for short-range communication such as data transfer between two cell phones, TV remote operation, data transfer between a computer and cell phone resides in the same closed area.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90F01-8D93-41CC-F3ED-73068DBE2123}"/>
              </a:ext>
            </a:extLst>
          </p:cNvPr>
          <p:cNvSpPr txBox="1"/>
          <p:nvPr/>
        </p:nvSpPr>
        <p:spPr>
          <a:xfrm>
            <a:off x="947530" y="3508587"/>
            <a:ext cx="107210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Characteristics Of Infrared: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supports high bandwidth, and hence the data rate will be very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Infrared waves cannot penetrate the walls. Therefore, the infrared communication in one room cannot be interrupted by the nearby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Infrared communication is unreliable outside the building because the sun rays will interfere with the infrared waves.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4781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03E1839720B4A8CBE8A8B0D66C0B2" ma:contentTypeVersion="6" ma:contentTypeDescription="Create a new document." ma:contentTypeScope="" ma:versionID="f69875a92c0a190519c848d098d43252">
  <xsd:schema xmlns:xsd="http://www.w3.org/2001/XMLSchema" xmlns:xs="http://www.w3.org/2001/XMLSchema" xmlns:p="http://schemas.microsoft.com/office/2006/metadata/properties" xmlns:ns2="0ac594e5-60c5-4fa7-85bd-964edfb3e519" xmlns:ns3="b732c48c-cbf7-4c99-880f-279e91b1e121" targetNamespace="http://schemas.microsoft.com/office/2006/metadata/properties" ma:root="true" ma:fieldsID="d54d1ae71cd79a2dd607f0cfe7abdf01" ns2:_="" ns3:_="">
    <xsd:import namespace="0ac594e5-60c5-4fa7-85bd-964edfb3e519"/>
    <xsd:import namespace="b732c48c-cbf7-4c99-880f-279e91b1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594e5-60c5-4fa7-85bd-964edfb3e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2c48c-cbf7-4c99-880f-279e91b1e12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B2FB47-FAEF-44D4-A42F-8E6E6CCE0F77}"/>
</file>

<file path=customXml/itemProps2.xml><?xml version="1.0" encoding="utf-8"?>
<ds:datastoreItem xmlns:ds="http://schemas.openxmlformats.org/officeDocument/2006/customXml" ds:itemID="{860B74E9-88FA-4E73-A8ED-FC31768455C7}"/>
</file>

<file path=customXml/itemProps3.xml><?xml version="1.0" encoding="utf-8"?>
<ds:datastoreItem xmlns:ds="http://schemas.openxmlformats.org/officeDocument/2006/customXml" ds:itemID="{807779AE-303B-455F-9462-AB7A576F32F1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629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azees mm</dc:creator>
  <cp:lastModifiedBy>azees mm</cp:lastModifiedBy>
  <cp:revision>3</cp:revision>
  <dcterms:created xsi:type="dcterms:W3CDTF">2022-06-27T09:54:24Z</dcterms:created>
  <dcterms:modified xsi:type="dcterms:W3CDTF">2022-06-27T10:21:08Z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0x010100A0203E1839720B4A8CBE8A8B0D66C0B2</vt:lpwstr>
  </property>
</Properties>
</file>