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8" r:id="rId5"/>
    <p:sldId id="279" r:id="rId6"/>
    <p:sldId id="270" r:id="rId7"/>
    <p:sldId id="271" r:id="rId8"/>
    <p:sldId id="272" r:id="rId9"/>
    <p:sldId id="273" r:id="rId10"/>
    <p:sldId id="274" r:id="rId11"/>
    <p:sldId id="275" r:id="rId12"/>
    <p:sldId id="276" r:id="rId13"/>
    <p:sldId id="280" r:id="rId14"/>
    <p:sldId id="277" r:id="rId15"/>
    <p:sldId id="278" r:id="rId16"/>
    <p:sldId id="281" r:id="rId17"/>
    <p:sldId id="282" r:id="rId18"/>
    <p:sldId id="283" r:id="rId19"/>
    <p:sldId id="284" r:id="rId20"/>
    <p:sldId id="285" r:id="rId21"/>
    <p:sldId id="286" r:id="rId22"/>
    <p:sldId id="287" r:id="rId23"/>
    <p:sldId id="288" r:id="rId24"/>
    <p:sldId id="290" r:id="rId25"/>
    <p:sldId id="289" r:id="rId26"/>
    <p:sldId id="29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109339-557E-4D3E-BBCF-1AD6D0908D67}" v="2" dt="2023-08-17T09:59:29.430"/>
    <p1510:client id="{46BBA7E5-1133-4A2A-9CC6-3432F963D0EE}" v="1" dt="2023-08-17T18:17:33.605"/>
    <p1510:client id="{72B15AE7-C941-4901-9C7F-7E9A7FE0006A}" v="2" dt="2023-08-17T19:11:38.181"/>
    <p1510:client id="{B75C6DBE-5E2C-4A91-92A1-18DC7C1D4A85}" v="2" dt="2023-08-15T17:54:23.677"/>
    <p1510:client id="{CE44CB83-7E23-00E7-AAAF-E6578D2B68E4}" v="1" dt="2023-08-18T02:41:44.9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NTA DHANUSH KARTHIKEYA SASTRY 21BCE8795" userId="S::dhanush.21bce8795@vitapstudent.ac.in::1e2b98f6-2126-4518-be85-0e484a680ceb" providerId="AD" clId="Web-{CE44CB83-7E23-00E7-AAAF-E6578D2B68E4}"/>
    <pc:docChg chg="sldOrd">
      <pc:chgData name="CHINTA DHANUSH KARTHIKEYA SASTRY 21BCE8795" userId="S::dhanush.21bce8795@vitapstudent.ac.in::1e2b98f6-2126-4518-be85-0e484a680ceb" providerId="AD" clId="Web-{CE44CB83-7E23-00E7-AAAF-E6578D2B68E4}" dt="2023-08-18T02:41:44.984" v="0"/>
      <pc:docMkLst>
        <pc:docMk/>
      </pc:docMkLst>
      <pc:sldChg chg="ord">
        <pc:chgData name="CHINTA DHANUSH KARTHIKEYA SASTRY 21BCE8795" userId="S::dhanush.21bce8795@vitapstudent.ac.in::1e2b98f6-2126-4518-be85-0e484a680ceb" providerId="AD" clId="Web-{CE44CB83-7E23-00E7-AAAF-E6578D2B68E4}" dt="2023-08-18T02:41:44.984" v="0"/>
        <pc:sldMkLst>
          <pc:docMk/>
          <pc:sldMk cId="546033139" sldId="270"/>
        </pc:sldMkLst>
      </pc:sldChg>
    </pc:docChg>
  </pc:docChgLst>
  <pc:docChgLst>
    <pc:chgData name="GANDIKOTA VIVEKVARDHAN 21BCE7757" userId="S::vivekvardhan.21bce7757@vitapstudent.ac.in::3a4cbcd0-b468-4ac3-b395-4b654df857e1" providerId="AD" clId="Web-{46BBA7E5-1133-4A2A-9CC6-3432F963D0EE}"/>
    <pc:docChg chg="sldOrd">
      <pc:chgData name="GANDIKOTA VIVEKVARDHAN 21BCE7757" userId="S::vivekvardhan.21bce7757@vitapstudent.ac.in::3a4cbcd0-b468-4ac3-b395-4b654df857e1" providerId="AD" clId="Web-{46BBA7E5-1133-4A2A-9CC6-3432F963D0EE}" dt="2023-08-17T18:17:33.605" v="0"/>
      <pc:docMkLst>
        <pc:docMk/>
      </pc:docMkLst>
      <pc:sldChg chg="ord">
        <pc:chgData name="GANDIKOTA VIVEKVARDHAN 21BCE7757" userId="S::vivekvardhan.21bce7757@vitapstudent.ac.in::3a4cbcd0-b468-4ac3-b395-4b654df857e1" providerId="AD" clId="Web-{46BBA7E5-1133-4A2A-9CC6-3432F963D0EE}" dt="2023-08-17T18:17:33.605" v="0"/>
        <pc:sldMkLst>
          <pc:docMk/>
          <pc:sldMk cId="3074515530" sldId="290"/>
        </pc:sldMkLst>
      </pc:sldChg>
    </pc:docChg>
  </pc:docChgLst>
  <pc:docChgLst>
    <pc:chgData name="ANANTHAN K 21BCE8631" userId="S::ananthan.21bce8631@vitapstudent.ac.in::b54a62f5-7225-4ab4-a93c-85d53a547a0e" providerId="AD" clId="Web-{B75C6DBE-5E2C-4A91-92A1-18DC7C1D4A85}"/>
    <pc:docChg chg="sldOrd">
      <pc:chgData name="ANANTHAN K 21BCE8631" userId="S::ananthan.21bce8631@vitapstudent.ac.in::b54a62f5-7225-4ab4-a93c-85d53a547a0e" providerId="AD" clId="Web-{B75C6DBE-5E2C-4A91-92A1-18DC7C1D4A85}" dt="2023-08-15T17:54:23.677" v="1"/>
      <pc:docMkLst>
        <pc:docMk/>
      </pc:docMkLst>
      <pc:sldChg chg="ord">
        <pc:chgData name="ANANTHAN K 21BCE8631" userId="S::ananthan.21bce8631@vitapstudent.ac.in::b54a62f5-7225-4ab4-a93c-85d53a547a0e" providerId="AD" clId="Web-{B75C6DBE-5E2C-4A91-92A1-18DC7C1D4A85}" dt="2023-08-15T17:54:23.677" v="1"/>
        <pc:sldMkLst>
          <pc:docMk/>
          <pc:sldMk cId="546033139" sldId="270"/>
        </pc:sldMkLst>
      </pc:sldChg>
    </pc:docChg>
  </pc:docChgLst>
  <pc:docChgLst>
    <pc:chgData name="BUDHARAJU SATHYASAI RAMANA RAJU 21BCE8051" userId="S::sathyasai.21bce8051@vitapstudent.ac.in::b0570e39-39f1-420c-9931-626bf70aebea" providerId="AD" clId="Web-{72B15AE7-C941-4901-9C7F-7E9A7FE0006A}"/>
    <pc:docChg chg="delSld sldOrd">
      <pc:chgData name="BUDHARAJU SATHYASAI RAMANA RAJU 21BCE8051" userId="S::sathyasai.21bce8051@vitapstudent.ac.in::b0570e39-39f1-420c-9931-626bf70aebea" providerId="AD" clId="Web-{72B15AE7-C941-4901-9C7F-7E9A7FE0006A}" dt="2023-08-17T19:11:38.181" v="1"/>
      <pc:docMkLst>
        <pc:docMk/>
      </pc:docMkLst>
      <pc:sldChg chg="ord">
        <pc:chgData name="BUDHARAJU SATHYASAI RAMANA RAJU 21BCE8051" userId="S::sathyasai.21bce8051@vitapstudent.ac.in::b0570e39-39f1-420c-9931-626bf70aebea" providerId="AD" clId="Web-{72B15AE7-C941-4901-9C7F-7E9A7FE0006A}" dt="2023-08-17T19:11:38.181" v="1"/>
        <pc:sldMkLst>
          <pc:docMk/>
          <pc:sldMk cId="275875437" sldId="271"/>
        </pc:sldMkLst>
      </pc:sldChg>
      <pc:sldChg chg="del">
        <pc:chgData name="BUDHARAJU SATHYASAI RAMANA RAJU 21BCE8051" userId="S::sathyasai.21bce8051@vitapstudent.ac.in::b0570e39-39f1-420c-9931-626bf70aebea" providerId="AD" clId="Web-{72B15AE7-C941-4901-9C7F-7E9A7FE0006A}" dt="2023-08-17T18:50:51.414" v="0"/>
        <pc:sldMkLst>
          <pc:docMk/>
          <pc:sldMk cId="399394746" sldId="292"/>
        </pc:sldMkLst>
      </pc:sldChg>
    </pc:docChg>
  </pc:docChgLst>
  <pc:docChgLst>
    <pc:chgData name="SHAIK SOHEL 21BCE9462" userId="S::sohel.21bce9462@vitapstudent.ac.in::1886afde-1387-4e8d-80dd-db0b57175afb" providerId="AD" clId="Web-{13109339-557E-4D3E-BBCF-1AD6D0908D67}"/>
    <pc:docChg chg="modSld">
      <pc:chgData name="SHAIK SOHEL 21BCE9462" userId="S::sohel.21bce9462@vitapstudent.ac.in::1886afde-1387-4e8d-80dd-db0b57175afb" providerId="AD" clId="Web-{13109339-557E-4D3E-BBCF-1AD6D0908D67}" dt="2023-08-17T09:59:29.430" v="1" actId="1076"/>
      <pc:docMkLst>
        <pc:docMk/>
      </pc:docMkLst>
      <pc:sldChg chg="modSp">
        <pc:chgData name="SHAIK SOHEL 21BCE9462" userId="S::sohel.21bce9462@vitapstudent.ac.in::1886afde-1387-4e8d-80dd-db0b57175afb" providerId="AD" clId="Web-{13109339-557E-4D3E-BBCF-1AD6D0908D67}" dt="2023-08-17T09:59:29.430" v="1" actId="1076"/>
        <pc:sldMkLst>
          <pc:docMk/>
          <pc:sldMk cId="1274821784" sldId="272"/>
        </pc:sldMkLst>
        <pc:spChg chg="mod">
          <ac:chgData name="SHAIK SOHEL 21BCE9462" userId="S::sohel.21bce9462@vitapstudent.ac.in::1886afde-1387-4e8d-80dd-db0b57175afb" providerId="AD" clId="Web-{13109339-557E-4D3E-BBCF-1AD6D0908D67}" dt="2023-08-17T09:59:29.430" v="1" actId="1076"/>
          <ac:spMkLst>
            <pc:docMk/>
            <pc:sldMk cId="1274821784" sldId="272"/>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EB375-8F5B-4368-7CE3-151D5264DB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3B8FBCE-F9A9-B814-0179-CA766B5548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6611533-1A28-DDF2-751C-4A68C08090B2}"/>
              </a:ext>
            </a:extLst>
          </p:cNvPr>
          <p:cNvSpPr>
            <a:spLocks noGrp="1"/>
          </p:cNvSpPr>
          <p:nvPr>
            <p:ph type="dt" sz="half" idx="10"/>
          </p:nvPr>
        </p:nvSpPr>
        <p:spPr/>
        <p:txBody>
          <a:bodyPr/>
          <a:lstStyle/>
          <a:p>
            <a:fld id="{92078909-8F5D-4282-8E98-03DFD5027F4B}" type="datetimeFigureOut">
              <a:rPr lang="en-IN" smtClean="0"/>
              <a:t>17-08-2023</a:t>
            </a:fld>
            <a:endParaRPr lang="en-IN"/>
          </a:p>
        </p:txBody>
      </p:sp>
      <p:sp>
        <p:nvSpPr>
          <p:cNvPr id="5" name="Footer Placeholder 4">
            <a:extLst>
              <a:ext uri="{FF2B5EF4-FFF2-40B4-BE49-F238E27FC236}">
                <a16:creationId xmlns:a16="http://schemas.microsoft.com/office/drawing/2014/main" id="{855F9BD7-5C9B-6C0C-A6C6-6ABAA6D367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517990-203F-2C51-3857-07C8DED4CB82}"/>
              </a:ext>
            </a:extLst>
          </p:cNvPr>
          <p:cNvSpPr>
            <a:spLocks noGrp="1"/>
          </p:cNvSpPr>
          <p:nvPr>
            <p:ph type="sldNum" sz="quarter" idx="12"/>
          </p:nvPr>
        </p:nvSpPr>
        <p:spPr/>
        <p:txBody>
          <a:bodyPr/>
          <a:lstStyle/>
          <a:p>
            <a:fld id="{4CECAB45-2C0F-4D45-B971-AF248B69FBB9}" type="slidenum">
              <a:rPr lang="en-IN" smtClean="0"/>
              <a:t>‹#›</a:t>
            </a:fld>
            <a:endParaRPr lang="en-IN"/>
          </a:p>
        </p:txBody>
      </p:sp>
    </p:spTree>
    <p:extLst>
      <p:ext uri="{BB962C8B-B14F-4D97-AF65-F5344CB8AC3E}">
        <p14:creationId xmlns:p14="http://schemas.microsoft.com/office/powerpoint/2010/main" val="1439881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BA3F8-BFED-7293-A8EE-EB9880E7367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661CBD-CAC3-F19F-2A47-891D710308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4A1002-23EA-32FB-FBA6-05D5EE96E167}"/>
              </a:ext>
            </a:extLst>
          </p:cNvPr>
          <p:cNvSpPr>
            <a:spLocks noGrp="1"/>
          </p:cNvSpPr>
          <p:nvPr>
            <p:ph type="dt" sz="half" idx="10"/>
          </p:nvPr>
        </p:nvSpPr>
        <p:spPr/>
        <p:txBody>
          <a:bodyPr/>
          <a:lstStyle/>
          <a:p>
            <a:fld id="{92078909-8F5D-4282-8E98-03DFD5027F4B}" type="datetimeFigureOut">
              <a:rPr lang="en-IN" smtClean="0"/>
              <a:t>17-08-2023</a:t>
            </a:fld>
            <a:endParaRPr lang="en-IN"/>
          </a:p>
        </p:txBody>
      </p:sp>
      <p:sp>
        <p:nvSpPr>
          <p:cNvPr id="5" name="Footer Placeholder 4">
            <a:extLst>
              <a:ext uri="{FF2B5EF4-FFF2-40B4-BE49-F238E27FC236}">
                <a16:creationId xmlns:a16="http://schemas.microsoft.com/office/drawing/2014/main" id="{21F6706F-9710-5204-7BD5-62733F237F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B80199-FFA6-EF41-99D5-BB0854F12A82}"/>
              </a:ext>
            </a:extLst>
          </p:cNvPr>
          <p:cNvSpPr>
            <a:spLocks noGrp="1"/>
          </p:cNvSpPr>
          <p:nvPr>
            <p:ph type="sldNum" sz="quarter" idx="12"/>
          </p:nvPr>
        </p:nvSpPr>
        <p:spPr/>
        <p:txBody>
          <a:bodyPr/>
          <a:lstStyle/>
          <a:p>
            <a:fld id="{4CECAB45-2C0F-4D45-B971-AF248B69FBB9}" type="slidenum">
              <a:rPr lang="en-IN" smtClean="0"/>
              <a:t>‹#›</a:t>
            </a:fld>
            <a:endParaRPr lang="en-IN"/>
          </a:p>
        </p:txBody>
      </p:sp>
    </p:spTree>
    <p:extLst>
      <p:ext uri="{BB962C8B-B14F-4D97-AF65-F5344CB8AC3E}">
        <p14:creationId xmlns:p14="http://schemas.microsoft.com/office/powerpoint/2010/main" val="3233280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05C1E8-1F99-CED4-B49E-02C401FFC3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05AB83-9900-A10A-4600-3207615FF9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C45D67-EC2D-6736-2643-4C843CB037EA}"/>
              </a:ext>
            </a:extLst>
          </p:cNvPr>
          <p:cNvSpPr>
            <a:spLocks noGrp="1"/>
          </p:cNvSpPr>
          <p:nvPr>
            <p:ph type="dt" sz="half" idx="10"/>
          </p:nvPr>
        </p:nvSpPr>
        <p:spPr/>
        <p:txBody>
          <a:bodyPr/>
          <a:lstStyle/>
          <a:p>
            <a:fld id="{92078909-8F5D-4282-8E98-03DFD5027F4B}" type="datetimeFigureOut">
              <a:rPr lang="en-IN" smtClean="0"/>
              <a:t>17-08-2023</a:t>
            </a:fld>
            <a:endParaRPr lang="en-IN"/>
          </a:p>
        </p:txBody>
      </p:sp>
      <p:sp>
        <p:nvSpPr>
          <p:cNvPr id="5" name="Footer Placeholder 4">
            <a:extLst>
              <a:ext uri="{FF2B5EF4-FFF2-40B4-BE49-F238E27FC236}">
                <a16:creationId xmlns:a16="http://schemas.microsoft.com/office/drawing/2014/main" id="{338DA273-A077-E8CA-7E90-8F22849269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87B56C-7E85-9103-E198-60F3F247E1FD}"/>
              </a:ext>
            </a:extLst>
          </p:cNvPr>
          <p:cNvSpPr>
            <a:spLocks noGrp="1"/>
          </p:cNvSpPr>
          <p:nvPr>
            <p:ph type="sldNum" sz="quarter" idx="12"/>
          </p:nvPr>
        </p:nvSpPr>
        <p:spPr/>
        <p:txBody>
          <a:bodyPr/>
          <a:lstStyle/>
          <a:p>
            <a:fld id="{4CECAB45-2C0F-4D45-B971-AF248B69FBB9}" type="slidenum">
              <a:rPr lang="en-IN" smtClean="0"/>
              <a:t>‹#›</a:t>
            </a:fld>
            <a:endParaRPr lang="en-IN"/>
          </a:p>
        </p:txBody>
      </p:sp>
    </p:spTree>
    <p:extLst>
      <p:ext uri="{BB962C8B-B14F-4D97-AF65-F5344CB8AC3E}">
        <p14:creationId xmlns:p14="http://schemas.microsoft.com/office/powerpoint/2010/main" val="894485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9E0F1-3B2E-FC11-CE35-C895846ABF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B3D82A-E44F-EA2D-2464-2670217F3F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C19BAE-6937-7BE4-0C9D-2ABCD5E8A82C}"/>
              </a:ext>
            </a:extLst>
          </p:cNvPr>
          <p:cNvSpPr>
            <a:spLocks noGrp="1"/>
          </p:cNvSpPr>
          <p:nvPr>
            <p:ph type="dt" sz="half" idx="10"/>
          </p:nvPr>
        </p:nvSpPr>
        <p:spPr/>
        <p:txBody>
          <a:bodyPr/>
          <a:lstStyle/>
          <a:p>
            <a:fld id="{92078909-8F5D-4282-8E98-03DFD5027F4B}" type="datetimeFigureOut">
              <a:rPr lang="en-IN" smtClean="0"/>
              <a:t>17-08-2023</a:t>
            </a:fld>
            <a:endParaRPr lang="en-IN"/>
          </a:p>
        </p:txBody>
      </p:sp>
      <p:sp>
        <p:nvSpPr>
          <p:cNvPr id="5" name="Footer Placeholder 4">
            <a:extLst>
              <a:ext uri="{FF2B5EF4-FFF2-40B4-BE49-F238E27FC236}">
                <a16:creationId xmlns:a16="http://schemas.microsoft.com/office/drawing/2014/main" id="{F1E6970E-421C-1DBD-D7D7-2A3600CF1E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3642E6-4FB7-C200-592B-2D517F8ABD90}"/>
              </a:ext>
            </a:extLst>
          </p:cNvPr>
          <p:cNvSpPr>
            <a:spLocks noGrp="1"/>
          </p:cNvSpPr>
          <p:nvPr>
            <p:ph type="sldNum" sz="quarter" idx="12"/>
          </p:nvPr>
        </p:nvSpPr>
        <p:spPr/>
        <p:txBody>
          <a:bodyPr/>
          <a:lstStyle/>
          <a:p>
            <a:fld id="{4CECAB45-2C0F-4D45-B971-AF248B69FBB9}" type="slidenum">
              <a:rPr lang="en-IN" smtClean="0"/>
              <a:t>‹#›</a:t>
            </a:fld>
            <a:endParaRPr lang="en-IN"/>
          </a:p>
        </p:txBody>
      </p:sp>
    </p:spTree>
    <p:extLst>
      <p:ext uri="{BB962C8B-B14F-4D97-AF65-F5344CB8AC3E}">
        <p14:creationId xmlns:p14="http://schemas.microsoft.com/office/powerpoint/2010/main" val="4242949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F7E76-599B-F574-3ED4-75FDC28A04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5004B8C-B115-50FE-FDE9-4E96C9D5ED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F2FE4D-B4EC-7E24-BC6F-3AB7104A1F9A}"/>
              </a:ext>
            </a:extLst>
          </p:cNvPr>
          <p:cNvSpPr>
            <a:spLocks noGrp="1"/>
          </p:cNvSpPr>
          <p:nvPr>
            <p:ph type="dt" sz="half" idx="10"/>
          </p:nvPr>
        </p:nvSpPr>
        <p:spPr/>
        <p:txBody>
          <a:bodyPr/>
          <a:lstStyle/>
          <a:p>
            <a:fld id="{92078909-8F5D-4282-8E98-03DFD5027F4B}" type="datetimeFigureOut">
              <a:rPr lang="en-IN" smtClean="0"/>
              <a:t>17-08-2023</a:t>
            </a:fld>
            <a:endParaRPr lang="en-IN"/>
          </a:p>
        </p:txBody>
      </p:sp>
      <p:sp>
        <p:nvSpPr>
          <p:cNvPr id="5" name="Footer Placeholder 4">
            <a:extLst>
              <a:ext uri="{FF2B5EF4-FFF2-40B4-BE49-F238E27FC236}">
                <a16:creationId xmlns:a16="http://schemas.microsoft.com/office/drawing/2014/main" id="{B727CE97-8D45-6736-7EDB-FE1646667C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CC1F40-FE80-E4FD-88DB-28E674C1CC79}"/>
              </a:ext>
            </a:extLst>
          </p:cNvPr>
          <p:cNvSpPr>
            <a:spLocks noGrp="1"/>
          </p:cNvSpPr>
          <p:nvPr>
            <p:ph type="sldNum" sz="quarter" idx="12"/>
          </p:nvPr>
        </p:nvSpPr>
        <p:spPr/>
        <p:txBody>
          <a:bodyPr/>
          <a:lstStyle/>
          <a:p>
            <a:fld id="{4CECAB45-2C0F-4D45-B971-AF248B69FBB9}" type="slidenum">
              <a:rPr lang="en-IN" smtClean="0"/>
              <a:t>‹#›</a:t>
            </a:fld>
            <a:endParaRPr lang="en-IN"/>
          </a:p>
        </p:txBody>
      </p:sp>
    </p:spTree>
    <p:extLst>
      <p:ext uri="{BB962C8B-B14F-4D97-AF65-F5344CB8AC3E}">
        <p14:creationId xmlns:p14="http://schemas.microsoft.com/office/powerpoint/2010/main" val="1503110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71427-7A0D-E1BE-5B7B-7403FE03B5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A2B026-AE22-2F3E-8105-C7849DA3D7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3813FC0-F97E-99FB-2F80-BADDA07283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6815A2E-5795-F12E-6C8A-DA5B94E6D34F}"/>
              </a:ext>
            </a:extLst>
          </p:cNvPr>
          <p:cNvSpPr>
            <a:spLocks noGrp="1"/>
          </p:cNvSpPr>
          <p:nvPr>
            <p:ph type="dt" sz="half" idx="10"/>
          </p:nvPr>
        </p:nvSpPr>
        <p:spPr/>
        <p:txBody>
          <a:bodyPr/>
          <a:lstStyle/>
          <a:p>
            <a:fld id="{92078909-8F5D-4282-8E98-03DFD5027F4B}" type="datetimeFigureOut">
              <a:rPr lang="en-IN" smtClean="0"/>
              <a:t>17-08-2023</a:t>
            </a:fld>
            <a:endParaRPr lang="en-IN"/>
          </a:p>
        </p:txBody>
      </p:sp>
      <p:sp>
        <p:nvSpPr>
          <p:cNvPr id="6" name="Footer Placeholder 5">
            <a:extLst>
              <a:ext uri="{FF2B5EF4-FFF2-40B4-BE49-F238E27FC236}">
                <a16:creationId xmlns:a16="http://schemas.microsoft.com/office/drawing/2014/main" id="{7CB45470-5AE6-4B03-8CA1-8F024784F1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6DCF3A-9347-AED3-1E21-AF2C427870DE}"/>
              </a:ext>
            </a:extLst>
          </p:cNvPr>
          <p:cNvSpPr>
            <a:spLocks noGrp="1"/>
          </p:cNvSpPr>
          <p:nvPr>
            <p:ph type="sldNum" sz="quarter" idx="12"/>
          </p:nvPr>
        </p:nvSpPr>
        <p:spPr/>
        <p:txBody>
          <a:bodyPr/>
          <a:lstStyle/>
          <a:p>
            <a:fld id="{4CECAB45-2C0F-4D45-B971-AF248B69FBB9}" type="slidenum">
              <a:rPr lang="en-IN" smtClean="0"/>
              <a:t>‹#›</a:t>
            </a:fld>
            <a:endParaRPr lang="en-IN"/>
          </a:p>
        </p:txBody>
      </p:sp>
    </p:spTree>
    <p:extLst>
      <p:ext uri="{BB962C8B-B14F-4D97-AF65-F5344CB8AC3E}">
        <p14:creationId xmlns:p14="http://schemas.microsoft.com/office/powerpoint/2010/main" val="312493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A010E-A012-F78B-21FE-51F34E30C85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F062F8-B6E4-9FCA-1A8C-FBE51F8EC4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90AC73-7C08-78F1-397F-74C7B55377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9F47ED7-E112-24F7-87EA-0C6D1BF3B1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0ADB45-20E0-CE37-6BC2-D63FCA0279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7837FBD-6715-1A2C-2667-3F3F2ECD16F2}"/>
              </a:ext>
            </a:extLst>
          </p:cNvPr>
          <p:cNvSpPr>
            <a:spLocks noGrp="1"/>
          </p:cNvSpPr>
          <p:nvPr>
            <p:ph type="dt" sz="half" idx="10"/>
          </p:nvPr>
        </p:nvSpPr>
        <p:spPr/>
        <p:txBody>
          <a:bodyPr/>
          <a:lstStyle/>
          <a:p>
            <a:fld id="{92078909-8F5D-4282-8E98-03DFD5027F4B}" type="datetimeFigureOut">
              <a:rPr lang="en-IN" smtClean="0"/>
              <a:t>17-08-2023</a:t>
            </a:fld>
            <a:endParaRPr lang="en-IN"/>
          </a:p>
        </p:txBody>
      </p:sp>
      <p:sp>
        <p:nvSpPr>
          <p:cNvPr id="8" name="Footer Placeholder 7">
            <a:extLst>
              <a:ext uri="{FF2B5EF4-FFF2-40B4-BE49-F238E27FC236}">
                <a16:creationId xmlns:a16="http://schemas.microsoft.com/office/drawing/2014/main" id="{9FE7ADDE-6B3A-1FD2-9DB9-41B22FE84F7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63FF925-1BCA-EF14-DB9F-95888B0DCFAD}"/>
              </a:ext>
            </a:extLst>
          </p:cNvPr>
          <p:cNvSpPr>
            <a:spLocks noGrp="1"/>
          </p:cNvSpPr>
          <p:nvPr>
            <p:ph type="sldNum" sz="quarter" idx="12"/>
          </p:nvPr>
        </p:nvSpPr>
        <p:spPr/>
        <p:txBody>
          <a:bodyPr/>
          <a:lstStyle/>
          <a:p>
            <a:fld id="{4CECAB45-2C0F-4D45-B971-AF248B69FBB9}" type="slidenum">
              <a:rPr lang="en-IN" smtClean="0"/>
              <a:t>‹#›</a:t>
            </a:fld>
            <a:endParaRPr lang="en-IN"/>
          </a:p>
        </p:txBody>
      </p:sp>
    </p:spTree>
    <p:extLst>
      <p:ext uri="{BB962C8B-B14F-4D97-AF65-F5344CB8AC3E}">
        <p14:creationId xmlns:p14="http://schemas.microsoft.com/office/powerpoint/2010/main" val="1705085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6831F-C2B1-1C0C-2CBA-B1A1CBB2B9F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01480DA-7518-2F7F-7E6B-F0515886A8AE}"/>
              </a:ext>
            </a:extLst>
          </p:cNvPr>
          <p:cNvSpPr>
            <a:spLocks noGrp="1"/>
          </p:cNvSpPr>
          <p:nvPr>
            <p:ph type="dt" sz="half" idx="10"/>
          </p:nvPr>
        </p:nvSpPr>
        <p:spPr/>
        <p:txBody>
          <a:bodyPr/>
          <a:lstStyle/>
          <a:p>
            <a:fld id="{92078909-8F5D-4282-8E98-03DFD5027F4B}" type="datetimeFigureOut">
              <a:rPr lang="en-IN" smtClean="0"/>
              <a:t>17-08-2023</a:t>
            </a:fld>
            <a:endParaRPr lang="en-IN"/>
          </a:p>
        </p:txBody>
      </p:sp>
      <p:sp>
        <p:nvSpPr>
          <p:cNvPr id="4" name="Footer Placeholder 3">
            <a:extLst>
              <a:ext uri="{FF2B5EF4-FFF2-40B4-BE49-F238E27FC236}">
                <a16:creationId xmlns:a16="http://schemas.microsoft.com/office/drawing/2014/main" id="{44344151-9BE3-EDE8-2C99-A068E91B1A2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DED982-F827-CAD5-52D6-95319B004206}"/>
              </a:ext>
            </a:extLst>
          </p:cNvPr>
          <p:cNvSpPr>
            <a:spLocks noGrp="1"/>
          </p:cNvSpPr>
          <p:nvPr>
            <p:ph type="sldNum" sz="quarter" idx="12"/>
          </p:nvPr>
        </p:nvSpPr>
        <p:spPr/>
        <p:txBody>
          <a:bodyPr/>
          <a:lstStyle/>
          <a:p>
            <a:fld id="{4CECAB45-2C0F-4D45-B971-AF248B69FBB9}" type="slidenum">
              <a:rPr lang="en-IN" smtClean="0"/>
              <a:t>‹#›</a:t>
            </a:fld>
            <a:endParaRPr lang="en-IN"/>
          </a:p>
        </p:txBody>
      </p:sp>
    </p:spTree>
    <p:extLst>
      <p:ext uri="{BB962C8B-B14F-4D97-AF65-F5344CB8AC3E}">
        <p14:creationId xmlns:p14="http://schemas.microsoft.com/office/powerpoint/2010/main" val="834763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D63C39-3871-7B96-E40C-A85A2461E084}"/>
              </a:ext>
            </a:extLst>
          </p:cNvPr>
          <p:cNvSpPr>
            <a:spLocks noGrp="1"/>
          </p:cNvSpPr>
          <p:nvPr>
            <p:ph type="dt" sz="half" idx="10"/>
          </p:nvPr>
        </p:nvSpPr>
        <p:spPr/>
        <p:txBody>
          <a:bodyPr/>
          <a:lstStyle/>
          <a:p>
            <a:fld id="{92078909-8F5D-4282-8E98-03DFD5027F4B}" type="datetimeFigureOut">
              <a:rPr lang="en-IN" smtClean="0"/>
              <a:t>17-08-2023</a:t>
            </a:fld>
            <a:endParaRPr lang="en-IN"/>
          </a:p>
        </p:txBody>
      </p:sp>
      <p:sp>
        <p:nvSpPr>
          <p:cNvPr id="3" name="Footer Placeholder 2">
            <a:extLst>
              <a:ext uri="{FF2B5EF4-FFF2-40B4-BE49-F238E27FC236}">
                <a16:creationId xmlns:a16="http://schemas.microsoft.com/office/drawing/2014/main" id="{18CEE03F-DF75-796C-D84B-D3D971545A5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BD5DCC1-F07A-38C2-690E-81B039E31491}"/>
              </a:ext>
            </a:extLst>
          </p:cNvPr>
          <p:cNvSpPr>
            <a:spLocks noGrp="1"/>
          </p:cNvSpPr>
          <p:nvPr>
            <p:ph type="sldNum" sz="quarter" idx="12"/>
          </p:nvPr>
        </p:nvSpPr>
        <p:spPr/>
        <p:txBody>
          <a:bodyPr/>
          <a:lstStyle/>
          <a:p>
            <a:fld id="{4CECAB45-2C0F-4D45-B971-AF248B69FBB9}" type="slidenum">
              <a:rPr lang="en-IN" smtClean="0"/>
              <a:t>‹#›</a:t>
            </a:fld>
            <a:endParaRPr lang="en-IN"/>
          </a:p>
        </p:txBody>
      </p:sp>
    </p:spTree>
    <p:extLst>
      <p:ext uri="{BB962C8B-B14F-4D97-AF65-F5344CB8AC3E}">
        <p14:creationId xmlns:p14="http://schemas.microsoft.com/office/powerpoint/2010/main" val="2126363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D31AF-4956-097B-F046-B7C8900467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B8E28E4-A47E-6593-2914-37D7BDD527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32D2CD6-B7F1-F748-9C13-E618ECF9D0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D4963D-43E2-C5F4-1076-AD9F977AEFDD}"/>
              </a:ext>
            </a:extLst>
          </p:cNvPr>
          <p:cNvSpPr>
            <a:spLocks noGrp="1"/>
          </p:cNvSpPr>
          <p:nvPr>
            <p:ph type="dt" sz="half" idx="10"/>
          </p:nvPr>
        </p:nvSpPr>
        <p:spPr/>
        <p:txBody>
          <a:bodyPr/>
          <a:lstStyle/>
          <a:p>
            <a:fld id="{92078909-8F5D-4282-8E98-03DFD5027F4B}" type="datetimeFigureOut">
              <a:rPr lang="en-IN" smtClean="0"/>
              <a:t>17-08-2023</a:t>
            </a:fld>
            <a:endParaRPr lang="en-IN"/>
          </a:p>
        </p:txBody>
      </p:sp>
      <p:sp>
        <p:nvSpPr>
          <p:cNvPr id="6" name="Footer Placeholder 5">
            <a:extLst>
              <a:ext uri="{FF2B5EF4-FFF2-40B4-BE49-F238E27FC236}">
                <a16:creationId xmlns:a16="http://schemas.microsoft.com/office/drawing/2014/main" id="{7F270007-8BB8-2CF9-8AB3-65890A05AC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DACBFF-099B-7F4B-2A59-770B6901D6FA}"/>
              </a:ext>
            </a:extLst>
          </p:cNvPr>
          <p:cNvSpPr>
            <a:spLocks noGrp="1"/>
          </p:cNvSpPr>
          <p:nvPr>
            <p:ph type="sldNum" sz="quarter" idx="12"/>
          </p:nvPr>
        </p:nvSpPr>
        <p:spPr/>
        <p:txBody>
          <a:bodyPr/>
          <a:lstStyle/>
          <a:p>
            <a:fld id="{4CECAB45-2C0F-4D45-B971-AF248B69FBB9}" type="slidenum">
              <a:rPr lang="en-IN" smtClean="0"/>
              <a:t>‹#›</a:t>
            </a:fld>
            <a:endParaRPr lang="en-IN"/>
          </a:p>
        </p:txBody>
      </p:sp>
    </p:spTree>
    <p:extLst>
      <p:ext uri="{BB962C8B-B14F-4D97-AF65-F5344CB8AC3E}">
        <p14:creationId xmlns:p14="http://schemas.microsoft.com/office/powerpoint/2010/main" val="350642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44F2B-8919-996A-4428-74A29DBF5A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7FE178F-05EE-E038-B2CE-456C774623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4CA99E9-9026-5466-86CA-0B8BAAE720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B5931E-EF50-99BD-E83D-287CD68380C3}"/>
              </a:ext>
            </a:extLst>
          </p:cNvPr>
          <p:cNvSpPr>
            <a:spLocks noGrp="1"/>
          </p:cNvSpPr>
          <p:nvPr>
            <p:ph type="dt" sz="half" idx="10"/>
          </p:nvPr>
        </p:nvSpPr>
        <p:spPr/>
        <p:txBody>
          <a:bodyPr/>
          <a:lstStyle/>
          <a:p>
            <a:fld id="{92078909-8F5D-4282-8E98-03DFD5027F4B}" type="datetimeFigureOut">
              <a:rPr lang="en-IN" smtClean="0"/>
              <a:t>17-08-2023</a:t>
            </a:fld>
            <a:endParaRPr lang="en-IN"/>
          </a:p>
        </p:txBody>
      </p:sp>
      <p:sp>
        <p:nvSpPr>
          <p:cNvPr id="6" name="Footer Placeholder 5">
            <a:extLst>
              <a:ext uri="{FF2B5EF4-FFF2-40B4-BE49-F238E27FC236}">
                <a16:creationId xmlns:a16="http://schemas.microsoft.com/office/drawing/2014/main" id="{092E74D9-648C-A0C0-A729-2A9D30815A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508B5E-5FFB-D729-07C4-3308E77EF66F}"/>
              </a:ext>
            </a:extLst>
          </p:cNvPr>
          <p:cNvSpPr>
            <a:spLocks noGrp="1"/>
          </p:cNvSpPr>
          <p:nvPr>
            <p:ph type="sldNum" sz="quarter" idx="12"/>
          </p:nvPr>
        </p:nvSpPr>
        <p:spPr/>
        <p:txBody>
          <a:bodyPr/>
          <a:lstStyle/>
          <a:p>
            <a:fld id="{4CECAB45-2C0F-4D45-B971-AF248B69FBB9}" type="slidenum">
              <a:rPr lang="en-IN" smtClean="0"/>
              <a:t>‹#›</a:t>
            </a:fld>
            <a:endParaRPr lang="en-IN"/>
          </a:p>
        </p:txBody>
      </p:sp>
    </p:spTree>
    <p:extLst>
      <p:ext uri="{BB962C8B-B14F-4D97-AF65-F5344CB8AC3E}">
        <p14:creationId xmlns:p14="http://schemas.microsoft.com/office/powerpoint/2010/main" val="385318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ABCDC6-B1CC-6B61-F08F-CA04B6E043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27A51B-4CD6-3E02-6DF6-5FDC8F1A96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321A41-0D22-16AC-7016-810D756CFF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078909-8F5D-4282-8E98-03DFD5027F4B}" type="datetimeFigureOut">
              <a:rPr lang="en-IN" smtClean="0"/>
              <a:t>17-08-2023</a:t>
            </a:fld>
            <a:endParaRPr lang="en-IN"/>
          </a:p>
        </p:txBody>
      </p:sp>
      <p:sp>
        <p:nvSpPr>
          <p:cNvPr id="5" name="Footer Placeholder 4">
            <a:extLst>
              <a:ext uri="{FF2B5EF4-FFF2-40B4-BE49-F238E27FC236}">
                <a16:creationId xmlns:a16="http://schemas.microsoft.com/office/drawing/2014/main" id="{D0A60D9A-E630-5A49-52AF-3F61998356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1ECDDF-8B06-3B4C-ED41-4A52B2331B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ECAB45-2C0F-4D45-B971-AF248B69FBB9}" type="slidenum">
              <a:rPr lang="en-IN" smtClean="0"/>
              <a:t>‹#›</a:t>
            </a:fld>
            <a:endParaRPr lang="en-IN"/>
          </a:p>
        </p:txBody>
      </p:sp>
    </p:spTree>
    <p:extLst>
      <p:ext uri="{BB962C8B-B14F-4D97-AF65-F5344CB8AC3E}">
        <p14:creationId xmlns:p14="http://schemas.microsoft.com/office/powerpoint/2010/main" val="242524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219055"/>
          </a:xfrm>
        </p:spPr>
        <p:txBody>
          <a:bodyPr>
            <a:normAutofit/>
          </a:bodyPr>
          <a:lstStyle/>
          <a:p>
            <a:r>
              <a:rPr lang="en-US" sz="4400" b="1">
                <a:latin typeface="Times New Roman" panose="02020603050405020304" pitchFamily="18" charset="0"/>
                <a:cs typeface="Times New Roman" panose="02020603050405020304" pitchFamily="18" charset="0"/>
              </a:rPr>
              <a:t>Module-6</a:t>
            </a:r>
            <a:endParaRPr lang="en-IN" sz="4400" b="1">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2729345"/>
            <a:ext cx="9144000" cy="2528455"/>
          </a:xfrm>
        </p:spPr>
        <p:txBody>
          <a:bodyPr/>
          <a:lstStyle/>
          <a:p>
            <a:r>
              <a:rPr lang="en-IN" sz="8000" b="1">
                <a:solidFill>
                  <a:srgbClr val="FF0000"/>
                </a:solidFill>
                <a:latin typeface="Times New Roman" panose="02020603050405020304" pitchFamily="18" charset="0"/>
                <a:cs typeface="Times New Roman" panose="02020603050405020304" pitchFamily="18" charset="0"/>
              </a:rPr>
              <a:t>Application Layer</a:t>
            </a: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Dr. R. Prashanth</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2560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7363" y="1299151"/>
            <a:ext cx="10515600" cy="4351338"/>
          </a:xfrm>
        </p:spPr>
        <p:txBody>
          <a:bodyPr/>
          <a:lstStyle/>
          <a:p>
            <a:r>
              <a:rPr lang="en-IN" b="1"/>
              <a:t>HTTP/1.1 :— The standardized protocol</a:t>
            </a:r>
          </a:p>
          <a:p>
            <a:pPr marL="0" lvl="0" indent="0" eaLnBrk="0" fontAlgn="base" hangingPunct="0">
              <a:lnSpc>
                <a:spcPct val="100000"/>
              </a:lnSpc>
              <a:spcBef>
                <a:spcPct val="0"/>
              </a:spcBef>
              <a:spcAft>
                <a:spcPct val="0"/>
              </a:spcAft>
              <a:buNone/>
            </a:pPr>
            <a:endParaRPr lang="en-US" altLang="en-US" sz="320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a:solidFill>
                  <a:srgbClr val="242424"/>
                </a:solidFill>
                <a:latin typeface="source-serif-pro"/>
              </a:rPr>
              <a:t>Released in 1997</a:t>
            </a:r>
          </a:p>
          <a:p>
            <a:pPr marL="0" lvl="0" indent="0" eaLnBrk="0" fontAlgn="base" hangingPunct="0">
              <a:lnSpc>
                <a:spcPct val="100000"/>
              </a:lnSpc>
              <a:spcBef>
                <a:spcPct val="0"/>
              </a:spcBef>
              <a:spcAft>
                <a:spcPct val="0"/>
              </a:spcAft>
              <a:buFontTx/>
              <a:buChar char="•"/>
            </a:pPr>
            <a:r>
              <a:rPr lang="en-US" altLang="en-US">
                <a:solidFill>
                  <a:srgbClr val="242424"/>
                </a:solidFill>
                <a:latin typeface="source-serif-pro"/>
              </a:rPr>
              <a:t>Commonly used version.</a:t>
            </a:r>
          </a:p>
          <a:p>
            <a:pPr marL="0" lvl="0" indent="0" eaLnBrk="0" fontAlgn="base" hangingPunct="0">
              <a:lnSpc>
                <a:spcPct val="100000"/>
              </a:lnSpc>
              <a:spcBef>
                <a:spcPct val="0"/>
              </a:spcBef>
              <a:spcAft>
                <a:spcPct val="0"/>
              </a:spcAft>
              <a:buFontTx/>
              <a:buChar char="•"/>
            </a:pPr>
            <a:r>
              <a:rPr lang="en-US" altLang="en-US">
                <a:solidFill>
                  <a:srgbClr val="242424"/>
                </a:solidFill>
                <a:latin typeface="source-serif-pro"/>
              </a:rPr>
              <a:t>Methods supported: </a:t>
            </a:r>
            <a:r>
              <a:rPr lang="en-US" altLang="en-US" sz="1800">
                <a:solidFill>
                  <a:srgbClr val="242424"/>
                </a:solidFill>
                <a:latin typeface="source-code-pro"/>
              </a:rPr>
              <a:t>GET</a:t>
            </a:r>
            <a:r>
              <a:rPr lang="en-US" altLang="en-US">
                <a:solidFill>
                  <a:srgbClr val="242424"/>
                </a:solidFill>
                <a:latin typeface="source-serif-pro"/>
              </a:rPr>
              <a:t> , </a:t>
            </a:r>
            <a:r>
              <a:rPr lang="en-US" altLang="en-US" sz="1800">
                <a:solidFill>
                  <a:srgbClr val="242424"/>
                </a:solidFill>
                <a:latin typeface="source-code-pro"/>
              </a:rPr>
              <a:t>HEAD</a:t>
            </a:r>
            <a:r>
              <a:rPr lang="en-US" altLang="en-US">
                <a:solidFill>
                  <a:srgbClr val="242424"/>
                </a:solidFill>
                <a:latin typeface="source-serif-pro"/>
              </a:rPr>
              <a:t> , </a:t>
            </a:r>
            <a:r>
              <a:rPr lang="en-US" altLang="en-US" sz="1800">
                <a:solidFill>
                  <a:srgbClr val="242424"/>
                </a:solidFill>
                <a:latin typeface="source-code-pro"/>
              </a:rPr>
              <a:t>POST</a:t>
            </a:r>
            <a:r>
              <a:rPr lang="en-US" altLang="en-US">
                <a:solidFill>
                  <a:srgbClr val="242424"/>
                </a:solidFill>
                <a:latin typeface="source-serif-pro"/>
              </a:rPr>
              <a:t> , </a:t>
            </a:r>
            <a:r>
              <a:rPr lang="en-US" altLang="en-US" sz="1800">
                <a:solidFill>
                  <a:srgbClr val="242424"/>
                </a:solidFill>
                <a:latin typeface="source-code-pro"/>
              </a:rPr>
              <a:t>PUT</a:t>
            </a:r>
            <a:r>
              <a:rPr lang="en-US" altLang="en-US">
                <a:solidFill>
                  <a:srgbClr val="242424"/>
                </a:solidFill>
                <a:latin typeface="source-serif-pro"/>
              </a:rPr>
              <a:t> , </a:t>
            </a:r>
            <a:r>
              <a:rPr lang="en-US" altLang="en-US" sz="1800">
                <a:solidFill>
                  <a:srgbClr val="242424"/>
                </a:solidFill>
                <a:latin typeface="source-code-pro"/>
              </a:rPr>
              <a:t>DELETE</a:t>
            </a:r>
            <a:r>
              <a:rPr lang="en-US" altLang="en-US">
                <a:solidFill>
                  <a:srgbClr val="242424"/>
                </a:solidFill>
                <a:latin typeface="source-serif-pro"/>
              </a:rPr>
              <a:t> , </a:t>
            </a:r>
            <a:r>
              <a:rPr lang="en-US" altLang="en-US" sz="1800">
                <a:solidFill>
                  <a:srgbClr val="242424"/>
                </a:solidFill>
                <a:latin typeface="source-code-pro"/>
              </a:rPr>
              <a:t>TRACE</a:t>
            </a:r>
            <a:r>
              <a:rPr lang="en-US" altLang="en-US">
                <a:solidFill>
                  <a:srgbClr val="242424"/>
                </a:solidFill>
                <a:latin typeface="source-serif-pro"/>
              </a:rPr>
              <a:t> , </a:t>
            </a:r>
            <a:r>
              <a:rPr lang="en-US" altLang="en-US" sz="1800">
                <a:solidFill>
                  <a:srgbClr val="242424"/>
                </a:solidFill>
                <a:latin typeface="source-code-pro"/>
              </a:rPr>
              <a:t>OPTIONS</a:t>
            </a:r>
            <a:endParaRPr lang="en-US" altLang="en-US">
              <a:solidFill>
                <a:srgbClr val="242424"/>
              </a:solidFill>
              <a:latin typeface="source-serif-pro"/>
            </a:endParaRPr>
          </a:p>
          <a:p>
            <a:pPr marL="0" lvl="0" indent="0" eaLnBrk="0" fontAlgn="base" hangingPunct="0">
              <a:lnSpc>
                <a:spcPct val="100000"/>
              </a:lnSpc>
              <a:spcBef>
                <a:spcPct val="0"/>
              </a:spcBef>
              <a:spcAft>
                <a:spcPct val="0"/>
              </a:spcAft>
              <a:buFontTx/>
              <a:buChar char="•"/>
            </a:pPr>
            <a:r>
              <a:rPr lang="en-US" altLang="en-US">
                <a:solidFill>
                  <a:srgbClr val="242424"/>
                </a:solidFill>
                <a:latin typeface="source-serif-pro"/>
              </a:rPr>
              <a:t>cache support.</a:t>
            </a:r>
          </a:p>
          <a:p>
            <a:pPr marL="0" lvl="0" indent="0" eaLnBrk="0" fontAlgn="base" hangingPunct="0">
              <a:lnSpc>
                <a:spcPct val="100000"/>
              </a:lnSpc>
              <a:spcBef>
                <a:spcPct val="0"/>
              </a:spcBef>
              <a:spcAft>
                <a:spcPct val="0"/>
              </a:spcAft>
              <a:buFontTx/>
              <a:buChar char="•"/>
            </a:pPr>
            <a:r>
              <a:rPr lang="en-US" altLang="en-US">
                <a:solidFill>
                  <a:srgbClr val="242424"/>
                </a:solidFill>
                <a:latin typeface="source-serif-pro"/>
              </a:rPr>
              <a:t>chunked transfers,</a:t>
            </a:r>
          </a:p>
          <a:p>
            <a:pPr marL="0" lvl="0" indent="0" eaLnBrk="0" fontAlgn="base" hangingPunct="0">
              <a:lnSpc>
                <a:spcPct val="100000"/>
              </a:lnSpc>
              <a:spcBef>
                <a:spcPct val="0"/>
              </a:spcBef>
              <a:spcAft>
                <a:spcPct val="0"/>
              </a:spcAft>
              <a:buFontTx/>
              <a:buChar char="•"/>
            </a:pPr>
            <a:r>
              <a:rPr lang="en-US" altLang="en-US">
                <a:solidFill>
                  <a:srgbClr val="242424"/>
                </a:solidFill>
                <a:latin typeface="source-serif-pro"/>
              </a:rPr>
              <a:t>Connection nature: long-lived</a:t>
            </a:r>
            <a:endParaRPr lang="en-US" altLang="en-US" sz="1800">
              <a:latin typeface="medium-content-sans-serif-font"/>
            </a:endParaRPr>
          </a:p>
          <a:p>
            <a:endParaRPr lang="en-IN"/>
          </a:p>
        </p:txBody>
      </p:sp>
      <p:sp>
        <p:nvSpPr>
          <p:cNvPr id="4" name="Rectangle 1"/>
          <p:cNvSpPr>
            <a:spLocks noChangeArrowheads="1"/>
          </p:cNvSpPr>
          <p:nvPr/>
        </p:nvSpPr>
        <p:spPr bwMode="auto">
          <a:xfrm>
            <a:off x="2299854" y="2895646"/>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8051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017" y="678874"/>
            <a:ext cx="10515600" cy="1814944"/>
          </a:xfrm>
        </p:spPr>
        <p:txBody>
          <a:bodyPr>
            <a:normAutofit fontScale="92500" lnSpcReduction="20000"/>
          </a:bodyPr>
          <a:lstStyle/>
          <a:p>
            <a:r>
              <a:rPr lang="en-US" sz="3100">
                <a:latin typeface="Times New Roman" panose="02020603050405020304" pitchFamily="18" charset="0"/>
                <a:cs typeface="Times New Roman" panose="02020603050405020304" pitchFamily="18" charset="0"/>
              </a:rPr>
              <a:t>The first problem is HTTP/1.1 transfer all the requests &amp; responses in the plain text message form. </a:t>
            </a:r>
          </a:p>
          <a:p>
            <a:r>
              <a:rPr lang="en-US" sz="3100">
                <a:latin typeface="Times New Roman" panose="02020603050405020304" pitchFamily="18" charset="0"/>
                <a:cs typeface="Times New Roman" panose="02020603050405020304" pitchFamily="18" charset="0"/>
              </a:rPr>
              <a:t>The second one is head of line blocking in which TCP connection is blocked all other requests until the response does not receive. all the information related to the header file is repeated in every request.</a:t>
            </a:r>
          </a:p>
          <a:p>
            <a:endParaRPr lang="en-IN"/>
          </a:p>
        </p:txBody>
      </p:sp>
      <p:pic>
        <p:nvPicPr>
          <p:cNvPr id="8196" name="Picture 4" descr="A basic HTTP requ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1404" y="3012352"/>
            <a:ext cx="6600825" cy="3200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966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122" name="Picture 2" descr="https://miro.medium.com/v2/resize:fit:500/1*o-ofUvcpx0HEVmdp60dk5Q.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24947" y="1825625"/>
            <a:ext cx="454210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3664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lgn="ctr">
              <a:buNone/>
            </a:pPr>
            <a:endParaRPr lang="en-US" sz="8000">
              <a:latin typeface="Times New Roman" panose="02020603050405020304" pitchFamily="18" charset="0"/>
              <a:cs typeface="Times New Roman" panose="02020603050405020304" pitchFamily="18" charset="0"/>
            </a:endParaRPr>
          </a:p>
          <a:p>
            <a:pPr marL="0" indent="0" algn="ctr">
              <a:buNone/>
            </a:pPr>
            <a:r>
              <a:rPr lang="en-US" sz="8000" b="1">
                <a:solidFill>
                  <a:srgbClr val="FF0000"/>
                </a:solidFill>
                <a:latin typeface="Times New Roman" panose="02020603050405020304" pitchFamily="18" charset="0"/>
                <a:cs typeface="Times New Roman" panose="02020603050405020304" pitchFamily="18" charset="0"/>
              </a:rPr>
              <a:t>SMTP</a:t>
            </a:r>
            <a:endParaRPr lang="en-IN" b="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9566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FF0000"/>
                </a:solidFill>
                <a:latin typeface="Times New Roman" panose="02020603050405020304" pitchFamily="18" charset="0"/>
                <a:cs typeface="Times New Roman" panose="02020603050405020304" pitchFamily="18" charset="0"/>
              </a:rPr>
              <a:t>Introduction</a:t>
            </a:r>
            <a:endParaRPr lang="en-IN" b="1">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3200">
                <a:solidFill>
                  <a:srgbClr val="FF0000"/>
                </a:solidFill>
                <a:latin typeface="Times New Roman" panose="02020603050405020304" pitchFamily="18" charset="0"/>
                <a:cs typeface="Times New Roman" panose="02020603050405020304" pitchFamily="18" charset="0"/>
              </a:rPr>
              <a:t>Email is emerging as one of the most valuable services on the internet </a:t>
            </a:r>
            <a:r>
              <a:rPr lang="en-US" sz="3200">
                <a:latin typeface="Times New Roman" panose="02020603050405020304" pitchFamily="18" charset="0"/>
                <a:cs typeface="Times New Roman" panose="02020603050405020304" pitchFamily="18" charset="0"/>
              </a:rPr>
              <a:t>today. Most internet systems use SMTP as a method to transfer mail from one user to another.</a:t>
            </a:r>
          </a:p>
          <a:p>
            <a:r>
              <a:rPr lang="en-US" sz="3200">
                <a:solidFill>
                  <a:srgbClr val="FF0000"/>
                </a:solidFill>
                <a:latin typeface="Times New Roman" panose="02020603050405020304" pitchFamily="18" charset="0"/>
                <a:cs typeface="Times New Roman" panose="02020603050405020304" pitchFamily="18" charset="0"/>
              </a:rPr>
              <a:t>SMTP is a push protocol and is used to send the mail </a:t>
            </a:r>
            <a:r>
              <a:rPr lang="en-US" sz="3200">
                <a:latin typeface="Times New Roman" panose="02020603050405020304" pitchFamily="18" charset="0"/>
                <a:cs typeface="Times New Roman" panose="02020603050405020304" pitchFamily="18" charset="0"/>
              </a:rPr>
              <a:t>whereas </a:t>
            </a:r>
            <a:r>
              <a:rPr lang="en-US" sz="3200" u="sng">
                <a:latin typeface="Times New Roman" panose="02020603050405020304" pitchFamily="18" charset="0"/>
                <a:cs typeface="Times New Roman" panose="02020603050405020304" pitchFamily="18" charset="0"/>
              </a:rPr>
              <a:t>POP (</a:t>
            </a:r>
            <a:r>
              <a:rPr lang="en-US" sz="3200">
                <a:latin typeface="Times New Roman" panose="02020603050405020304" pitchFamily="18" charset="0"/>
                <a:cs typeface="Times New Roman" panose="02020603050405020304" pitchFamily="18" charset="0"/>
              </a:rPr>
              <a:t>post</a:t>
            </a:r>
            <a:r>
              <a:rPr lang="en-US" sz="3200" u="sng">
                <a:latin typeface="Times New Roman" panose="02020603050405020304" pitchFamily="18" charset="0"/>
                <a:cs typeface="Times New Roman" panose="02020603050405020304" pitchFamily="18" charset="0"/>
              </a:rPr>
              <a:t> </a:t>
            </a:r>
            <a:r>
              <a:rPr lang="en-US" sz="3200">
                <a:latin typeface="Times New Roman" panose="02020603050405020304" pitchFamily="18" charset="0"/>
                <a:cs typeface="Times New Roman" panose="02020603050405020304" pitchFamily="18" charset="0"/>
              </a:rPr>
              <a:t>office</a:t>
            </a:r>
            <a:r>
              <a:rPr lang="en-US" sz="3200" u="sng">
                <a:latin typeface="Times New Roman" panose="02020603050405020304" pitchFamily="18" charset="0"/>
                <a:cs typeface="Times New Roman" panose="02020603050405020304" pitchFamily="18" charset="0"/>
              </a:rPr>
              <a:t> </a:t>
            </a:r>
            <a:r>
              <a:rPr lang="en-US" sz="3200">
                <a:latin typeface="Times New Roman" panose="02020603050405020304" pitchFamily="18" charset="0"/>
                <a:cs typeface="Times New Roman" panose="02020603050405020304" pitchFamily="18" charset="0"/>
              </a:rPr>
              <a:t>protocol</a:t>
            </a:r>
            <a:r>
              <a:rPr lang="en-US" sz="3200" u="sng">
                <a:latin typeface="Times New Roman" panose="02020603050405020304" pitchFamily="18" charset="0"/>
                <a:cs typeface="Times New Roman" panose="02020603050405020304" pitchFamily="18" charset="0"/>
              </a:rPr>
              <a:t>)</a:t>
            </a:r>
            <a:r>
              <a:rPr lang="en-US" sz="3200">
                <a:latin typeface="Times New Roman" panose="02020603050405020304" pitchFamily="18" charset="0"/>
                <a:cs typeface="Times New Roman" panose="02020603050405020304" pitchFamily="18" charset="0"/>
              </a:rPr>
              <a:t> or IMAP</a:t>
            </a:r>
            <a:r>
              <a:rPr lang="en-US" sz="3200" u="sng">
                <a:latin typeface="Times New Roman" panose="02020603050405020304" pitchFamily="18" charset="0"/>
                <a:cs typeface="Times New Roman" panose="02020603050405020304" pitchFamily="18" charset="0"/>
              </a:rPr>
              <a:t> (</a:t>
            </a:r>
            <a:r>
              <a:rPr lang="en-US" sz="3200">
                <a:latin typeface="Times New Roman" panose="02020603050405020304" pitchFamily="18" charset="0"/>
                <a:cs typeface="Times New Roman" panose="02020603050405020304" pitchFamily="18" charset="0"/>
              </a:rPr>
              <a:t>internet</a:t>
            </a:r>
            <a:r>
              <a:rPr lang="en-US" sz="3200" u="sng">
                <a:latin typeface="Times New Roman" panose="02020603050405020304" pitchFamily="18" charset="0"/>
                <a:cs typeface="Times New Roman" panose="02020603050405020304" pitchFamily="18" charset="0"/>
              </a:rPr>
              <a:t> </a:t>
            </a:r>
            <a:r>
              <a:rPr lang="en-US" sz="3200">
                <a:latin typeface="Times New Roman" panose="02020603050405020304" pitchFamily="18" charset="0"/>
                <a:cs typeface="Times New Roman" panose="02020603050405020304" pitchFamily="18" charset="0"/>
              </a:rPr>
              <a:t>message</a:t>
            </a:r>
            <a:r>
              <a:rPr lang="en-US" sz="3200" u="sng">
                <a:latin typeface="Times New Roman" panose="02020603050405020304" pitchFamily="18" charset="0"/>
                <a:cs typeface="Times New Roman" panose="02020603050405020304" pitchFamily="18" charset="0"/>
              </a:rPr>
              <a:t> </a:t>
            </a:r>
            <a:r>
              <a:rPr lang="en-US" sz="3200">
                <a:latin typeface="Times New Roman" panose="02020603050405020304" pitchFamily="18" charset="0"/>
                <a:cs typeface="Times New Roman" panose="02020603050405020304" pitchFamily="18" charset="0"/>
              </a:rPr>
              <a:t>access</a:t>
            </a:r>
            <a:r>
              <a:rPr lang="en-US" sz="3200" u="sng">
                <a:latin typeface="Times New Roman" panose="02020603050405020304" pitchFamily="18" charset="0"/>
                <a:cs typeface="Times New Roman" panose="02020603050405020304" pitchFamily="18" charset="0"/>
              </a:rPr>
              <a:t> </a:t>
            </a:r>
            <a:r>
              <a:rPr lang="en-US" sz="3200">
                <a:latin typeface="Times New Roman" panose="02020603050405020304" pitchFamily="18" charset="0"/>
                <a:cs typeface="Times New Roman" panose="02020603050405020304" pitchFamily="18" charset="0"/>
              </a:rPr>
              <a:t>protocol</a:t>
            </a:r>
            <a:r>
              <a:rPr lang="en-US" sz="3200" u="sng">
                <a:latin typeface="Times New Roman" panose="02020603050405020304" pitchFamily="18" charset="0"/>
                <a:cs typeface="Times New Roman" panose="02020603050405020304" pitchFamily="18" charset="0"/>
              </a:rPr>
              <a:t>)</a:t>
            </a:r>
            <a:r>
              <a:rPr lang="en-US" sz="3200">
                <a:latin typeface="Times New Roman" panose="02020603050405020304" pitchFamily="18" charset="0"/>
                <a:cs typeface="Times New Roman" panose="02020603050405020304" pitchFamily="18" charset="0"/>
              </a:rPr>
              <a:t> is used to retrieve those emails at the receiver’s side. </a:t>
            </a:r>
          </a:p>
          <a:p>
            <a:pPr algn="just"/>
            <a:r>
              <a:rPr lang="en-US" sz="3200">
                <a:latin typeface="Times New Roman" panose="02020603050405020304" pitchFamily="18" charset="0"/>
                <a:cs typeface="Times New Roman" panose="02020603050405020304" pitchFamily="18" charset="0"/>
              </a:rPr>
              <a:t>SMTP is used most commonly by email clients, including Gmail, Outlook, Apple Mail and Yahoo Mail.</a:t>
            </a:r>
          </a:p>
          <a:p>
            <a:pPr algn="just"/>
            <a:endParaRPr lang="en-IN"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3251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a:solidFill>
                  <a:srgbClr val="FF0000"/>
                </a:solidFill>
                <a:latin typeface="Times New Roman" panose="02020603050405020304" pitchFamily="18" charset="0"/>
                <a:cs typeface="Times New Roman" panose="02020603050405020304" pitchFamily="18" charset="0"/>
              </a:rPr>
              <a:t>SMTP is an application layer protocol</a:t>
            </a:r>
            <a:r>
              <a:rPr lang="en-US">
                <a:latin typeface="Times New Roman" panose="02020603050405020304" pitchFamily="18" charset="0"/>
                <a:cs typeface="Times New Roman" panose="02020603050405020304" pitchFamily="18" charset="0"/>
              </a:rPr>
              <a:t>. The </a:t>
            </a:r>
            <a:r>
              <a:rPr lang="en-US">
                <a:solidFill>
                  <a:srgbClr val="FF0000"/>
                </a:solidFill>
                <a:latin typeface="Times New Roman" panose="02020603050405020304" pitchFamily="18" charset="0"/>
                <a:cs typeface="Times New Roman" panose="02020603050405020304" pitchFamily="18" charset="0"/>
              </a:rPr>
              <a:t>client who wants to send the mail opens a </a:t>
            </a:r>
            <a:r>
              <a:rPr lang="en-US" u="sng">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TCP</a:t>
            </a:r>
            <a:r>
              <a:rPr lang="en-US">
                <a:solidFill>
                  <a:srgbClr val="FF0000"/>
                </a:solidFill>
                <a:latin typeface="Times New Roman" panose="02020603050405020304" pitchFamily="18" charset="0"/>
                <a:cs typeface="Times New Roman" panose="02020603050405020304" pitchFamily="18" charset="0"/>
              </a:rPr>
              <a:t> connection to the SMTP server </a:t>
            </a:r>
            <a:r>
              <a:rPr lang="en-US">
                <a:latin typeface="Times New Roman" panose="02020603050405020304" pitchFamily="18" charset="0"/>
                <a:cs typeface="Times New Roman" panose="02020603050405020304" pitchFamily="18" charset="0"/>
              </a:rPr>
              <a:t>and then sends the mail across the connection. </a:t>
            </a:r>
          </a:p>
          <a:p>
            <a:pPr algn="just"/>
            <a:r>
              <a:rPr lang="en-US">
                <a:latin typeface="Times New Roman" panose="02020603050405020304" pitchFamily="18" charset="0"/>
                <a:cs typeface="Times New Roman" panose="02020603050405020304" pitchFamily="18" charset="0"/>
              </a:rPr>
              <a:t>The SMTP server is an </a:t>
            </a:r>
            <a:r>
              <a:rPr lang="en-US">
                <a:solidFill>
                  <a:srgbClr val="FF0000"/>
                </a:solidFill>
                <a:latin typeface="Times New Roman" panose="02020603050405020304" pitchFamily="18" charset="0"/>
                <a:cs typeface="Times New Roman" panose="02020603050405020304" pitchFamily="18" charset="0"/>
              </a:rPr>
              <a:t>always-on listening mode</a:t>
            </a:r>
            <a:r>
              <a:rPr lang="en-US">
                <a:latin typeface="Times New Roman" panose="02020603050405020304" pitchFamily="18" charset="0"/>
                <a:cs typeface="Times New Roman" panose="02020603050405020304" pitchFamily="18" charset="0"/>
              </a:rPr>
              <a:t>. As soon as it listens for a TCP connection from any client, the SMTP process initiates a connection through port 25. </a:t>
            </a:r>
          </a:p>
          <a:p>
            <a:pPr algn="just"/>
            <a:r>
              <a:rPr lang="en-US">
                <a:latin typeface="Times New Roman" panose="02020603050405020304" pitchFamily="18" charset="0"/>
                <a:cs typeface="Times New Roman" panose="02020603050405020304" pitchFamily="18" charset="0"/>
              </a:rPr>
              <a:t>After successfully establishing a TCP connection the client process sends the mail instantly. </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5517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marL="0" indent="0" fontAlgn="base">
              <a:buNone/>
            </a:pPr>
            <a:r>
              <a:rPr lang="en-US">
                <a:latin typeface="Times New Roman" panose="02020603050405020304" pitchFamily="18" charset="0"/>
                <a:cs typeface="Times New Roman" panose="02020603050405020304" pitchFamily="18" charset="0"/>
              </a:rPr>
              <a:t>The SMTP model is of two types:</a:t>
            </a:r>
          </a:p>
          <a:p>
            <a:pPr fontAlgn="base"/>
            <a:r>
              <a:rPr lang="en-IN">
                <a:latin typeface="Times New Roman" panose="02020603050405020304" pitchFamily="18" charset="0"/>
                <a:cs typeface="Times New Roman" panose="02020603050405020304" pitchFamily="18" charset="0"/>
              </a:rPr>
              <a:t>End-to-end method</a:t>
            </a:r>
          </a:p>
          <a:p>
            <a:pPr fontAlgn="base"/>
            <a:r>
              <a:rPr lang="en-IN">
                <a:latin typeface="Times New Roman" panose="02020603050405020304" pitchFamily="18" charset="0"/>
                <a:cs typeface="Times New Roman" panose="02020603050405020304" pitchFamily="18" charset="0"/>
              </a:rPr>
              <a:t>Store-and-forward method</a:t>
            </a:r>
          </a:p>
          <a:p>
            <a:pPr fontAlgn="base"/>
            <a:endParaRPr lang="en-US">
              <a:latin typeface="Times New Roman" panose="02020603050405020304" pitchFamily="18" charset="0"/>
              <a:cs typeface="Times New Roman" panose="02020603050405020304" pitchFamily="18" charset="0"/>
            </a:endParaRPr>
          </a:p>
          <a:p>
            <a:pPr algn="just" fontAlgn="base"/>
            <a:r>
              <a:rPr lang="en-US">
                <a:latin typeface="Times New Roman" panose="02020603050405020304" pitchFamily="18" charset="0"/>
                <a:cs typeface="Times New Roman" panose="02020603050405020304" pitchFamily="18" charset="0"/>
              </a:rPr>
              <a:t>The end-to-end model is used to </a:t>
            </a:r>
            <a:r>
              <a:rPr lang="en-US">
                <a:solidFill>
                  <a:srgbClr val="FF0000"/>
                </a:solidFill>
                <a:latin typeface="Times New Roman" panose="02020603050405020304" pitchFamily="18" charset="0"/>
                <a:cs typeface="Times New Roman" panose="02020603050405020304" pitchFamily="18" charset="0"/>
              </a:rPr>
              <a:t>communicate between different organizations</a:t>
            </a:r>
            <a:r>
              <a:rPr lang="en-US">
                <a:latin typeface="Times New Roman" panose="02020603050405020304" pitchFamily="18" charset="0"/>
                <a:cs typeface="Times New Roman" panose="02020603050405020304" pitchFamily="18" charset="0"/>
              </a:rPr>
              <a:t> whereas the store and forward method is used </a:t>
            </a:r>
            <a:r>
              <a:rPr lang="en-US">
                <a:solidFill>
                  <a:srgbClr val="FF0000"/>
                </a:solidFill>
                <a:latin typeface="Times New Roman" panose="02020603050405020304" pitchFamily="18" charset="0"/>
                <a:cs typeface="Times New Roman" panose="02020603050405020304" pitchFamily="18" charset="0"/>
              </a:rPr>
              <a:t>within an organization</a:t>
            </a:r>
            <a:r>
              <a:rPr lang="en-US">
                <a:latin typeface="Times New Roman" panose="02020603050405020304" pitchFamily="18" charset="0"/>
                <a:cs typeface="Times New Roman" panose="02020603050405020304" pitchFamily="18" charset="0"/>
              </a:rPr>
              <a:t>. </a:t>
            </a:r>
          </a:p>
          <a:p>
            <a:pPr fontAlgn="base"/>
            <a:r>
              <a:rPr lang="en-US">
                <a:latin typeface="Times New Roman" panose="02020603050405020304" pitchFamily="18" charset="0"/>
                <a:cs typeface="Times New Roman" panose="02020603050405020304" pitchFamily="18" charset="0"/>
              </a:rPr>
              <a:t>An SMTP client who wants to send the mail will contact the destination’s </a:t>
            </a:r>
            <a:r>
              <a:rPr lang="en-US">
                <a:solidFill>
                  <a:srgbClr val="FF0000"/>
                </a:solidFill>
                <a:latin typeface="Times New Roman" panose="02020603050405020304" pitchFamily="18" charset="0"/>
                <a:cs typeface="Times New Roman" panose="02020603050405020304" pitchFamily="18" charset="0"/>
              </a:rPr>
              <a:t>host SMTP directly</a:t>
            </a:r>
            <a:r>
              <a:rPr lang="en-US">
                <a:latin typeface="Times New Roman" panose="02020603050405020304" pitchFamily="18" charset="0"/>
                <a:cs typeface="Times New Roman" panose="02020603050405020304" pitchFamily="18" charset="0"/>
              </a:rPr>
              <a:t>, in order to send the mail to the destination. The SMTP server will keep the mail to itself until it is successfully copied to the receiver’s SMTP. </a:t>
            </a:r>
            <a:endParaRPr lang="en-IN">
              <a:latin typeface="Times New Roman" panose="02020603050405020304" pitchFamily="18" charset="0"/>
              <a:cs typeface="Times New Roman" panose="02020603050405020304" pitchFamily="18" charset="0"/>
            </a:endParaRPr>
          </a:p>
          <a:p>
            <a:pPr marL="0" indent="0" fontAlgn="base">
              <a:buNone/>
            </a:pPr>
            <a:endParaRPr lang="en-US"/>
          </a:p>
        </p:txBody>
      </p:sp>
    </p:spTree>
    <p:extLst>
      <p:ext uri="{BB962C8B-B14F-4D97-AF65-F5344CB8AC3E}">
        <p14:creationId xmlns:p14="http://schemas.microsoft.com/office/powerpoint/2010/main" val="2772197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FF0000"/>
                </a:solidFill>
                <a:latin typeface="Times New Roman" panose="02020603050405020304" pitchFamily="18" charset="0"/>
                <a:cs typeface="Times New Roman" panose="02020603050405020304" pitchFamily="18" charset="0"/>
              </a:rPr>
              <a:t>Model of SMPT</a:t>
            </a:r>
            <a:endParaRPr lang="en-IN" b="1">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a:latin typeface="Times New Roman" panose="02020603050405020304" pitchFamily="18" charset="0"/>
                <a:cs typeface="Times New Roman" panose="02020603050405020304" pitchFamily="18" charset="0"/>
              </a:rPr>
              <a:t>In the SMTP model user deals with the user agent (UA), for example, Microsoft Outlook, Netscape, Mozilla, etc.</a:t>
            </a:r>
          </a:p>
          <a:p>
            <a:pPr algn="just"/>
            <a:r>
              <a:rPr lang="en-US">
                <a:latin typeface="Times New Roman" panose="02020603050405020304" pitchFamily="18" charset="0"/>
                <a:cs typeface="Times New Roman" panose="02020603050405020304" pitchFamily="18" charset="0"/>
              </a:rPr>
              <a:t> In order to exchange the mail using TCP, MTA is used. The user sending the mail doesn’t have to deal with MTA as it is the responsibility of the system admin to set up a local MTA.</a:t>
            </a:r>
          </a:p>
          <a:p>
            <a:pPr algn="just"/>
            <a:r>
              <a:rPr lang="en-US">
                <a:latin typeface="Times New Roman" panose="02020603050405020304" pitchFamily="18" charset="0"/>
                <a:cs typeface="Times New Roman" panose="02020603050405020304" pitchFamily="18" charset="0"/>
              </a:rPr>
              <a:t> The MTA maintains a small queue of mail so that it can schedule repeat delivery of mail in case the receiver is not available. </a:t>
            </a:r>
          </a:p>
          <a:p>
            <a:pPr algn="just"/>
            <a:r>
              <a:rPr lang="en-US">
                <a:latin typeface="Times New Roman" panose="02020603050405020304" pitchFamily="18" charset="0"/>
                <a:cs typeface="Times New Roman" panose="02020603050405020304" pitchFamily="18" charset="0"/>
              </a:rPr>
              <a:t>The MTA delivers the mail to the mailboxes and the information can later be downloaded by the user agents.</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3011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descr="SMTP Mode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28900" y="2324894"/>
            <a:ext cx="69342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7178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4291"/>
            <a:ext cx="10515600" cy="5442672"/>
          </a:xfrm>
        </p:spPr>
        <p:txBody>
          <a:bodyPr>
            <a:normAutofit fontScale="85000" lnSpcReduction="20000"/>
          </a:bodyPr>
          <a:lstStyle/>
          <a:p>
            <a:pPr marL="0" indent="0" fontAlgn="base">
              <a:buNone/>
            </a:pPr>
            <a:r>
              <a:rPr lang="en-US" b="1"/>
              <a:t>Components of SMTP:</a:t>
            </a:r>
          </a:p>
          <a:p>
            <a:pPr fontAlgn="base"/>
            <a:r>
              <a:rPr lang="en-US"/>
              <a:t>Mail User Agent (MUA)</a:t>
            </a:r>
          </a:p>
          <a:p>
            <a:pPr fontAlgn="base"/>
            <a:r>
              <a:rPr lang="en-US"/>
              <a:t>Mail Submission Agent (MSA)</a:t>
            </a:r>
          </a:p>
          <a:p>
            <a:pPr fontAlgn="base"/>
            <a:r>
              <a:rPr lang="en-US"/>
              <a:t>Mail Transfer Agent (MTA)</a:t>
            </a:r>
          </a:p>
          <a:p>
            <a:pPr fontAlgn="base"/>
            <a:r>
              <a:rPr lang="en-US"/>
              <a:t>Mail Delivery Agent (MDA)</a:t>
            </a:r>
          </a:p>
          <a:p>
            <a:pPr fontAlgn="base"/>
            <a:r>
              <a:rPr lang="en-US" b="1"/>
              <a:t>1. Mail User Agent (MUA):</a:t>
            </a:r>
            <a:r>
              <a:rPr lang="en-US"/>
              <a:t> It is a computer application that helps you in sending and retrieving mail. It is responsible for creating email messages for transfer to the mail transfer agent(MTA).</a:t>
            </a:r>
          </a:p>
          <a:p>
            <a:pPr fontAlgn="base"/>
            <a:r>
              <a:rPr lang="en-US" b="1"/>
              <a:t>2. Mail Submission Agent (MSA):</a:t>
            </a:r>
            <a:r>
              <a:rPr lang="en-US"/>
              <a:t> It is a computer program that basically receives mail from a Mail User Agent(MUA) and interacts with the Mail Transfer Agent(MTA) for the transfer of the mail.</a:t>
            </a:r>
          </a:p>
          <a:p>
            <a:pPr fontAlgn="base"/>
            <a:r>
              <a:rPr lang="en-US" b="1"/>
              <a:t>3. Mail Transfer Agent(MTA): </a:t>
            </a:r>
            <a:r>
              <a:rPr lang="en-US"/>
              <a:t>It is basically software that has the work to transfer mail from one system to another with the help of SMTP.</a:t>
            </a:r>
          </a:p>
          <a:p>
            <a:pPr fontAlgn="base"/>
            <a:r>
              <a:rPr lang="en-US" b="1"/>
              <a:t>4. Mail Delivery Agent(MDA): A mail</a:t>
            </a:r>
            <a:r>
              <a:rPr lang="en-US"/>
              <a:t> Delivery agent or Local Delivery Agent is basically a system that helps in the delivery of mail to the local system. </a:t>
            </a:r>
          </a:p>
        </p:txBody>
      </p:sp>
    </p:spTree>
    <p:extLst>
      <p:ext uri="{BB962C8B-B14F-4D97-AF65-F5344CB8AC3E}">
        <p14:creationId xmlns:p14="http://schemas.microsoft.com/office/powerpoint/2010/main" val="2120812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146" name="Picture 2" descr="https://www3.ntu.edu.sg/home/ehchua/programming/webprogramming/images/TheWeb.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6376" y="2231954"/>
            <a:ext cx="5128704" cy="364237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www3.ntu.edu.sg/home/ehchua/programming/webprogramming/images/HTT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5091" y="2495191"/>
            <a:ext cx="4876800" cy="3586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0191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stretch>
            <a:fillRect/>
          </a:stretch>
        </p:blipFill>
        <p:spPr>
          <a:xfrm>
            <a:off x="2324100" y="1924844"/>
            <a:ext cx="7543800" cy="4152900"/>
          </a:xfrm>
          <a:prstGeom prst="rect">
            <a:avLst/>
          </a:prstGeom>
        </p:spPr>
      </p:pic>
    </p:spTree>
    <p:extLst>
      <p:ext uri="{BB962C8B-B14F-4D97-AF65-F5344CB8AC3E}">
        <p14:creationId xmlns:p14="http://schemas.microsoft.com/office/powerpoint/2010/main" val="4268393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Commands of SMTP</a:t>
            </a:r>
            <a:endParaRPr lang="en-IN"/>
          </a:p>
        </p:txBody>
      </p:sp>
      <p:pic>
        <p:nvPicPr>
          <p:cNvPr id="5" name="Content Placeholder 4"/>
          <p:cNvPicPr>
            <a:picLocks noGrp="1" noChangeAspect="1"/>
          </p:cNvPicPr>
          <p:nvPr>
            <p:ph idx="1"/>
          </p:nvPr>
        </p:nvPicPr>
        <p:blipFill>
          <a:blip r:embed="rId2"/>
          <a:stretch>
            <a:fillRect/>
          </a:stretch>
        </p:blipFill>
        <p:spPr>
          <a:xfrm>
            <a:off x="3143250" y="1948656"/>
            <a:ext cx="5905500" cy="4105275"/>
          </a:xfrm>
          <a:prstGeom prst="rect">
            <a:avLst/>
          </a:prstGeom>
        </p:spPr>
      </p:pic>
    </p:spTree>
    <p:extLst>
      <p:ext uri="{BB962C8B-B14F-4D97-AF65-F5344CB8AC3E}">
        <p14:creationId xmlns:p14="http://schemas.microsoft.com/office/powerpoint/2010/main" val="3074515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a:latin typeface="Times New Roman" panose="02020603050405020304" pitchFamily="18" charset="0"/>
                <a:cs typeface="Times New Roman" panose="02020603050405020304" pitchFamily="18" charset="0"/>
              </a:rPr>
              <a:t>To transfer mails, SMTP uses three phases, i.e. </a:t>
            </a:r>
            <a:r>
              <a:rPr lang="en-US">
                <a:solidFill>
                  <a:srgbClr val="FF0000"/>
                </a:solidFill>
                <a:latin typeface="Times New Roman" panose="02020603050405020304" pitchFamily="18" charset="0"/>
                <a:cs typeface="Times New Roman" panose="02020603050405020304" pitchFamily="18" charset="0"/>
              </a:rPr>
              <a:t>connection establishment, mail transfer and connection termination </a:t>
            </a:r>
            <a:r>
              <a:rPr lang="en-US">
                <a:latin typeface="Times New Roman" panose="02020603050405020304" pitchFamily="18" charset="0"/>
                <a:cs typeface="Times New Roman" panose="02020603050405020304" pitchFamily="18" charset="0"/>
              </a:rPr>
              <a:t>and commands, which are used to send data from client to server and responses, which is used to send data from server to client.</a:t>
            </a:r>
          </a:p>
          <a:p>
            <a:pPr marL="0" indent="0" algn="just">
              <a:buNone/>
            </a:pPr>
            <a:r>
              <a:rPr lang="en-US" b="1">
                <a:latin typeface="Times New Roman" panose="02020603050405020304" pitchFamily="18" charset="0"/>
                <a:cs typeface="Times New Roman" panose="02020603050405020304" pitchFamily="18" charset="0"/>
              </a:rPr>
              <a:t>It can also perform the following tasks:</a:t>
            </a:r>
            <a:endParaRPr lang="en-US">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It can transmit a message to more than one recipient.</a:t>
            </a:r>
          </a:p>
          <a:p>
            <a:pPr algn="just"/>
            <a:r>
              <a:rPr lang="en-US">
                <a:latin typeface="Times New Roman" panose="02020603050405020304" pitchFamily="18" charset="0"/>
                <a:cs typeface="Times New Roman" panose="02020603050405020304" pitchFamily="18" charset="0"/>
              </a:rPr>
              <a:t>It can attach text, video voice or graphics in the message.</a:t>
            </a:r>
          </a:p>
          <a:p>
            <a:pPr algn="just"/>
            <a:r>
              <a:rPr lang="en-US">
                <a:latin typeface="Times New Roman" panose="02020603050405020304" pitchFamily="18" charset="0"/>
                <a:cs typeface="Times New Roman" panose="02020603050405020304" pitchFamily="18" charset="0"/>
              </a:rPr>
              <a:t>It can transmit messages on networks external to the internet, as well.</a:t>
            </a:r>
          </a:p>
          <a:p>
            <a:pPr algn="just"/>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6483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a:t>HELO</a:t>
            </a:r>
            <a:r>
              <a:rPr lang="en-US"/>
              <a:t> – This command is used in identifying the user and the full domain name, which is transmitted only once per session.</a:t>
            </a:r>
          </a:p>
          <a:p>
            <a:r>
              <a:rPr lang="en-US" b="1"/>
              <a:t>MAIL</a:t>
            </a:r>
            <a:r>
              <a:rPr lang="en-US"/>
              <a:t> – This command is used in initiating a message transfer.</a:t>
            </a:r>
          </a:p>
          <a:p>
            <a:r>
              <a:rPr lang="en-US" b="1"/>
              <a:t>RCPT</a:t>
            </a:r>
            <a:r>
              <a:rPr lang="en-US"/>
              <a:t> – This command comes after MAIL and is used to identify the recipient’s fully qualified name. For multiple recipients, we use one RCPT for each of the recipients.</a:t>
            </a:r>
          </a:p>
          <a:p>
            <a:r>
              <a:rPr lang="en-US" b="1"/>
              <a:t>DATA</a:t>
            </a:r>
            <a:r>
              <a:rPr lang="en-US"/>
              <a:t> – This command is used to send data one line after the other.</a:t>
            </a:r>
          </a:p>
        </p:txBody>
      </p:sp>
    </p:spTree>
    <p:extLst>
      <p:ext uri="{BB962C8B-B14F-4D97-AF65-F5344CB8AC3E}">
        <p14:creationId xmlns:p14="http://schemas.microsoft.com/office/powerpoint/2010/main" val="1710594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FF0000"/>
                </a:solidFill>
                <a:latin typeface="Times New Roman" panose="02020603050405020304" pitchFamily="18" charset="0"/>
                <a:cs typeface="Times New Roman" panose="02020603050405020304" pitchFamily="18" charset="0"/>
              </a:rPr>
              <a:t>Introduction</a:t>
            </a:r>
            <a:endParaRPr lang="en-IN" b="1">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a:latin typeface="Times New Roman" panose="02020603050405020304" pitchFamily="18" charset="0"/>
                <a:cs typeface="Times New Roman" panose="02020603050405020304" pitchFamily="18" charset="0"/>
              </a:rPr>
              <a:t>Application layer protocols refer to an </a:t>
            </a:r>
            <a:r>
              <a:rPr lang="en-US">
                <a:solidFill>
                  <a:srgbClr val="FF0000"/>
                </a:solidFill>
                <a:latin typeface="Times New Roman" panose="02020603050405020304" pitchFamily="18" charset="0"/>
                <a:cs typeface="Times New Roman" panose="02020603050405020304" pitchFamily="18" charset="0"/>
              </a:rPr>
              <a:t>abstract network layer providing end-to-end communication between different computational applications</a:t>
            </a:r>
            <a:r>
              <a:rPr lang="en-US">
                <a:latin typeface="Times New Roman" panose="02020603050405020304" pitchFamily="18" charset="0"/>
                <a:cs typeface="Times New Roman" panose="02020603050405020304" pitchFamily="18" charset="0"/>
              </a:rPr>
              <a:t>. </a:t>
            </a:r>
          </a:p>
          <a:p>
            <a:pPr algn="just"/>
            <a:r>
              <a:rPr lang="en-US">
                <a:latin typeface="Times New Roman" panose="02020603050405020304" pitchFamily="18" charset="0"/>
                <a:cs typeface="Times New Roman" panose="02020603050405020304" pitchFamily="18" charset="0"/>
              </a:rPr>
              <a:t>It is the 7th layer of the OSI model and the 4th layer of the TCP/IP model.</a:t>
            </a:r>
          </a:p>
          <a:p>
            <a:pPr algn="just"/>
            <a:r>
              <a:rPr lang="en-US">
                <a:latin typeface="Times New Roman" panose="02020603050405020304" pitchFamily="18" charset="0"/>
                <a:cs typeface="Times New Roman" panose="02020603050405020304" pitchFamily="18" charset="0"/>
              </a:rPr>
              <a:t>The popular protocols in Application Layers are: </a:t>
            </a:r>
          </a:p>
          <a:p>
            <a:pPr marL="0" indent="0" algn="just">
              <a:buNone/>
            </a:pPr>
            <a:r>
              <a:rPr lang="en-IN">
                <a:latin typeface="Times New Roman" panose="02020603050405020304" pitchFamily="18" charset="0"/>
                <a:cs typeface="Times New Roman" panose="02020603050405020304" pitchFamily="18" charset="0"/>
              </a:rPr>
              <a:t> FTP, NFS, </a:t>
            </a:r>
            <a:r>
              <a:rPr lang="en-IN">
                <a:solidFill>
                  <a:srgbClr val="FF0000"/>
                </a:solidFill>
                <a:latin typeface="Times New Roman" panose="02020603050405020304" pitchFamily="18" charset="0"/>
                <a:cs typeface="Times New Roman" panose="02020603050405020304" pitchFamily="18" charset="0"/>
              </a:rPr>
              <a:t>SMTP</a:t>
            </a:r>
            <a:r>
              <a:rPr lang="en-IN">
                <a:latin typeface="Times New Roman" panose="02020603050405020304" pitchFamily="18" charset="0"/>
                <a:cs typeface="Times New Roman" panose="02020603050405020304" pitchFamily="18" charset="0"/>
              </a:rPr>
              <a:t>, SNMP, </a:t>
            </a:r>
            <a:r>
              <a:rPr lang="en-IN">
                <a:solidFill>
                  <a:srgbClr val="FF0000"/>
                </a:solidFill>
                <a:latin typeface="Times New Roman" panose="02020603050405020304" pitchFamily="18" charset="0"/>
                <a:cs typeface="Times New Roman" panose="02020603050405020304" pitchFamily="18" charset="0"/>
              </a:rPr>
              <a:t>DNS</a:t>
            </a:r>
            <a:r>
              <a:rPr lang="en-IN">
                <a:latin typeface="Times New Roman" panose="02020603050405020304" pitchFamily="18" charset="0"/>
                <a:cs typeface="Times New Roman" panose="02020603050405020304" pitchFamily="18" charset="0"/>
              </a:rPr>
              <a:t>, </a:t>
            </a:r>
            <a:r>
              <a:rPr lang="en-IN">
                <a:solidFill>
                  <a:srgbClr val="FF0000"/>
                </a:solidFill>
                <a:latin typeface="Times New Roman" panose="02020603050405020304" pitchFamily="18" charset="0"/>
                <a:cs typeface="Times New Roman" panose="02020603050405020304" pitchFamily="18" charset="0"/>
              </a:rPr>
              <a:t>HTTTP/HTTPS</a:t>
            </a:r>
            <a:r>
              <a:rPr lang="en-IN">
                <a:latin typeface="Times New Roman" panose="02020603050405020304" pitchFamily="18" charset="0"/>
                <a:cs typeface="Times New Roman" panose="02020603050405020304" pitchFamily="18" charset="0"/>
              </a:rPr>
              <a:t>…</a:t>
            </a:r>
            <a:r>
              <a:rPr lang="en-IN" err="1">
                <a:latin typeface="Times New Roman" panose="02020603050405020304" pitchFamily="18" charset="0"/>
                <a:cs typeface="Times New Roman" panose="02020603050405020304" pitchFamily="18" charset="0"/>
              </a:rPr>
              <a:t>etc</a:t>
            </a:r>
            <a:endParaRPr lang="en-IN">
              <a:latin typeface="Times New Roman" panose="02020603050405020304" pitchFamily="18" charset="0"/>
              <a:cs typeface="Times New Roman" panose="02020603050405020304" pitchFamily="18" charset="0"/>
            </a:endParaRPr>
          </a:p>
          <a:p>
            <a:pPr marL="0" indent="0">
              <a:buNone/>
            </a:pPr>
            <a:br>
              <a:rPr lang="en-US"/>
            </a:br>
            <a:endParaRPr lang="en-IN"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6033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FF0000"/>
                </a:solidFill>
                <a:latin typeface="Times New Roman" panose="02020603050405020304" pitchFamily="18" charset="0"/>
                <a:cs typeface="Times New Roman" panose="02020603050405020304" pitchFamily="18" charset="0"/>
              </a:rPr>
              <a:t>HTTP</a:t>
            </a:r>
            <a:endParaRPr lang="en-IN" b="1">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r>
              <a:rPr lang="en-IN" sz="3200">
                <a:latin typeface="Times New Roman" panose="02020603050405020304" pitchFamily="18" charset="0"/>
                <a:cs typeface="Times New Roman" panose="02020603050405020304" pitchFamily="18" charset="0"/>
              </a:rPr>
              <a:t>HTTP stands for </a:t>
            </a:r>
            <a:r>
              <a:rPr lang="en-IN" sz="3200" b="1" err="1">
                <a:latin typeface="Times New Roman" panose="02020603050405020304" pitchFamily="18" charset="0"/>
                <a:cs typeface="Times New Roman" panose="02020603050405020304" pitchFamily="18" charset="0"/>
              </a:rPr>
              <a:t>HyperText</a:t>
            </a:r>
            <a:r>
              <a:rPr lang="en-IN" sz="3200" b="1">
                <a:latin typeface="Times New Roman" panose="02020603050405020304" pitchFamily="18" charset="0"/>
                <a:cs typeface="Times New Roman" panose="02020603050405020304" pitchFamily="18" charset="0"/>
              </a:rPr>
              <a:t> Transfer Protocol.</a:t>
            </a:r>
          </a:p>
          <a:p>
            <a:pPr algn="just"/>
            <a:r>
              <a:rPr lang="en-US" sz="3200">
                <a:latin typeface="Times New Roman" panose="02020603050405020304" pitchFamily="18" charset="0"/>
                <a:cs typeface="Times New Roman" panose="02020603050405020304" pitchFamily="18" charset="0"/>
              </a:rPr>
              <a:t>It is a protocol used to </a:t>
            </a:r>
            <a:r>
              <a:rPr lang="en-US" sz="3200">
                <a:solidFill>
                  <a:srgbClr val="FF0000"/>
                </a:solidFill>
                <a:latin typeface="Times New Roman" panose="02020603050405020304" pitchFamily="18" charset="0"/>
                <a:cs typeface="Times New Roman" panose="02020603050405020304" pitchFamily="18" charset="0"/>
              </a:rPr>
              <a:t>access the data on the World Wide Web </a:t>
            </a:r>
            <a:r>
              <a:rPr lang="en-US" sz="3200">
                <a:latin typeface="Times New Roman" panose="02020603050405020304" pitchFamily="18" charset="0"/>
                <a:cs typeface="Times New Roman" panose="02020603050405020304" pitchFamily="18" charset="0"/>
              </a:rPr>
              <a:t>(www).</a:t>
            </a:r>
          </a:p>
          <a:p>
            <a:pPr algn="just"/>
            <a:r>
              <a:rPr lang="en-US" sz="3200">
                <a:latin typeface="Times New Roman" panose="02020603050405020304" pitchFamily="18" charset="0"/>
                <a:cs typeface="Times New Roman" panose="02020603050405020304" pitchFamily="18" charset="0"/>
              </a:rPr>
              <a:t>The HTTP protocol can be used to transfer the </a:t>
            </a:r>
            <a:r>
              <a:rPr lang="en-US" sz="3200">
                <a:solidFill>
                  <a:srgbClr val="FF0000"/>
                </a:solidFill>
                <a:latin typeface="Times New Roman" panose="02020603050405020304" pitchFamily="18" charset="0"/>
                <a:cs typeface="Times New Roman" panose="02020603050405020304" pitchFamily="18" charset="0"/>
              </a:rPr>
              <a:t>data in the form of plain text, hypertext, audio, video, and so on</a:t>
            </a:r>
            <a:r>
              <a:rPr lang="en-US" sz="3200">
                <a:latin typeface="Times New Roman" panose="02020603050405020304" pitchFamily="18" charset="0"/>
                <a:cs typeface="Times New Roman" panose="02020603050405020304" pitchFamily="18" charset="0"/>
              </a:rPr>
              <a:t>.</a:t>
            </a:r>
          </a:p>
          <a:p>
            <a:pPr algn="just"/>
            <a:r>
              <a:rPr lang="en-US" sz="3200">
                <a:latin typeface="Times New Roman" panose="02020603050405020304" pitchFamily="18" charset="0"/>
                <a:cs typeface="Times New Roman" panose="02020603050405020304" pitchFamily="18" charset="0"/>
              </a:rPr>
              <a:t>This protocol is known as </a:t>
            </a:r>
            <a:r>
              <a:rPr lang="en-US" sz="3200" err="1">
                <a:latin typeface="Times New Roman" panose="02020603050405020304" pitchFamily="18" charset="0"/>
                <a:cs typeface="Times New Roman" panose="02020603050405020304" pitchFamily="18" charset="0"/>
              </a:rPr>
              <a:t>HyperText</a:t>
            </a:r>
            <a:r>
              <a:rPr lang="en-US" sz="3200">
                <a:latin typeface="Times New Roman" panose="02020603050405020304" pitchFamily="18" charset="0"/>
                <a:cs typeface="Times New Roman" panose="02020603050405020304" pitchFamily="18" charset="0"/>
              </a:rPr>
              <a:t> Transfer Protocol because of its </a:t>
            </a:r>
            <a:r>
              <a:rPr lang="en-US" sz="3200">
                <a:solidFill>
                  <a:srgbClr val="FF0000"/>
                </a:solidFill>
                <a:latin typeface="Times New Roman" panose="02020603050405020304" pitchFamily="18" charset="0"/>
                <a:cs typeface="Times New Roman" panose="02020603050405020304" pitchFamily="18" charset="0"/>
              </a:rPr>
              <a:t>efficiency that allows us to use in a hypertext environment where there are rapid jumps </a:t>
            </a:r>
            <a:r>
              <a:rPr lang="en-US" sz="3200">
                <a:latin typeface="Times New Roman" panose="02020603050405020304" pitchFamily="18" charset="0"/>
                <a:cs typeface="Times New Roman" panose="02020603050405020304" pitchFamily="18" charset="0"/>
              </a:rPr>
              <a:t>from one document to another document.</a:t>
            </a:r>
          </a:p>
          <a:p>
            <a:endParaRPr lang="en-IN"/>
          </a:p>
        </p:txBody>
      </p:sp>
    </p:spTree>
    <p:extLst>
      <p:ext uri="{BB962C8B-B14F-4D97-AF65-F5344CB8AC3E}">
        <p14:creationId xmlns:p14="http://schemas.microsoft.com/office/powerpoint/2010/main" val="275875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a:br>
            <a:r>
              <a:rPr lang="en-IN" b="1">
                <a:solidFill>
                  <a:srgbClr val="FF0000"/>
                </a:solidFill>
                <a:latin typeface="Times New Roman" panose="02020603050405020304" pitchFamily="18" charset="0"/>
                <a:cs typeface="Times New Roman" panose="02020603050405020304" pitchFamily="18" charset="0"/>
              </a:rPr>
              <a:t>Features of HTTP:</a:t>
            </a:r>
            <a:br>
              <a:rPr lang="en-IN" b="1">
                <a:solidFill>
                  <a:srgbClr val="FF0000"/>
                </a:solidFill>
                <a:latin typeface="Times New Roman" panose="02020603050405020304" pitchFamily="18" charset="0"/>
                <a:cs typeface="Times New Roman" panose="02020603050405020304" pitchFamily="18" charset="0"/>
              </a:rPr>
            </a:br>
            <a:endParaRPr lang="en-IN" b="1">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1709"/>
            <a:ext cx="10515600" cy="4625254"/>
          </a:xfrm>
        </p:spPr>
        <p:txBody>
          <a:bodyPr>
            <a:normAutofit lnSpcReduction="10000"/>
          </a:bodyPr>
          <a:lstStyle/>
          <a:p>
            <a:pPr algn="just"/>
            <a:r>
              <a:rPr lang="en-US" b="1">
                <a:latin typeface="Times New Roman" panose="02020603050405020304" pitchFamily="18" charset="0"/>
                <a:cs typeface="Times New Roman" panose="02020603050405020304" pitchFamily="18" charset="0"/>
              </a:rPr>
              <a:t>Connectionless protocol:</a:t>
            </a:r>
            <a:r>
              <a:rPr lang="en-US">
                <a:latin typeface="Times New Roman" panose="02020603050405020304" pitchFamily="18" charset="0"/>
                <a:cs typeface="Times New Roman" panose="02020603050405020304" pitchFamily="18" charset="0"/>
              </a:rPr>
              <a:t> HTTP is a connectionless protocol. HTTP client initiates a request and waits for a response from the server. When the server receives the request, the server processes the request and sends back the response to the HTTP client after which the client disconnects the connection. </a:t>
            </a:r>
          </a:p>
          <a:p>
            <a:pPr algn="just"/>
            <a:r>
              <a:rPr lang="en-US" b="1">
                <a:latin typeface="Times New Roman" panose="02020603050405020304" pitchFamily="18" charset="0"/>
                <a:cs typeface="Times New Roman" panose="02020603050405020304" pitchFamily="18" charset="0"/>
              </a:rPr>
              <a:t>Media independent:</a:t>
            </a:r>
            <a:r>
              <a:rPr lang="en-US">
                <a:latin typeface="Times New Roman" panose="02020603050405020304" pitchFamily="18" charset="0"/>
                <a:cs typeface="Times New Roman" panose="02020603050405020304" pitchFamily="18" charset="0"/>
              </a:rPr>
              <a:t> HTTP protocol is a media independent as data can be sent as long as both the client and server know how to handle the data content. </a:t>
            </a:r>
          </a:p>
          <a:p>
            <a:pPr algn="just"/>
            <a:r>
              <a:rPr lang="en-US" b="1">
                <a:latin typeface="Times New Roman" panose="02020603050405020304" pitchFamily="18" charset="0"/>
                <a:cs typeface="Times New Roman" panose="02020603050405020304" pitchFamily="18" charset="0"/>
              </a:rPr>
              <a:t>Stateless:</a:t>
            </a:r>
            <a:r>
              <a:rPr lang="en-US">
                <a:latin typeface="Times New Roman" panose="02020603050405020304" pitchFamily="18" charset="0"/>
                <a:cs typeface="Times New Roman" panose="02020603050405020304" pitchFamily="18" charset="0"/>
              </a:rPr>
              <a:t> HTTP is a stateless protocol as both the client and server know each other only during the current request. Due to this nature of the protocol, both the client and server do not retain the information between various requests of the web pages.</a:t>
            </a:r>
          </a:p>
          <a:p>
            <a:endParaRPr lang="en-IN"/>
          </a:p>
        </p:txBody>
      </p:sp>
    </p:spTree>
    <p:extLst>
      <p:ext uri="{BB962C8B-B14F-4D97-AF65-F5344CB8AC3E}">
        <p14:creationId xmlns:p14="http://schemas.microsoft.com/office/powerpoint/2010/main" val="1274821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20330"/>
          </a:xfrm>
        </p:spPr>
        <p:txBody>
          <a:bodyPr/>
          <a:lstStyle/>
          <a:p>
            <a:r>
              <a:rPr lang="en-US" b="1">
                <a:solidFill>
                  <a:srgbClr val="FF0000"/>
                </a:solidFill>
                <a:latin typeface="Times New Roman" panose="02020603050405020304" pitchFamily="18" charset="0"/>
                <a:cs typeface="Times New Roman" panose="02020603050405020304" pitchFamily="18" charset="0"/>
              </a:rPr>
              <a:t>HTTP working flow</a:t>
            </a:r>
            <a:endParaRPr lang="en-IN" b="1">
              <a:solidFill>
                <a:srgbClr val="FF0000"/>
              </a:solidFill>
              <a:latin typeface="Times New Roman" panose="02020603050405020304" pitchFamily="18" charset="0"/>
              <a:cs typeface="Times New Roman" panose="02020603050405020304" pitchFamily="18" charset="0"/>
            </a:endParaRPr>
          </a:p>
        </p:txBody>
      </p:sp>
      <p:pic>
        <p:nvPicPr>
          <p:cNvPr id="1026" name="Picture 2" descr="Computer Network HTTP"/>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29902" y="2126601"/>
            <a:ext cx="3457575" cy="3638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910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descr="Computer Network HTTP"/>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89984" y="2430535"/>
            <a:ext cx="5502852" cy="3083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5563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7927"/>
            <a:ext cx="6407727" cy="5789036"/>
          </a:xfrm>
        </p:spPr>
        <p:txBody>
          <a:bodyPr>
            <a:normAutofit/>
          </a:bodyPr>
          <a:lstStyle/>
          <a:p>
            <a:r>
              <a:rPr lang="en-US" b="1"/>
              <a:t>Request Message:</a:t>
            </a:r>
            <a:r>
              <a:rPr lang="en-US"/>
              <a:t> The request message is sent by the client that consists of a request line, headers, and sometimes a body.</a:t>
            </a:r>
          </a:p>
          <a:p>
            <a:endParaRPr lang="en-US"/>
          </a:p>
          <a:p>
            <a:endParaRPr lang="en-US" b="1"/>
          </a:p>
          <a:p>
            <a:endParaRPr lang="en-US" b="1"/>
          </a:p>
          <a:p>
            <a:r>
              <a:rPr lang="en-US" b="1"/>
              <a:t>Response Message:</a:t>
            </a:r>
            <a:r>
              <a:rPr lang="en-US"/>
              <a:t> The response message is sent by the server to the client that consists of a status line, headers, and sometimes a body.</a:t>
            </a:r>
            <a:endParaRPr lang="en-IN"/>
          </a:p>
        </p:txBody>
      </p:sp>
      <p:pic>
        <p:nvPicPr>
          <p:cNvPr id="6" name="Picture 2" descr="Computer Network HTT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3072" y="152400"/>
            <a:ext cx="3165762" cy="278743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omputer Network HTT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4958" y="3544095"/>
            <a:ext cx="3012933" cy="2870560"/>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a:xfrm>
            <a:off x="6722918" y="886690"/>
            <a:ext cx="824345" cy="3458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ight Arrow 4"/>
          <p:cNvSpPr/>
          <p:nvPr/>
        </p:nvSpPr>
        <p:spPr>
          <a:xfrm>
            <a:off x="6218959" y="3851564"/>
            <a:ext cx="1177636" cy="4017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98045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775855"/>
            <a:ext cx="10515600" cy="5401108"/>
          </a:xfrm>
        </p:spPr>
        <p:txBody>
          <a:bodyPr>
            <a:normAutofit fontScale="92500" lnSpcReduction="10000"/>
          </a:bodyPr>
          <a:lstStyle/>
          <a:p>
            <a:pPr algn="just"/>
            <a:r>
              <a:rPr lang="en-US">
                <a:latin typeface="Times New Roman" panose="02020603050405020304" pitchFamily="18" charset="0"/>
                <a:cs typeface="Times New Roman" panose="02020603050405020304" pitchFamily="18" charset="0"/>
              </a:rPr>
              <a:t>There are several stages of development of HTTP but we will focus mainly on </a:t>
            </a:r>
            <a:r>
              <a:rPr lang="en-US">
                <a:solidFill>
                  <a:srgbClr val="FF0000"/>
                </a:solidFill>
                <a:latin typeface="Times New Roman" panose="02020603050405020304" pitchFamily="18" charset="0"/>
                <a:cs typeface="Times New Roman" panose="02020603050405020304" pitchFamily="18" charset="0"/>
              </a:rPr>
              <a:t>HTTP/1.1 which was created in 1997 </a:t>
            </a:r>
            <a:r>
              <a:rPr lang="en-US">
                <a:latin typeface="Times New Roman" panose="02020603050405020304" pitchFamily="18" charset="0"/>
                <a:cs typeface="Times New Roman" panose="02020603050405020304" pitchFamily="18" charset="0"/>
              </a:rPr>
              <a:t>&amp; the new one is </a:t>
            </a:r>
            <a:r>
              <a:rPr lang="en-US">
                <a:solidFill>
                  <a:srgbClr val="FF0000"/>
                </a:solidFill>
                <a:latin typeface="Times New Roman" panose="02020603050405020304" pitchFamily="18" charset="0"/>
                <a:cs typeface="Times New Roman" panose="02020603050405020304" pitchFamily="18" charset="0"/>
              </a:rPr>
              <a:t>HTTP/2 which was created in 2015</a:t>
            </a:r>
            <a:r>
              <a:rPr lang="en-US">
                <a:latin typeface="Times New Roman" panose="02020603050405020304" pitchFamily="18" charset="0"/>
                <a:cs typeface="Times New Roman" panose="02020603050405020304" pitchFamily="18" charset="0"/>
              </a:rPr>
              <a:t>.</a:t>
            </a:r>
            <a:r>
              <a:rPr lang="en-US" b="1"/>
              <a:t> </a:t>
            </a:r>
          </a:p>
          <a:p>
            <a:pPr algn="just"/>
            <a:r>
              <a:rPr lang="en-US" b="1">
                <a:latin typeface="Times New Roman" panose="02020603050405020304" pitchFamily="18" charset="0"/>
                <a:cs typeface="Times New Roman" panose="02020603050405020304" pitchFamily="18" charset="0"/>
              </a:rPr>
              <a:t>HTTP/1.1:</a:t>
            </a:r>
            <a:r>
              <a:rPr lang="en-US">
                <a:latin typeface="Times New Roman" panose="02020603050405020304" pitchFamily="18" charset="0"/>
                <a:cs typeface="Times New Roman" panose="02020603050405020304" pitchFamily="18" charset="0"/>
              </a:rPr>
              <a:t> For better understanding, let’s assume the situation when you </a:t>
            </a:r>
            <a:r>
              <a:rPr lang="en-US">
                <a:solidFill>
                  <a:srgbClr val="FF0000"/>
                </a:solidFill>
                <a:latin typeface="Times New Roman" panose="02020603050405020304" pitchFamily="18" charset="0"/>
                <a:cs typeface="Times New Roman" panose="02020603050405020304" pitchFamily="18" charset="0"/>
              </a:rPr>
              <a:t>make a request to the server for the geeksforgeeks.html page &amp; server responds to you as a resource geeksforgeeks.html page.</a:t>
            </a:r>
            <a:r>
              <a:rPr lang="en-US">
                <a:latin typeface="Times New Roman" panose="02020603050405020304" pitchFamily="18" charset="0"/>
                <a:cs typeface="Times New Roman" panose="02020603050405020304" pitchFamily="18" charset="0"/>
              </a:rPr>
              <a:t> </a:t>
            </a:r>
          </a:p>
          <a:p>
            <a:pPr algn="just"/>
            <a:r>
              <a:rPr lang="en-US">
                <a:latin typeface="Times New Roman" panose="02020603050405020304" pitchFamily="18" charset="0"/>
                <a:cs typeface="Times New Roman" panose="02020603050405020304" pitchFamily="18" charset="0"/>
              </a:rPr>
              <a:t>Before sending the request and the response there is a TCP connection established between client &amp; server, again you make a request to the server for image img.jpg &amp; the server gives a response as an image img.jpg. the connection was not lost here after the first request because we add a keep-alive header which is the part of the request so there is an open connection between the server &amp; client. </a:t>
            </a:r>
          </a:p>
          <a:p>
            <a:pPr algn="just"/>
            <a:r>
              <a:rPr lang="en-US">
                <a:latin typeface="Times New Roman" panose="02020603050405020304" pitchFamily="18" charset="0"/>
                <a:cs typeface="Times New Roman" panose="02020603050405020304" pitchFamily="18" charset="0"/>
              </a:rPr>
              <a:t>There is a persistent connection which means several requests &amp; responses are merged in a single connection. </a:t>
            </a:r>
            <a:endParaRPr lang="en-IN"/>
          </a:p>
        </p:txBody>
      </p:sp>
    </p:spTree>
    <p:extLst>
      <p:ext uri="{BB962C8B-B14F-4D97-AF65-F5344CB8AC3E}">
        <p14:creationId xmlns:p14="http://schemas.microsoft.com/office/powerpoint/2010/main" val="1837555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0203E1839720B4A8CBE8A8B0D66C0B2" ma:contentTypeVersion="5" ma:contentTypeDescription="Create a new document." ma:contentTypeScope="" ma:versionID="eb847e851ce1af34f76cd4f31bed0aa1">
  <xsd:schema xmlns:xsd="http://www.w3.org/2001/XMLSchema" xmlns:xs="http://www.w3.org/2001/XMLSchema" xmlns:p="http://schemas.microsoft.com/office/2006/metadata/properties" xmlns:ns2="0ac594e5-60c5-4fa7-85bd-964edfb3e519" xmlns:ns3="b732c48c-cbf7-4c99-880f-279e91b1e121" targetNamespace="http://schemas.microsoft.com/office/2006/metadata/properties" ma:root="true" ma:fieldsID="97afe3e7c3d477f69993a85213c5faed" ns2:_="" ns3:_="">
    <xsd:import namespace="0ac594e5-60c5-4fa7-85bd-964edfb3e519"/>
    <xsd:import namespace="b732c48c-cbf7-4c99-880f-279e91b1e12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c594e5-60c5-4fa7-85bd-964edfb3e5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732c48c-cbf7-4c99-880f-279e91b1e121"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b732c48c-cbf7-4c99-880f-279e91b1e121">
      <UserInfo>
        <DisplayName>VARALAKSHMI DUGGINENI 21BCE7591</DisplayName>
        <AccountId>116</AccountId>
        <AccountType/>
      </UserInfo>
    </SharedWithUsers>
  </documentManagement>
</p:properties>
</file>

<file path=customXml/itemProps1.xml><?xml version="1.0" encoding="utf-8"?>
<ds:datastoreItem xmlns:ds="http://schemas.openxmlformats.org/officeDocument/2006/customXml" ds:itemID="{ACB55A1B-0833-4DDC-AF9D-71316B7CFC52}">
  <ds:schemaRefs>
    <ds:schemaRef ds:uri="http://schemas.microsoft.com/sharepoint/v3/contenttype/forms"/>
  </ds:schemaRefs>
</ds:datastoreItem>
</file>

<file path=customXml/itemProps2.xml><?xml version="1.0" encoding="utf-8"?>
<ds:datastoreItem xmlns:ds="http://schemas.openxmlformats.org/officeDocument/2006/customXml" ds:itemID="{B6DC8021-1F65-41D5-888D-4AF9D4F7C558}">
  <ds:schemaRefs>
    <ds:schemaRef ds:uri="0ac594e5-60c5-4fa7-85bd-964edfb3e519"/>
    <ds:schemaRef ds:uri="b732c48c-cbf7-4c99-880f-279e91b1e12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A728FF5-31B0-4011-8DB8-7DC8C07FE2FF}">
  <ds:schemaRefs>
    <ds:schemaRef ds:uri="b732c48c-cbf7-4c99-880f-279e91b1e121"/>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23</Slides>
  <Notes>0</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Module-6</vt:lpstr>
      <vt:lpstr>PowerPoint Presentation</vt:lpstr>
      <vt:lpstr>Introduction</vt:lpstr>
      <vt:lpstr>HTTP</vt:lpstr>
      <vt:lpstr> Features of HTTP: </vt:lpstr>
      <vt:lpstr>HTTP working 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vt:lpstr>
      <vt:lpstr>PowerPoint Presentation</vt:lpstr>
      <vt:lpstr>PowerPoint Presentation</vt:lpstr>
      <vt:lpstr>Model of SMPT</vt:lpstr>
      <vt:lpstr>PowerPoint Presentation</vt:lpstr>
      <vt:lpstr>PowerPoint Presentation</vt:lpstr>
      <vt:lpstr>PowerPoint Presentation</vt:lpstr>
      <vt:lpstr>Commands of SMTP</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azees mm</dc:creator>
  <cp:revision>2</cp:revision>
  <dcterms:created xsi:type="dcterms:W3CDTF">2022-07-22T10:09:31Z</dcterms:created>
  <dcterms:modified xsi:type="dcterms:W3CDTF">2023-08-18T02:41:45Z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0x010100A0203E1839720B4A8CBE8A8B0D66C0B2</vt:lpwstr>
  </property>
</Properties>
</file>