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9" r:id="rId5"/>
    <p:sldId id="271" r:id="rId6"/>
    <p:sldId id="257" r:id="rId7"/>
    <p:sldId id="262" r:id="rId8"/>
    <p:sldId id="263" r:id="rId9"/>
    <p:sldId id="265" r:id="rId10"/>
    <p:sldId id="264" r:id="rId11"/>
    <p:sldId id="266" r:id="rId12"/>
    <p:sldId id="267" r:id="rId13"/>
    <p:sldId id="276" r:id="rId14"/>
    <p:sldId id="268" r:id="rId15"/>
    <p:sldId id="272" r:id="rId16"/>
    <p:sldId id="273" r:id="rId17"/>
    <p:sldId id="274" r:id="rId18"/>
    <p:sldId id="275" r:id="rId19"/>
    <p:sldId id="277" r:id="rId20"/>
    <p:sldId id="283" r:id="rId21"/>
    <p:sldId id="278" r:id="rId22"/>
    <p:sldId id="284" r:id="rId23"/>
    <p:sldId id="285" r:id="rId24"/>
    <p:sldId id="286" r:id="rId25"/>
    <p:sldId id="287" r:id="rId26"/>
    <p:sldId id="288" r:id="rId27"/>
    <p:sldId id="279" r:id="rId28"/>
    <p:sldId id="280" r:id="rId29"/>
    <p:sldId id="281"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18D3A3-35B2-45A7-8A04-29635B731C3E}" v="1" dt="2023-07-03T17:08:18.597"/>
    <p1510:client id="{E4CBE99E-0A5C-401A-A072-D78BB63B242E}" v="1" dt="2023-08-09T10:11:07.4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 SAI SASAPU 21BCE8919" userId="S::harsha.21bce8919@vitapstudent.ac.in::a51711a7-9a4b-450e-b074-f73cee2b1f34" providerId="AD" clId="Web-{E4CBE99E-0A5C-401A-A072-D78BB63B242E}"/>
    <pc:docChg chg="sldOrd">
      <pc:chgData name="HARSHA SAI SASAPU 21BCE8919" userId="S::harsha.21bce8919@vitapstudent.ac.in::a51711a7-9a4b-450e-b074-f73cee2b1f34" providerId="AD" clId="Web-{E4CBE99E-0A5C-401A-A072-D78BB63B242E}" dt="2023-08-09T10:11:07.495" v="0"/>
      <pc:docMkLst>
        <pc:docMk/>
      </pc:docMkLst>
      <pc:sldChg chg="ord">
        <pc:chgData name="HARSHA SAI SASAPU 21BCE8919" userId="S::harsha.21bce8919@vitapstudent.ac.in::a51711a7-9a4b-450e-b074-f73cee2b1f34" providerId="AD" clId="Web-{E4CBE99E-0A5C-401A-A072-D78BB63B242E}" dt="2023-08-09T10:11:07.495" v="0"/>
        <pc:sldMkLst>
          <pc:docMk/>
          <pc:sldMk cId="406139372" sldId="264"/>
        </pc:sldMkLst>
      </pc:sldChg>
    </pc:docChg>
  </pc:docChgLst>
  <pc:docChgLst>
    <pc:chgData name="GARIKIPATI VENKATA GUNA CHAITANYA 21BCE7607" userId="S::chaitanya.21bce7607@vitapstudent.ac.in::61abc532-046a-49a7-9ad1-e1bb0ac8a644" providerId="AD" clId="Web-{CD18D3A3-35B2-45A7-8A04-29635B731C3E}"/>
    <pc:docChg chg="modSld">
      <pc:chgData name="GARIKIPATI VENKATA GUNA CHAITANYA 21BCE7607" userId="S::chaitanya.21bce7607@vitapstudent.ac.in::61abc532-046a-49a7-9ad1-e1bb0ac8a644" providerId="AD" clId="Web-{CD18D3A3-35B2-45A7-8A04-29635B731C3E}" dt="2023-07-03T17:08:18.597" v="0" actId="1076"/>
      <pc:docMkLst>
        <pc:docMk/>
      </pc:docMkLst>
      <pc:sldChg chg="modSp">
        <pc:chgData name="GARIKIPATI VENKATA GUNA CHAITANYA 21BCE7607" userId="S::chaitanya.21bce7607@vitapstudent.ac.in::61abc532-046a-49a7-9ad1-e1bb0ac8a644" providerId="AD" clId="Web-{CD18D3A3-35B2-45A7-8A04-29635B731C3E}" dt="2023-07-03T17:08:18.597" v="0" actId="1076"/>
        <pc:sldMkLst>
          <pc:docMk/>
          <pc:sldMk cId="986915492" sldId="262"/>
        </pc:sldMkLst>
        <pc:picChg chg="mod">
          <ac:chgData name="GARIKIPATI VENKATA GUNA CHAITANYA 21BCE7607" userId="S::chaitanya.21bce7607@vitapstudent.ac.in::61abc532-046a-49a7-9ad1-e1bb0ac8a644" providerId="AD" clId="Web-{CD18D3A3-35B2-45A7-8A04-29635B731C3E}" dt="2023-07-03T17:08:18.597" v="0" actId="1076"/>
          <ac:picMkLst>
            <pc:docMk/>
            <pc:sldMk cId="986915492" sldId="262"/>
            <ac:picMk id="1026" creationId="{EFE6D346-B204-42EC-9F29-052BA5095D9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A8BC-745D-4BE7-8461-96E7902AF3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CAFC80-271C-4F79-BA31-94B4AA289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9522F2-1052-4B91-BF16-3FF3C8C52737}"/>
              </a:ext>
            </a:extLst>
          </p:cNvPr>
          <p:cNvSpPr>
            <a:spLocks noGrp="1"/>
          </p:cNvSpPr>
          <p:nvPr>
            <p:ph type="dt" sz="half" idx="10"/>
          </p:nvPr>
        </p:nvSpPr>
        <p:spPr/>
        <p:txBody>
          <a:bodyPr/>
          <a:lstStyle/>
          <a:p>
            <a:fld id="{4A0BD1F3-2CAD-43A9-9D7F-84EEE69F3447}" type="datetimeFigureOut">
              <a:rPr lang="en-IN" smtClean="0"/>
              <a:t>09-08-2023</a:t>
            </a:fld>
            <a:endParaRPr lang="en-IN"/>
          </a:p>
        </p:txBody>
      </p:sp>
      <p:sp>
        <p:nvSpPr>
          <p:cNvPr id="5" name="Footer Placeholder 4">
            <a:extLst>
              <a:ext uri="{FF2B5EF4-FFF2-40B4-BE49-F238E27FC236}">
                <a16:creationId xmlns:a16="http://schemas.microsoft.com/office/drawing/2014/main" id="{C9E40F75-8E42-499D-A3AB-6589C24C54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73275-AE02-43A5-9C31-3C46FE184337}"/>
              </a:ext>
            </a:extLst>
          </p:cNvPr>
          <p:cNvSpPr>
            <a:spLocks noGrp="1"/>
          </p:cNvSpPr>
          <p:nvPr>
            <p:ph type="sldNum" sz="quarter" idx="12"/>
          </p:nvPr>
        </p:nvSpPr>
        <p:spPr/>
        <p:txBody>
          <a:bodyPr/>
          <a:lstStyle/>
          <a:p>
            <a:fld id="{3E5641BB-6C46-4910-8179-AF9E56402D82}" type="slidenum">
              <a:rPr lang="en-IN" smtClean="0"/>
              <a:t>‹#›</a:t>
            </a:fld>
            <a:endParaRPr lang="en-IN"/>
          </a:p>
        </p:txBody>
      </p:sp>
    </p:spTree>
    <p:extLst>
      <p:ext uri="{BB962C8B-B14F-4D97-AF65-F5344CB8AC3E}">
        <p14:creationId xmlns:p14="http://schemas.microsoft.com/office/powerpoint/2010/main" val="278736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B830-4C55-40DF-BDB7-B986CCEA53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D5A8AB-1E37-4F61-A5F6-D79888C05E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11E846-AB61-4B65-BC92-DB953178E7AE}"/>
              </a:ext>
            </a:extLst>
          </p:cNvPr>
          <p:cNvSpPr>
            <a:spLocks noGrp="1"/>
          </p:cNvSpPr>
          <p:nvPr>
            <p:ph type="dt" sz="half" idx="10"/>
          </p:nvPr>
        </p:nvSpPr>
        <p:spPr/>
        <p:txBody>
          <a:bodyPr/>
          <a:lstStyle/>
          <a:p>
            <a:fld id="{4A0BD1F3-2CAD-43A9-9D7F-84EEE69F3447}" type="datetimeFigureOut">
              <a:rPr lang="en-IN" smtClean="0"/>
              <a:t>09-08-2023</a:t>
            </a:fld>
            <a:endParaRPr lang="en-IN"/>
          </a:p>
        </p:txBody>
      </p:sp>
      <p:sp>
        <p:nvSpPr>
          <p:cNvPr id="5" name="Footer Placeholder 4">
            <a:extLst>
              <a:ext uri="{FF2B5EF4-FFF2-40B4-BE49-F238E27FC236}">
                <a16:creationId xmlns:a16="http://schemas.microsoft.com/office/drawing/2014/main" id="{EF12BD25-95D9-4706-B165-9A9A1B42F8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C1388A-5445-46FF-A92B-9F5A6305A0AA}"/>
              </a:ext>
            </a:extLst>
          </p:cNvPr>
          <p:cNvSpPr>
            <a:spLocks noGrp="1"/>
          </p:cNvSpPr>
          <p:nvPr>
            <p:ph type="sldNum" sz="quarter" idx="12"/>
          </p:nvPr>
        </p:nvSpPr>
        <p:spPr/>
        <p:txBody>
          <a:bodyPr/>
          <a:lstStyle/>
          <a:p>
            <a:fld id="{3E5641BB-6C46-4910-8179-AF9E56402D82}" type="slidenum">
              <a:rPr lang="en-IN" smtClean="0"/>
              <a:t>‹#›</a:t>
            </a:fld>
            <a:endParaRPr lang="en-IN"/>
          </a:p>
        </p:txBody>
      </p:sp>
    </p:spTree>
    <p:extLst>
      <p:ext uri="{BB962C8B-B14F-4D97-AF65-F5344CB8AC3E}">
        <p14:creationId xmlns:p14="http://schemas.microsoft.com/office/powerpoint/2010/main" val="280219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BAE9DA-C6B7-41C1-A3A8-C7D22C9827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94A108-6647-47CD-B48A-082DD2E3A1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7EC41D-7B22-4CDA-BDED-1D525DFF79C5}"/>
              </a:ext>
            </a:extLst>
          </p:cNvPr>
          <p:cNvSpPr>
            <a:spLocks noGrp="1"/>
          </p:cNvSpPr>
          <p:nvPr>
            <p:ph type="dt" sz="half" idx="10"/>
          </p:nvPr>
        </p:nvSpPr>
        <p:spPr/>
        <p:txBody>
          <a:bodyPr/>
          <a:lstStyle/>
          <a:p>
            <a:fld id="{4A0BD1F3-2CAD-43A9-9D7F-84EEE69F3447}" type="datetimeFigureOut">
              <a:rPr lang="en-IN" smtClean="0"/>
              <a:t>09-08-2023</a:t>
            </a:fld>
            <a:endParaRPr lang="en-IN"/>
          </a:p>
        </p:txBody>
      </p:sp>
      <p:sp>
        <p:nvSpPr>
          <p:cNvPr id="5" name="Footer Placeholder 4">
            <a:extLst>
              <a:ext uri="{FF2B5EF4-FFF2-40B4-BE49-F238E27FC236}">
                <a16:creationId xmlns:a16="http://schemas.microsoft.com/office/drawing/2014/main" id="{1546DF3D-CB7D-4E06-817A-B39EDA2CC2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A0862B-371C-45B9-8938-369F82C6E40F}"/>
              </a:ext>
            </a:extLst>
          </p:cNvPr>
          <p:cNvSpPr>
            <a:spLocks noGrp="1"/>
          </p:cNvSpPr>
          <p:nvPr>
            <p:ph type="sldNum" sz="quarter" idx="12"/>
          </p:nvPr>
        </p:nvSpPr>
        <p:spPr/>
        <p:txBody>
          <a:bodyPr/>
          <a:lstStyle/>
          <a:p>
            <a:fld id="{3E5641BB-6C46-4910-8179-AF9E56402D82}" type="slidenum">
              <a:rPr lang="en-IN" smtClean="0"/>
              <a:t>‹#›</a:t>
            </a:fld>
            <a:endParaRPr lang="en-IN"/>
          </a:p>
        </p:txBody>
      </p:sp>
    </p:spTree>
    <p:extLst>
      <p:ext uri="{BB962C8B-B14F-4D97-AF65-F5344CB8AC3E}">
        <p14:creationId xmlns:p14="http://schemas.microsoft.com/office/powerpoint/2010/main" val="320418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C5A4E-B499-43A8-BD8B-E362403981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059507-5375-427E-AF7C-514D94DE23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DF7C3F-98B8-4414-9177-DF9FAC2E3696}"/>
              </a:ext>
            </a:extLst>
          </p:cNvPr>
          <p:cNvSpPr>
            <a:spLocks noGrp="1"/>
          </p:cNvSpPr>
          <p:nvPr>
            <p:ph type="dt" sz="half" idx="10"/>
          </p:nvPr>
        </p:nvSpPr>
        <p:spPr/>
        <p:txBody>
          <a:bodyPr/>
          <a:lstStyle/>
          <a:p>
            <a:fld id="{4A0BD1F3-2CAD-43A9-9D7F-84EEE69F3447}" type="datetimeFigureOut">
              <a:rPr lang="en-IN" smtClean="0"/>
              <a:t>09-08-2023</a:t>
            </a:fld>
            <a:endParaRPr lang="en-IN"/>
          </a:p>
        </p:txBody>
      </p:sp>
      <p:sp>
        <p:nvSpPr>
          <p:cNvPr id="5" name="Footer Placeholder 4">
            <a:extLst>
              <a:ext uri="{FF2B5EF4-FFF2-40B4-BE49-F238E27FC236}">
                <a16:creationId xmlns:a16="http://schemas.microsoft.com/office/drawing/2014/main" id="{4B27A9B0-52B4-4C00-A8D9-8407E74462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C8053A-5756-4058-96AE-977C3BC7D672}"/>
              </a:ext>
            </a:extLst>
          </p:cNvPr>
          <p:cNvSpPr>
            <a:spLocks noGrp="1"/>
          </p:cNvSpPr>
          <p:nvPr>
            <p:ph type="sldNum" sz="quarter" idx="12"/>
          </p:nvPr>
        </p:nvSpPr>
        <p:spPr/>
        <p:txBody>
          <a:bodyPr/>
          <a:lstStyle/>
          <a:p>
            <a:fld id="{3E5641BB-6C46-4910-8179-AF9E56402D82}" type="slidenum">
              <a:rPr lang="en-IN" smtClean="0"/>
              <a:t>‹#›</a:t>
            </a:fld>
            <a:endParaRPr lang="en-IN"/>
          </a:p>
        </p:txBody>
      </p:sp>
    </p:spTree>
    <p:extLst>
      <p:ext uri="{BB962C8B-B14F-4D97-AF65-F5344CB8AC3E}">
        <p14:creationId xmlns:p14="http://schemas.microsoft.com/office/powerpoint/2010/main" val="929346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7C50-4205-43E2-BCC2-71030A768F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C0BFA6-23F1-4306-95A8-C0901A5699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CD2368-8210-459B-838B-73C656A2EA04}"/>
              </a:ext>
            </a:extLst>
          </p:cNvPr>
          <p:cNvSpPr>
            <a:spLocks noGrp="1"/>
          </p:cNvSpPr>
          <p:nvPr>
            <p:ph type="dt" sz="half" idx="10"/>
          </p:nvPr>
        </p:nvSpPr>
        <p:spPr/>
        <p:txBody>
          <a:bodyPr/>
          <a:lstStyle/>
          <a:p>
            <a:fld id="{4A0BD1F3-2CAD-43A9-9D7F-84EEE69F3447}" type="datetimeFigureOut">
              <a:rPr lang="en-IN" smtClean="0"/>
              <a:t>09-08-2023</a:t>
            </a:fld>
            <a:endParaRPr lang="en-IN"/>
          </a:p>
        </p:txBody>
      </p:sp>
      <p:sp>
        <p:nvSpPr>
          <p:cNvPr id="5" name="Footer Placeholder 4">
            <a:extLst>
              <a:ext uri="{FF2B5EF4-FFF2-40B4-BE49-F238E27FC236}">
                <a16:creationId xmlns:a16="http://schemas.microsoft.com/office/drawing/2014/main" id="{32076844-3FA3-465C-9552-E0A8C0FA0F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F8FC5C-61D8-4739-92CF-0CE7B86EEF67}"/>
              </a:ext>
            </a:extLst>
          </p:cNvPr>
          <p:cNvSpPr>
            <a:spLocks noGrp="1"/>
          </p:cNvSpPr>
          <p:nvPr>
            <p:ph type="sldNum" sz="quarter" idx="12"/>
          </p:nvPr>
        </p:nvSpPr>
        <p:spPr/>
        <p:txBody>
          <a:bodyPr/>
          <a:lstStyle/>
          <a:p>
            <a:fld id="{3E5641BB-6C46-4910-8179-AF9E56402D82}" type="slidenum">
              <a:rPr lang="en-IN" smtClean="0"/>
              <a:t>‹#›</a:t>
            </a:fld>
            <a:endParaRPr lang="en-IN"/>
          </a:p>
        </p:txBody>
      </p:sp>
    </p:spTree>
    <p:extLst>
      <p:ext uri="{BB962C8B-B14F-4D97-AF65-F5344CB8AC3E}">
        <p14:creationId xmlns:p14="http://schemas.microsoft.com/office/powerpoint/2010/main" val="79965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064E-2A6F-4E16-B943-C0A710ECAA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15818B-DB97-4A43-B9A3-E55EFD40EB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581921-A07F-4FDF-B870-576B69CA9C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8EEF2B-C151-4FCF-B4DA-249E49D0E317}"/>
              </a:ext>
            </a:extLst>
          </p:cNvPr>
          <p:cNvSpPr>
            <a:spLocks noGrp="1"/>
          </p:cNvSpPr>
          <p:nvPr>
            <p:ph type="dt" sz="half" idx="10"/>
          </p:nvPr>
        </p:nvSpPr>
        <p:spPr/>
        <p:txBody>
          <a:bodyPr/>
          <a:lstStyle/>
          <a:p>
            <a:fld id="{4A0BD1F3-2CAD-43A9-9D7F-84EEE69F3447}" type="datetimeFigureOut">
              <a:rPr lang="en-IN" smtClean="0"/>
              <a:t>09-08-2023</a:t>
            </a:fld>
            <a:endParaRPr lang="en-IN"/>
          </a:p>
        </p:txBody>
      </p:sp>
      <p:sp>
        <p:nvSpPr>
          <p:cNvPr id="6" name="Footer Placeholder 5">
            <a:extLst>
              <a:ext uri="{FF2B5EF4-FFF2-40B4-BE49-F238E27FC236}">
                <a16:creationId xmlns:a16="http://schemas.microsoft.com/office/drawing/2014/main" id="{5A9E21B2-4B20-49E0-AFA3-A6EBDBFD7A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C3B125-853E-4BA5-A2D3-0BF43E785224}"/>
              </a:ext>
            </a:extLst>
          </p:cNvPr>
          <p:cNvSpPr>
            <a:spLocks noGrp="1"/>
          </p:cNvSpPr>
          <p:nvPr>
            <p:ph type="sldNum" sz="quarter" idx="12"/>
          </p:nvPr>
        </p:nvSpPr>
        <p:spPr/>
        <p:txBody>
          <a:bodyPr/>
          <a:lstStyle/>
          <a:p>
            <a:fld id="{3E5641BB-6C46-4910-8179-AF9E56402D82}" type="slidenum">
              <a:rPr lang="en-IN" smtClean="0"/>
              <a:t>‹#›</a:t>
            </a:fld>
            <a:endParaRPr lang="en-IN"/>
          </a:p>
        </p:txBody>
      </p:sp>
    </p:spTree>
    <p:extLst>
      <p:ext uri="{BB962C8B-B14F-4D97-AF65-F5344CB8AC3E}">
        <p14:creationId xmlns:p14="http://schemas.microsoft.com/office/powerpoint/2010/main" val="4262955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119F-FBEB-4B67-9874-CA9AB0105F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9BCC27-EB83-4552-AA01-E131FB4DB1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072F0C-6FFB-4347-8D7C-D71C4EBF34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224891-0B5F-4F32-81E0-3B46FE631B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D1EB94-25CE-43D2-A279-78251A0219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6C410B-1A0F-4ADC-B1AC-4CD67253F99D}"/>
              </a:ext>
            </a:extLst>
          </p:cNvPr>
          <p:cNvSpPr>
            <a:spLocks noGrp="1"/>
          </p:cNvSpPr>
          <p:nvPr>
            <p:ph type="dt" sz="half" idx="10"/>
          </p:nvPr>
        </p:nvSpPr>
        <p:spPr/>
        <p:txBody>
          <a:bodyPr/>
          <a:lstStyle/>
          <a:p>
            <a:fld id="{4A0BD1F3-2CAD-43A9-9D7F-84EEE69F3447}" type="datetimeFigureOut">
              <a:rPr lang="en-IN" smtClean="0"/>
              <a:t>09-08-2023</a:t>
            </a:fld>
            <a:endParaRPr lang="en-IN"/>
          </a:p>
        </p:txBody>
      </p:sp>
      <p:sp>
        <p:nvSpPr>
          <p:cNvPr id="8" name="Footer Placeholder 7">
            <a:extLst>
              <a:ext uri="{FF2B5EF4-FFF2-40B4-BE49-F238E27FC236}">
                <a16:creationId xmlns:a16="http://schemas.microsoft.com/office/drawing/2014/main" id="{28CEECCC-ADEB-439A-937B-53163AE869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2C525A-F74F-447C-83DD-6AA2FD487617}"/>
              </a:ext>
            </a:extLst>
          </p:cNvPr>
          <p:cNvSpPr>
            <a:spLocks noGrp="1"/>
          </p:cNvSpPr>
          <p:nvPr>
            <p:ph type="sldNum" sz="quarter" idx="12"/>
          </p:nvPr>
        </p:nvSpPr>
        <p:spPr/>
        <p:txBody>
          <a:bodyPr/>
          <a:lstStyle/>
          <a:p>
            <a:fld id="{3E5641BB-6C46-4910-8179-AF9E56402D82}" type="slidenum">
              <a:rPr lang="en-IN" smtClean="0"/>
              <a:t>‹#›</a:t>
            </a:fld>
            <a:endParaRPr lang="en-IN"/>
          </a:p>
        </p:txBody>
      </p:sp>
    </p:spTree>
    <p:extLst>
      <p:ext uri="{BB962C8B-B14F-4D97-AF65-F5344CB8AC3E}">
        <p14:creationId xmlns:p14="http://schemas.microsoft.com/office/powerpoint/2010/main" val="184261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8E43-E53D-4382-8A74-B2D93590C0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54BE2F-4F01-445E-AD58-214DA8518780}"/>
              </a:ext>
            </a:extLst>
          </p:cNvPr>
          <p:cNvSpPr>
            <a:spLocks noGrp="1"/>
          </p:cNvSpPr>
          <p:nvPr>
            <p:ph type="dt" sz="half" idx="10"/>
          </p:nvPr>
        </p:nvSpPr>
        <p:spPr/>
        <p:txBody>
          <a:bodyPr/>
          <a:lstStyle/>
          <a:p>
            <a:fld id="{4A0BD1F3-2CAD-43A9-9D7F-84EEE69F3447}" type="datetimeFigureOut">
              <a:rPr lang="en-IN" smtClean="0"/>
              <a:t>09-08-2023</a:t>
            </a:fld>
            <a:endParaRPr lang="en-IN"/>
          </a:p>
        </p:txBody>
      </p:sp>
      <p:sp>
        <p:nvSpPr>
          <p:cNvPr id="4" name="Footer Placeholder 3">
            <a:extLst>
              <a:ext uri="{FF2B5EF4-FFF2-40B4-BE49-F238E27FC236}">
                <a16:creationId xmlns:a16="http://schemas.microsoft.com/office/drawing/2014/main" id="{5B88C851-D216-4A2A-B2E2-3834555CD8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B23D05-D8ED-4DB7-8A5D-AF26D29796EF}"/>
              </a:ext>
            </a:extLst>
          </p:cNvPr>
          <p:cNvSpPr>
            <a:spLocks noGrp="1"/>
          </p:cNvSpPr>
          <p:nvPr>
            <p:ph type="sldNum" sz="quarter" idx="12"/>
          </p:nvPr>
        </p:nvSpPr>
        <p:spPr/>
        <p:txBody>
          <a:bodyPr/>
          <a:lstStyle/>
          <a:p>
            <a:fld id="{3E5641BB-6C46-4910-8179-AF9E56402D82}" type="slidenum">
              <a:rPr lang="en-IN" smtClean="0"/>
              <a:t>‹#›</a:t>
            </a:fld>
            <a:endParaRPr lang="en-IN"/>
          </a:p>
        </p:txBody>
      </p:sp>
    </p:spTree>
    <p:extLst>
      <p:ext uri="{BB962C8B-B14F-4D97-AF65-F5344CB8AC3E}">
        <p14:creationId xmlns:p14="http://schemas.microsoft.com/office/powerpoint/2010/main" val="943808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FE3F07-30C3-4B67-A448-CA99524D2892}"/>
              </a:ext>
            </a:extLst>
          </p:cNvPr>
          <p:cNvSpPr>
            <a:spLocks noGrp="1"/>
          </p:cNvSpPr>
          <p:nvPr>
            <p:ph type="dt" sz="half" idx="10"/>
          </p:nvPr>
        </p:nvSpPr>
        <p:spPr/>
        <p:txBody>
          <a:bodyPr/>
          <a:lstStyle/>
          <a:p>
            <a:fld id="{4A0BD1F3-2CAD-43A9-9D7F-84EEE69F3447}" type="datetimeFigureOut">
              <a:rPr lang="en-IN" smtClean="0"/>
              <a:t>09-08-2023</a:t>
            </a:fld>
            <a:endParaRPr lang="en-IN"/>
          </a:p>
        </p:txBody>
      </p:sp>
      <p:sp>
        <p:nvSpPr>
          <p:cNvPr id="3" name="Footer Placeholder 2">
            <a:extLst>
              <a:ext uri="{FF2B5EF4-FFF2-40B4-BE49-F238E27FC236}">
                <a16:creationId xmlns:a16="http://schemas.microsoft.com/office/drawing/2014/main" id="{C60E0FB2-F115-446F-AED6-BBBA6342DE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D3175A-7704-40FF-98A4-A7ECFF157088}"/>
              </a:ext>
            </a:extLst>
          </p:cNvPr>
          <p:cNvSpPr>
            <a:spLocks noGrp="1"/>
          </p:cNvSpPr>
          <p:nvPr>
            <p:ph type="sldNum" sz="quarter" idx="12"/>
          </p:nvPr>
        </p:nvSpPr>
        <p:spPr/>
        <p:txBody>
          <a:bodyPr/>
          <a:lstStyle/>
          <a:p>
            <a:fld id="{3E5641BB-6C46-4910-8179-AF9E56402D82}" type="slidenum">
              <a:rPr lang="en-IN" smtClean="0"/>
              <a:t>‹#›</a:t>
            </a:fld>
            <a:endParaRPr lang="en-IN"/>
          </a:p>
        </p:txBody>
      </p:sp>
    </p:spTree>
    <p:extLst>
      <p:ext uri="{BB962C8B-B14F-4D97-AF65-F5344CB8AC3E}">
        <p14:creationId xmlns:p14="http://schemas.microsoft.com/office/powerpoint/2010/main" val="545155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0883-E097-4CBD-B1D3-374A6FEF80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8BA178-0D57-4F3A-84D4-9C71B88054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D694B6-9878-472A-ADCB-29423030F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B4068D-1847-43AE-8FD6-06EB98F5F1B4}"/>
              </a:ext>
            </a:extLst>
          </p:cNvPr>
          <p:cNvSpPr>
            <a:spLocks noGrp="1"/>
          </p:cNvSpPr>
          <p:nvPr>
            <p:ph type="dt" sz="half" idx="10"/>
          </p:nvPr>
        </p:nvSpPr>
        <p:spPr/>
        <p:txBody>
          <a:bodyPr/>
          <a:lstStyle/>
          <a:p>
            <a:fld id="{4A0BD1F3-2CAD-43A9-9D7F-84EEE69F3447}" type="datetimeFigureOut">
              <a:rPr lang="en-IN" smtClean="0"/>
              <a:t>09-08-2023</a:t>
            </a:fld>
            <a:endParaRPr lang="en-IN"/>
          </a:p>
        </p:txBody>
      </p:sp>
      <p:sp>
        <p:nvSpPr>
          <p:cNvPr id="6" name="Footer Placeholder 5">
            <a:extLst>
              <a:ext uri="{FF2B5EF4-FFF2-40B4-BE49-F238E27FC236}">
                <a16:creationId xmlns:a16="http://schemas.microsoft.com/office/drawing/2014/main" id="{85AD5789-4471-4951-967C-053C23F4CA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82EC86-F6B2-48C4-B894-8420C191C6EA}"/>
              </a:ext>
            </a:extLst>
          </p:cNvPr>
          <p:cNvSpPr>
            <a:spLocks noGrp="1"/>
          </p:cNvSpPr>
          <p:nvPr>
            <p:ph type="sldNum" sz="quarter" idx="12"/>
          </p:nvPr>
        </p:nvSpPr>
        <p:spPr/>
        <p:txBody>
          <a:bodyPr/>
          <a:lstStyle/>
          <a:p>
            <a:fld id="{3E5641BB-6C46-4910-8179-AF9E56402D82}" type="slidenum">
              <a:rPr lang="en-IN" smtClean="0"/>
              <a:t>‹#›</a:t>
            </a:fld>
            <a:endParaRPr lang="en-IN"/>
          </a:p>
        </p:txBody>
      </p:sp>
    </p:spTree>
    <p:extLst>
      <p:ext uri="{BB962C8B-B14F-4D97-AF65-F5344CB8AC3E}">
        <p14:creationId xmlns:p14="http://schemas.microsoft.com/office/powerpoint/2010/main" val="189301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C5E8-0B43-41ED-A0B2-68DE6AA82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5730BC-CBB7-4371-A4A3-9A2C0F4EBB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4902E3-E59F-4A33-B38D-D87F11627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D9D5F1-3ADE-4D21-B0D5-B7860D341D9C}"/>
              </a:ext>
            </a:extLst>
          </p:cNvPr>
          <p:cNvSpPr>
            <a:spLocks noGrp="1"/>
          </p:cNvSpPr>
          <p:nvPr>
            <p:ph type="dt" sz="half" idx="10"/>
          </p:nvPr>
        </p:nvSpPr>
        <p:spPr/>
        <p:txBody>
          <a:bodyPr/>
          <a:lstStyle/>
          <a:p>
            <a:fld id="{4A0BD1F3-2CAD-43A9-9D7F-84EEE69F3447}" type="datetimeFigureOut">
              <a:rPr lang="en-IN" smtClean="0"/>
              <a:t>09-08-2023</a:t>
            </a:fld>
            <a:endParaRPr lang="en-IN"/>
          </a:p>
        </p:txBody>
      </p:sp>
      <p:sp>
        <p:nvSpPr>
          <p:cNvPr id="6" name="Footer Placeholder 5">
            <a:extLst>
              <a:ext uri="{FF2B5EF4-FFF2-40B4-BE49-F238E27FC236}">
                <a16:creationId xmlns:a16="http://schemas.microsoft.com/office/drawing/2014/main" id="{53803224-851C-48F8-AE38-E84AFDD204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CF6AAA-6E87-41BC-8BD1-A7F3E5E0DE50}"/>
              </a:ext>
            </a:extLst>
          </p:cNvPr>
          <p:cNvSpPr>
            <a:spLocks noGrp="1"/>
          </p:cNvSpPr>
          <p:nvPr>
            <p:ph type="sldNum" sz="quarter" idx="12"/>
          </p:nvPr>
        </p:nvSpPr>
        <p:spPr/>
        <p:txBody>
          <a:bodyPr/>
          <a:lstStyle/>
          <a:p>
            <a:fld id="{3E5641BB-6C46-4910-8179-AF9E56402D82}" type="slidenum">
              <a:rPr lang="en-IN" smtClean="0"/>
              <a:t>‹#›</a:t>
            </a:fld>
            <a:endParaRPr lang="en-IN"/>
          </a:p>
        </p:txBody>
      </p:sp>
    </p:spTree>
    <p:extLst>
      <p:ext uri="{BB962C8B-B14F-4D97-AF65-F5344CB8AC3E}">
        <p14:creationId xmlns:p14="http://schemas.microsoft.com/office/powerpoint/2010/main" val="422768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0D4F95-C26A-4E1A-9B93-D63849D673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FF47A5-6D31-4209-AAEE-1AB64FEDA1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756AAF-F2F0-446D-BB08-4D3AA593FE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BD1F3-2CAD-43A9-9D7F-84EEE69F3447}" type="datetimeFigureOut">
              <a:rPr lang="en-IN" smtClean="0"/>
              <a:t>09-08-2023</a:t>
            </a:fld>
            <a:endParaRPr lang="en-IN"/>
          </a:p>
        </p:txBody>
      </p:sp>
      <p:sp>
        <p:nvSpPr>
          <p:cNvPr id="5" name="Footer Placeholder 4">
            <a:extLst>
              <a:ext uri="{FF2B5EF4-FFF2-40B4-BE49-F238E27FC236}">
                <a16:creationId xmlns:a16="http://schemas.microsoft.com/office/drawing/2014/main" id="{D954675A-0B7B-4802-B5C6-C007F62A23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B1C033-1828-4826-B39E-9634D88ED8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641BB-6C46-4910-8179-AF9E56402D82}" type="slidenum">
              <a:rPr lang="en-IN" smtClean="0"/>
              <a:t>‹#›</a:t>
            </a:fld>
            <a:endParaRPr lang="en-IN"/>
          </a:p>
        </p:txBody>
      </p:sp>
    </p:spTree>
    <p:extLst>
      <p:ext uri="{BB962C8B-B14F-4D97-AF65-F5344CB8AC3E}">
        <p14:creationId xmlns:p14="http://schemas.microsoft.com/office/powerpoint/2010/main" val="2761825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6600" b="1">
              <a:solidFill>
                <a:srgbClr val="FF0000"/>
              </a:solidFill>
              <a:latin typeface="Times New Roman" panose="02020603050405020304" pitchFamily="18" charset="0"/>
              <a:cs typeface="Times New Roman" panose="02020603050405020304" pitchFamily="18" charset="0"/>
            </a:endParaRPr>
          </a:p>
          <a:p>
            <a:pPr marL="0" indent="0" algn="ctr">
              <a:buNone/>
            </a:pPr>
            <a:r>
              <a:rPr lang="en-US" sz="6600" b="1">
                <a:solidFill>
                  <a:srgbClr val="FF0000"/>
                </a:solidFill>
                <a:latin typeface="Times New Roman" panose="02020603050405020304" pitchFamily="18" charset="0"/>
                <a:cs typeface="Times New Roman" panose="02020603050405020304" pitchFamily="18" charset="0"/>
              </a:rPr>
              <a:t>Switching </a:t>
            </a:r>
          </a:p>
          <a:p>
            <a:pPr marL="0" indent="0" algn="ctr">
              <a:buNone/>
            </a:pPr>
            <a:endParaRPr lang="en-US" sz="6600" b="1">
              <a:solidFill>
                <a:srgbClr val="FF0000"/>
              </a:solidFill>
              <a:latin typeface="Times New Roman" panose="02020603050405020304" pitchFamily="18" charset="0"/>
              <a:cs typeface="Times New Roman" panose="02020603050405020304" pitchFamily="18" charset="0"/>
            </a:endParaRPr>
          </a:p>
          <a:p>
            <a:pPr marL="0" indent="0" algn="ctr">
              <a:buNone/>
            </a:pPr>
            <a:r>
              <a:rPr lang="en-US" sz="6600">
                <a:latin typeface="Times New Roman" panose="02020603050405020304" pitchFamily="18" charset="0"/>
                <a:cs typeface="Times New Roman" panose="02020603050405020304" pitchFamily="18" charset="0"/>
              </a:rPr>
              <a:t>Dr. R. Prashanth</a:t>
            </a:r>
            <a:endParaRPr lang="en-IN" sz="6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280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www.tutorialspoint.com/assets/questions/media/51791/Page-30-Image-5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5587" y="1896269"/>
            <a:ext cx="660082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168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witching techniques">
            <a:extLst>
              <a:ext uri="{FF2B5EF4-FFF2-40B4-BE49-F238E27FC236}">
                <a16:creationId xmlns:a16="http://schemas.microsoft.com/office/drawing/2014/main" id="{6E381DBA-055A-4EE2-B579-E233FEADC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952" y="1902101"/>
            <a:ext cx="8287300" cy="305379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B518905-3000-4CF0-A7CC-FD4CB96988DC}"/>
              </a:ext>
            </a:extLst>
          </p:cNvPr>
          <p:cNvSpPr txBox="1"/>
          <p:nvPr/>
        </p:nvSpPr>
        <p:spPr>
          <a:xfrm>
            <a:off x="5215558" y="5291795"/>
            <a:ext cx="6097656" cy="369332"/>
          </a:xfrm>
          <a:prstGeom prst="rect">
            <a:avLst/>
          </a:prstGeom>
          <a:noFill/>
        </p:spPr>
        <p:txBody>
          <a:bodyPr wrap="square">
            <a:spAutoFit/>
          </a:bodyPr>
          <a:lstStyle/>
          <a:p>
            <a:pPr algn="just"/>
            <a:r>
              <a:rPr lang="en-IN" sz="1800">
                <a:latin typeface="Times New Roman" panose="02020603050405020304" pitchFamily="18" charset="0"/>
                <a:cs typeface="Times New Roman" panose="02020603050405020304" pitchFamily="18" charset="0"/>
              </a:rPr>
              <a:t>Packet Switching</a:t>
            </a:r>
          </a:p>
        </p:txBody>
      </p:sp>
    </p:spTree>
    <p:extLst>
      <p:ext uri="{BB962C8B-B14F-4D97-AF65-F5344CB8AC3E}">
        <p14:creationId xmlns:p14="http://schemas.microsoft.com/office/powerpoint/2010/main" val="2505004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a:br>
            <a:r>
              <a:rPr lang="en-IN" b="1">
                <a:solidFill>
                  <a:srgbClr val="FF0000"/>
                </a:solidFill>
                <a:latin typeface="Times New Roman" panose="02020603050405020304" pitchFamily="18" charset="0"/>
                <a:cs typeface="Times New Roman" panose="02020603050405020304" pitchFamily="18" charset="0"/>
              </a:rPr>
              <a:t>Approaches Of Packet Switching:</a:t>
            </a:r>
            <a:br>
              <a:rPr lang="en-IN"/>
            </a:br>
            <a:endParaRPr lang="en-IN"/>
          </a:p>
        </p:txBody>
      </p:sp>
      <p:sp>
        <p:nvSpPr>
          <p:cNvPr id="3" name="Content Placeholder 2"/>
          <p:cNvSpPr>
            <a:spLocks noGrp="1"/>
          </p:cNvSpPr>
          <p:nvPr>
            <p:ph idx="1"/>
          </p:nvPr>
        </p:nvSpPr>
        <p:spPr>
          <a:xfrm>
            <a:off x="838200" y="1825625"/>
            <a:ext cx="5271655" cy="4351338"/>
          </a:xfrm>
        </p:spPr>
        <p:txBody>
          <a:bodyPr/>
          <a:lstStyle/>
          <a:p>
            <a:endParaRPr lang="en-IN"/>
          </a:p>
          <a:p>
            <a:r>
              <a:rPr lang="en-IN" b="1">
                <a:latin typeface="Times New Roman" panose="02020603050405020304" pitchFamily="18" charset="0"/>
                <a:cs typeface="Times New Roman" panose="02020603050405020304" pitchFamily="18" charset="0"/>
              </a:rPr>
              <a:t>Datagram Packet switching:</a:t>
            </a:r>
          </a:p>
          <a:p>
            <a:r>
              <a:rPr lang="en-IN" b="1">
                <a:latin typeface="Times New Roman" panose="02020603050405020304" pitchFamily="18" charset="0"/>
                <a:cs typeface="Times New Roman" panose="02020603050405020304" pitchFamily="18" charset="0"/>
              </a:rPr>
              <a:t>Virtual Circuit Switching</a:t>
            </a:r>
          </a:p>
          <a:p>
            <a:endParaRPr lang="en-IN"/>
          </a:p>
        </p:txBody>
      </p:sp>
      <p:pic>
        <p:nvPicPr>
          <p:cNvPr id="1026" name="Picture 2" descr="https://www.tutorialspoint.com/assets/questions/media/56329/packet_switc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599" y="2023197"/>
            <a:ext cx="6088784" cy="4153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88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Datagram approach</a:t>
            </a:r>
            <a:endParaRPr lang="en-IN"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endParaRPr lang="en-US"/>
          </a:p>
          <a:p>
            <a:pPr algn="just"/>
            <a:r>
              <a:rPr lang="en-US" sz="3200">
                <a:latin typeface="Times New Roman" panose="02020603050405020304" pitchFamily="18" charset="0"/>
                <a:cs typeface="Times New Roman" panose="02020603050405020304" pitchFamily="18" charset="0"/>
              </a:rPr>
              <a:t>In a datagram packet switched network the </a:t>
            </a:r>
            <a:r>
              <a:rPr lang="en-US" sz="3200">
                <a:solidFill>
                  <a:srgbClr val="FF0000"/>
                </a:solidFill>
                <a:latin typeface="Times New Roman" panose="02020603050405020304" pitchFamily="18" charset="0"/>
                <a:cs typeface="Times New Roman" panose="02020603050405020304" pitchFamily="18" charset="0"/>
              </a:rPr>
              <a:t>data packets follow their own path to send the packets between the source and destination</a:t>
            </a:r>
            <a:r>
              <a:rPr lang="en-US" sz="3200">
                <a:latin typeface="Times New Roman" panose="02020603050405020304" pitchFamily="18" charset="0"/>
                <a:cs typeface="Times New Roman" panose="02020603050405020304" pitchFamily="18" charset="0"/>
              </a:rPr>
              <a:t>.</a:t>
            </a:r>
          </a:p>
          <a:p>
            <a:pPr algn="just"/>
            <a:r>
              <a:rPr lang="en-US" sz="3200">
                <a:latin typeface="Times New Roman" panose="02020603050405020304" pitchFamily="18" charset="0"/>
                <a:cs typeface="Times New Roman" panose="02020603050405020304" pitchFamily="18" charset="0"/>
              </a:rPr>
              <a:t>During data transmission, </a:t>
            </a:r>
            <a:r>
              <a:rPr lang="en-US" sz="3200">
                <a:solidFill>
                  <a:srgbClr val="FF0000"/>
                </a:solidFill>
                <a:latin typeface="Times New Roman" panose="02020603050405020304" pitchFamily="18" charset="0"/>
                <a:cs typeface="Times New Roman" panose="02020603050405020304" pitchFamily="18" charset="0"/>
              </a:rPr>
              <a:t>after each packet reaches a node, then it decides which path the packet needs </a:t>
            </a:r>
            <a:r>
              <a:rPr lang="en-US" sz="3200">
                <a:latin typeface="Times New Roman" panose="02020603050405020304" pitchFamily="18" charset="0"/>
                <a:cs typeface="Times New Roman" panose="02020603050405020304" pitchFamily="18" charset="0"/>
              </a:rPr>
              <a:t>to follow the next.</a:t>
            </a:r>
          </a:p>
          <a:p>
            <a:pPr algn="just"/>
            <a:r>
              <a:rPr lang="en-US" sz="3200">
                <a:latin typeface="Times New Roman" panose="02020603050405020304" pitchFamily="18" charset="0"/>
                <a:cs typeface="Times New Roman" panose="02020603050405020304" pitchFamily="18" charset="0"/>
              </a:rPr>
              <a:t>This dynamic decision making of datagram packet switched networks improves the performance of data transmission.</a:t>
            </a:r>
          </a:p>
          <a:p>
            <a:endParaRPr lang="en-IN"/>
          </a:p>
        </p:txBody>
      </p:sp>
    </p:spTree>
    <p:extLst>
      <p:ext uri="{BB962C8B-B14F-4D97-AF65-F5344CB8AC3E}">
        <p14:creationId xmlns:p14="http://schemas.microsoft.com/office/powerpoint/2010/main" val="4137950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tutorialspoint.com/assets/questions/media/56329/packet_switching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50301" y="839427"/>
            <a:ext cx="7293553" cy="52565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71055" y="722945"/>
            <a:ext cx="3125064" cy="5262979"/>
          </a:xfrm>
          <a:prstGeom prst="rect">
            <a:avLst/>
          </a:prstGeom>
        </p:spPr>
        <p:txBody>
          <a:bodyPr wrap="square">
            <a:spAutoFit/>
          </a:bodyPr>
          <a:lstStyle/>
          <a:p>
            <a:pPr marL="342900" indent="-342900" algn="just">
              <a:buFont typeface="Arial" panose="020B0604020202020204" pitchFamily="34" charset="0"/>
              <a:buChar char="•"/>
            </a:pPr>
            <a:r>
              <a:rPr lang="en-US" sz="2400">
                <a:solidFill>
                  <a:srgbClr val="000000"/>
                </a:solidFill>
                <a:latin typeface="Times New Roman" panose="02020603050405020304" pitchFamily="18" charset="0"/>
                <a:cs typeface="Times New Roman" panose="02020603050405020304" pitchFamily="18" charset="0"/>
              </a:rPr>
              <a:t>In the besides diagram the datagram approach is used to deliver four packets from station A to station D. </a:t>
            </a:r>
          </a:p>
          <a:p>
            <a:pPr marL="342900" indent="-342900" algn="just">
              <a:buFont typeface="Arial" panose="020B0604020202020204" pitchFamily="34" charset="0"/>
              <a:buChar char="•"/>
            </a:pPr>
            <a:r>
              <a:rPr lang="en-US" sz="2400">
                <a:solidFill>
                  <a:srgbClr val="000000"/>
                </a:solidFill>
                <a:latin typeface="Times New Roman" panose="02020603050405020304" pitchFamily="18" charset="0"/>
                <a:cs typeface="Times New Roman" panose="02020603050405020304" pitchFamily="18" charset="0"/>
              </a:rPr>
              <a:t>All the four packets belong to the same message but they may travel via different paths to reach the destination i.e. station D</a:t>
            </a:r>
            <a:r>
              <a:rPr lang="en-US">
                <a:solidFill>
                  <a:srgbClr val="000000"/>
                </a:solidFill>
                <a:latin typeface="Nunito"/>
              </a:rPr>
              <a:t>.</a:t>
            </a:r>
            <a:endParaRPr lang="en-IN"/>
          </a:p>
        </p:txBody>
      </p:sp>
    </p:spTree>
    <p:extLst>
      <p:ext uri="{BB962C8B-B14F-4D97-AF65-F5344CB8AC3E}">
        <p14:creationId xmlns:p14="http://schemas.microsoft.com/office/powerpoint/2010/main" val="4045833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567363"/>
          </a:xfrm>
        </p:spPr>
        <p:txBody>
          <a:bodyPr>
            <a:normAutofit lnSpcReduction="10000"/>
          </a:bodyPr>
          <a:lstStyle/>
          <a:p>
            <a:pPr marL="0" indent="0" algn="just">
              <a:buNone/>
            </a:pPr>
            <a:r>
              <a:rPr lang="en-US" b="1">
                <a:solidFill>
                  <a:srgbClr val="FF0000"/>
                </a:solidFill>
                <a:latin typeface="Times New Roman" panose="02020603050405020304" pitchFamily="18" charset="0"/>
                <a:cs typeface="Times New Roman" panose="02020603050405020304" pitchFamily="18" charset="0"/>
              </a:rPr>
              <a:t>Advantages</a:t>
            </a:r>
          </a:p>
          <a:p>
            <a:r>
              <a:rPr lang="en-US">
                <a:latin typeface="Times New Roman" panose="02020603050405020304" pitchFamily="18" charset="0"/>
                <a:cs typeface="Times New Roman" panose="02020603050405020304" pitchFamily="18" charset="0"/>
              </a:rPr>
              <a:t>The advantages of the datagram packet switching are explained below It provides greater flexibility</a:t>
            </a:r>
          </a:p>
          <a:p>
            <a:r>
              <a:rPr lang="en-US">
                <a:latin typeface="Times New Roman" panose="02020603050405020304" pitchFamily="18" charset="0"/>
                <a:cs typeface="Times New Roman" panose="02020603050405020304" pitchFamily="18" charset="0"/>
              </a:rPr>
              <a:t>It performs fast re-routing of data packets at the time of network congestion or failure.</a:t>
            </a:r>
          </a:p>
          <a:p>
            <a:pPr marL="0" indent="0">
              <a:buNone/>
            </a:pPr>
            <a:r>
              <a:rPr lang="en-IN" b="1">
                <a:solidFill>
                  <a:srgbClr val="FF0000"/>
                </a:solidFill>
                <a:latin typeface="Times New Roman" panose="02020603050405020304" pitchFamily="18" charset="0"/>
                <a:cs typeface="Times New Roman" panose="02020603050405020304" pitchFamily="18" charset="0"/>
              </a:rPr>
              <a:t>Disadvantages</a:t>
            </a:r>
          </a:p>
          <a:p>
            <a:pPr algn="just"/>
            <a:r>
              <a:rPr lang="en-US">
                <a:latin typeface="Times New Roman" panose="02020603050405020304" pitchFamily="18" charset="0"/>
                <a:cs typeface="Times New Roman" panose="02020603050405020304" pitchFamily="18" charset="0"/>
              </a:rPr>
              <a:t>The disadvantages of the datagram packet switching are explained below −</a:t>
            </a:r>
          </a:p>
          <a:p>
            <a:pPr algn="just"/>
            <a:r>
              <a:rPr lang="en-US">
                <a:latin typeface="Times New Roman" panose="02020603050405020304" pitchFamily="18" charset="0"/>
                <a:cs typeface="Times New Roman" panose="02020603050405020304" pitchFamily="18" charset="0"/>
              </a:rPr>
              <a:t>Each packet has to decide its own dedicated path.</a:t>
            </a:r>
          </a:p>
          <a:p>
            <a:pPr algn="just"/>
            <a:r>
              <a:rPr lang="en-US">
                <a:latin typeface="Times New Roman" panose="02020603050405020304" pitchFamily="18" charset="0"/>
                <a:cs typeface="Times New Roman" panose="02020603050405020304" pitchFamily="18" charset="0"/>
              </a:rPr>
              <a:t>If large group of packets assembled at the same destination the network has to examine each packets that travels through the network node individually and it has to determine next path of each packets</a:t>
            </a:r>
          </a:p>
          <a:p>
            <a:pPr algn="just"/>
            <a:r>
              <a:rPr lang="en-US">
                <a:latin typeface="Times New Roman" panose="02020603050405020304" pitchFamily="18" charset="0"/>
                <a:cs typeface="Times New Roman" panose="02020603050405020304" pitchFamily="18" charset="0"/>
              </a:rPr>
              <a:t>This leads to inefficiency and wastage of time.</a:t>
            </a:r>
          </a:p>
          <a:p>
            <a:endParaRPr lang="en-IN"/>
          </a:p>
        </p:txBody>
      </p:sp>
    </p:spTree>
    <p:extLst>
      <p:ext uri="{BB962C8B-B14F-4D97-AF65-F5344CB8AC3E}">
        <p14:creationId xmlns:p14="http://schemas.microsoft.com/office/powerpoint/2010/main" val="142344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solidFill>
                  <a:srgbClr val="FF0000"/>
                </a:solidFill>
                <a:latin typeface="Times New Roman" panose="02020603050405020304" pitchFamily="18" charset="0"/>
                <a:cs typeface="Times New Roman" panose="02020603050405020304" pitchFamily="18" charset="0"/>
              </a:rPr>
              <a:t>Virtual circuit switching</a:t>
            </a:r>
            <a:endParaRPr lang="en-IN"/>
          </a:p>
        </p:txBody>
      </p:sp>
      <p:sp>
        <p:nvSpPr>
          <p:cNvPr id="3" name="Content Placeholder 2"/>
          <p:cNvSpPr>
            <a:spLocks noGrp="1"/>
          </p:cNvSpPr>
          <p:nvPr>
            <p:ph idx="1"/>
          </p:nvPr>
        </p:nvSpPr>
        <p:spPr/>
        <p:txBody>
          <a:bodyPr/>
          <a:lstStyle/>
          <a:p>
            <a:pPr algn="just"/>
            <a:r>
              <a:rPr lang="en-US">
                <a:latin typeface="Times New Roman" panose="02020603050405020304" pitchFamily="18" charset="0"/>
                <a:cs typeface="Times New Roman" panose="02020603050405020304" pitchFamily="18" charset="0"/>
              </a:rPr>
              <a:t>It is a network where a virtual </a:t>
            </a:r>
            <a:r>
              <a:rPr lang="en-US">
                <a:solidFill>
                  <a:srgbClr val="FF0000"/>
                </a:solidFill>
                <a:latin typeface="Times New Roman" panose="02020603050405020304" pitchFamily="18" charset="0"/>
                <a:cs typeface="Times New Roman" panose="02020603050405020304" pitchFamily="18" charset="0"/>
              </a:rPr>
              <a:t>connection is established between source and the destination. </a:t>
            </a:r>
          </a:p>
          <a:p>
            <a:pPr algn="just"/>
            <a:r>
              <a:rPr lang="en-US">
                <a:latin typeface="Times New Roman" panose="02020603050405020304" pitchFamily="18" charset="0"/>
                <a:cs typeface="Times New Roman" panose="02020603050405020304" pitchFamily="18" charset="0"/>
              </a:rPr>
              <a:t>Through this network, </a:t>
            </a:r>
            <a:r>
              <a:rPr lang="en-US">
                <a:solidFill>
                  <a:srgbClr val="FF0000"/>
                </a:solidFill>
                <a:latin typeface="Times New Roman" panose="02020603050405020304" pitchFamily="18" charset="0"/>
                <a:cs typeface="Times New Roman" panose="02020603050405020304" pitchFamily="18" charset="0"/>
              </a:rPr>
              <a:t>packets will be transferred during any call. The path established between two points appears as a dedicated </a:t>
            </a:r>
            <a:r>
              <a:rPr lang="en-US">
                <a:latin typeface="Times New Roman" panose="02020603050405020304" pitchFamily="18" charset="0"/>
                <a:cs typeface="Times New Roman" panose="02020603050405020304" pitchFamily="18" charset="0"/>
              </a:rPr>
              <a:t>physical circuit. </a:t>
            </a:r>
          </a:p>
          <a:p>
            <a:pPr algn="just"/>
            <a:r>
              <a:rPr lang="en-US">
                <a:latin typeface="Times New Roman" panose="02020603050405020304" pitchFamily="18" charset="0"/>
                <a:cs typeface="Times New Roman" panose="02020603050405020304" pitchFamily="18" charset="0"/>
              </a:rPr>
              <a:t>Therefore, it is called a </a:t>
            </a:r>
            <a:r>
              <a:rPr lang="en-US">
                <a:solidFill>
                  <a:srgbClr val="FF0000"/>
                </a:solidFill>
                <a:latin typeface="Times New Roman" panose="02020603050405020304" pitchFamily="18" charset="0"/>
                <a:cs typeface="Times New Roman" panose="02020603050405020304" pitchFamily="18" charset="0"/>
              </a:rPr>
              <a:t>virtual circuit</a:t>
            </a:r>
            <a:r>
              <a:rPr lang="en-US">
                <a:latin typeface="Times New Roman" panose="02020603050405020304" pitchFamily="18" charset="0"/>
                <a:cs typeface="Times New Roman" panose="02020603050405020304" pitchFamily="18" charset="0"/>
              </a:rPr>
              <a:t>. It is a type of packet switching.</a:t>
            </a:r>
          </a:p>
          <a:p>
            <a:pPr algn="just"/>
            <a:r>
              <a:rPr lang="en-US">
                <a:latin typeface="Times New Roman" panose="02020603050405020304" pitchFamily="18" charset="0"/>
                <a:cs typeface="Times New Roman" panose="02020603050405020304" pitchFamily="18" charset="0"/>
              </a:rPr>
              <a:t>It is a </a:t>
            </a:r>
            <a:r>
              <a:rPr lang="en-US">
                <a:solidFill>
                  <a:srgbClr val="FF0000"/>
                </a:solidFill>
                <a:latin typeface="Times New Roman" panose="02020603050405020304" pitchFamily="18" charset="0"/>
                <a:cs typeface="Times New Roman" panose="02020603050405020304" pitchFamily="18" charset="0"/>
              </a:rPr>
              <a:t>connection-oriented service</a:t>
            </a:r>
            <a:r>
              <a:rPr lang="en-US">
                <a:latin typeface="Times New Roman" panose="02020603050405020304" pitchFamily="18" charset="0"/>
                <a:cs typeface="Times New Roman" panose="02020603050405020304" pitchFamily="18" charset="0"/>
              </a:rPr>
              <a:t>, where the first packet goes and reserves the resources for the subsequent packets.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7650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b="1">
                <a:latin typeface="Times New Roman" panose="02020603050405020304" pitchFamily="18" charset="0"/>
                <a:cs typeface="Times New Roman" panose="02020603050405020304" pitchFamily="18" charset="0"/>
              </a:rPr>
              <a:t>Virtual Circuit</a:t>
            </a:r>
            <a:r>
              <a:rPr lang="en-US">
                <a:latin typeface="Times New Roman" panose="02020603050405020304" pitchFamily="18" charset="0"/>
                <a:cs typeface="Times New Roman" panose="02020603050405020304" pitchFamily="18" charset="0"/>
              </a:rPr>
              <a:t> is the computer network providing connection-oriented service. </a:t>
            </a:r>
          </a:p>
          <a:p>
            <a:pPr algn="just"/>
            <a:r>
              <a:rPr lang="en-US">
                <a:latin typeface="Times New Roman" panose="02020603050405020304" pitchFamily="18" charset="0"/>
                <a:cs typeface="Times New Roman" panose="02020603050405020304" pitchFamily="18" charset="0"/>
              </a:rPr>
              <a:t>It is a connection-oriented network. In virtual circuit resource are reserve for the time interval of data transmission between two nodes.</a:t>
            </a:r>
          </a:p>
          <a:p>
            <a:pPr algn="just"/>
            <a:r>
              <a:rPr lang="en-US">
                <a:latin typeface="Times New Roman" panose="02020603050405020304" pitchFamily="18" charset="0"/>
                <a:cs typeface="Times New Roman" panose="02020603050405020304" pitchFamily="18" charset="0"/>
              </a:rPr>
              <a:t> This network is a highly reliable medium of transfer. Virtual circuits are costly to implement.</a:t>
            </a:r>
          </a:p>
          <a:p>
            <a:pPr algn="just"/>
            <a:r>
              <a:rPr lang="en-US">
                <a:solidFill>
                  <a:srgbClr val="FF0000"/>
                </a:solidFill>
                <a:latin typeface="Times New Roman" panose="02020603050405020304" pitchFamily="18" charset="0"/>
                <a:cs typeface="Times New Roman" panose="02020603050405020304" pitchFamily="18" charset="0"/>
              </a:rPr>
              <a:t>Virtual Circuit Identifier (VCID or VCI)</a:t>
            </a:r>
            <a:r>
              <a:rPr lang="en-US">
                <a:latin typeface="Times New Roman" panose="02020603050405020304" pitchFamily="18" charset="0"/>
                <a:cs typeface="Times New Roman" panose="02020603050405020304" pitchFamily="18" charset="0"/>
              </a:rPr>
              <a:t> is an identifier or label on any virtual circuit in a computer network that indicates </a:t>
            </a:r>
            <a:r>
              <a:rPr lang="en-US">
                <a:solidFill>
                  <a:srgbClr val="FF0000"/>
                </a:solidFill>
                <a:latin typeface="Times New Roman" panose="02020603050405020304" pitchFamily="18" charset="0"/>
                <a:cs typeface="Times New Roman" panose="02020603050405020304" pitchFamily="18" charset="0"/>
              </a:rPr>
              <a:t>where a data unit has to travel over the network</a:t>
            </a:r>
            <a:endParaRPr lang="en-IN">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813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endParaRPr lang="en-US"/>
          </a:p>
          <a:p>
            <a:endParaRPr lang="en-US"/>
          </a:p>
          <a:p>
            <a:endParaRPr lang="en-US"/>
          </a:p>
          <a:p>
            <a:endParaRPr lang="en-US"/>
          </a:p>
          <a:p>
            <a:endParaRPr lang="en-US"/>
          </a:p>
          <a:p>
            <a:endParaRPr lang="en-US"/>
          </a:p>
          <a:p>
            <a:endParaRPr lang="en-IN"/>
          </a:p>
        </p:txBody>
      </p:sp>
      <p:sp>
        <p:nvSpPr>
          <p:cNvPr id="10" name="Content Placeholder 3"/>
          <p:cNvSpPr txBox="1">
            <a:spLocks/>
          </p:cNvSpPr>
          <p:nvPr/>
        </p:nvSpPr>
        <p:spPr>
          <a:xfrm flipH="1">
            <a:off x="13598236" y="10367473"/>
            <a:ext cx="753002" cy="70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endParaRPr lang="en-US"/>
          </a:p>
          <a:p>
            <a:endParaRPr lang="en-IN"/>
          </a:p>
        </p:txBody>
      </p:sp>
      <p:pic>
        <p:nvPicPr>
          <p:cNvPr id="12" name="Picture 11" descr="https://www.tutorialspoint.com/assets/questions/media/56330/packet_switching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091" y="2272144"/>
            <a:ext cx="9337964" cy="3726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319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782"/>
            <a:ext cx="10515600" cy="5775181"/>
          </a:xfrm>
        </p:spPr>
        <p:txBody>
          <a:bodyPr/>
          <a:lstStyle/>
          <a:p>
            <a:pPr algn="just"/>
            <a:r>
              <a:rPr lang="en-US" b="1">
                <a:solidFill>
                  <a:srgbClr val="FF0000"/>
                </a:solidFill>
                <a:latin typeface="Times New Roman" panose="02020603050405020304" pitchFamily="18" charset="0"/>
                <a:cs typeface="Times New Roman" panose="02020603050405020304" pitchFamily="18" charset="0"/>
              </a:rPr>
              <a:t>Addressing</a:t>
            </a:r>
          </a:p>
          <a:p>
            <a:pPr marL="0" indent="0" algn="just">
              <a:buNone/>
            </a:pPr>
            <a:r>
              <a:rPr lang="en-US">
                <a:latin typeface="Times New Roman" panose="02020603050405020304" pitchFamily="18" charset="0"/>
                <a:cs typeface="Times New Roman" panose="02020603050405020304" pitchFamily="18" charset="0"/>
              </a:rPr>
              <a:t>Two types of addressing are involved: global and local.</a:t>
            </a:r>
          </a:p>
          <a:p>
            <a:pPr marL="0" indent="0" algn="just">
              <a:buNone/>
            </a:pPr>
            <a:endParaRPr lang="en-US">
              <a:latin typeface="Times New Roman" panose="02020603050405020304" pitchFamily="18" charset="0"/>
              <a:cs typeface="Times New Roman" panose="02020603050405020304" pitchFamily="18" charset="0"/>
            </a:endParaRPr>
          </a:p>
          <a:p>
            <a:pPr marL="0" indent="0" algn="just">
              <a:buNone/>
            </a:pPr>
            <a:endParaRPr lang="en-IN">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07076" y="1578983"/>
            <a:ext cx="9266960" cy="4597979"/>
          </a:xfrm>
          <a:prstGeom prst="rect">
            <a:avLst/>
          </a:prstGeom>
        </p:spPr>
      </p:pic>
    </p:spTree>
    <p:extLst>
      <p:ext uri="{BB962C8B-B14F-4D97-AF65-F5344CB8AC3E}">
        <p14:creationId xmlns:p14="http://schemas.microsoft.com/office/powerpoint/2010/main" val="3834106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Introduction</a:t>
            </a:r>
            <a:endParaRPr lang="en-IN"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342900" indent="-342900" algn="just"/>
            <a:r>
              <a:rPr lang="en-US" sz="3200">
                <a:solidFill>
                  <a:srgbClr val="000000"/>
                </a:solidFill>
                <a:latin typeface="Times New Roman" panose="02020603050405020304" pitchFamily="18" charset="0"/>
                <a:cs typeface="Times New Roman" panose="02020603050405020304" pitchFamily="18" charset="0"/>
              </a:rPr>
              <a:t>This technique of transferring the </a:t>
            </a:r>
            <a:r>
              <a:rPr lang="en-US" sz="3200">
                <a:solidFill>
                  <a:srgbClr val="FF0000"/>
                </a:solidFill>
                <a:latin typeface="Times New Roman" panose="02020603050405020304" pitchFamily="18" charset="0"/>
                <a:cs typeface="Times New Roman" panose="02020603050405020304" pitchFamily="18" charset="0"/>
              </a:rPr>
              <a:t>information from one computer node to another node </a:t>
            </a:r>
            <a:r>
              <a:rPr lang="en-US" sz="3200">
                <a:solidFill>
                  <a:srgbClr val="000000"/>
                </a:solidFill>
                <a:latin typeface="Times New Roman" panose="02020603050405020304" pitchFamily="18" charset="0"/>
                <a:cs typeface="Times New Roman" panose="02020603050405020304" pitchFamily="18" charset="0"/>
              </a:rPr>
              <a:t>is known as </a:t>
            </a:r>
            <a:r>
              <a:rPr lang="en-US" sz="3200" b="1">
                <a:solidFill>
                  <a:srgbClr val="000000"/>
                </a:solidFill>
                <a:latin typeface="Times New Roman" panose="02020603050405020304" pitchFamily="18" charset="0"/>
                <a:cs typeface="Times New Roman" panose="02020603050405020304" pitchFamily="18" charset="0"/>
              </a:rPr>
              <a:t>switching</a:t>
            </a:r>
            <a:r>
              <a:rPr lang="en-US" sz="3200">
                <a:solidFill>
                  <a:srgbClr val="000000"/>
                </a:solidFill>
                <a:latin typeface="Times New Roman" panose="02020603050405020304" pitchFamily="18" charset="0"/>
                <a:cs typeface="Times New Roman" panose="02020603050405020304" pitchFamily="18" charset="0"/>
              </a:rPr>
              <a:t>.</a:t>
            </a:r>
          </a:p>
          <a:p>
            <a:pPr marL="342900" indent="-342900" algn="just"/>
            <a:r>
              <a:rPr lang="en-US" sz="3200">
                <a:solidFill>
                  <a:srgbClr val="000000"/>
                </a:solidFill>
                <a:latin typeface="Times New Roman" panose="02020603050405020304" pitchFamily="18" charset="0"/>
                <a:cs typeface="Times New Roman" panose="02020603050405020304" pitchFamily="18" charset="0"/>
              </a:rPr>
              <a:t>Switching in a computer network is achieved by using </a:t>
            </a:r>
            <a:r>
              <a:rPr lang="en-US" sz="3200" b="1">
                <a:solidFill>
                  <a:srgbClr val="000000"/>
                </a:solidFill>
                <a:latin typeface="Times New Roman" panose="02020603050405020304" pitchFamily="18" charset="0"/>
                <a:cs typeface="Times New Roman" panose="02020603050405020304" pitchFamily="18" charset="0"/>
              </a:rPr>
              <a:t>switches</a:t>
            </a:r>
            <a:r>
              <a:rPr lang="en-US" sz="3200">
                <a:solidFill>
                  <a:srgbClr val="000000"/>
                </a:solidFill>
                <a:latin typeface="Times New Roman" panose="02020603050405020304" pitchFamily="18" charset="0"/>
                <a:cs typeface="Times New Roman" panose="02020603050405020304" pitchFamily="18" charset="0"/>
              </a:rPr>
              <a:t>. </a:t>
            </a:r>
          </a:p>
          <a:p>
            <a:pPr marL="342900" indent="-342900" algn="just"/>
            <a:r>
              <a:rPr lang="en-US" sz="3200">
                <a:solidFill>
                  <a:srgbClr val="000000"/>
                </a:solidFill>
                <a:latin typeface="Times New Roman" panose="02020603050405020304" pitchFamily="18" charset="0"/>
                <a:cs typeface="Times New Roman" panose="02020603050405020304" pitchFamily="18" charset="0"/>
              </a:rPr>
              <a:t>Network switches operate at layer 2 (Data link layer) in the OSI model.</a:t>
            </a:r>
          </a:p>
          <a:p>
            <a:pPr marL="342900" indent="-342900" algn="just"/>
            <a:r>
              <a:rPr lang="en-US" sz="3200">
                <a:solidFill>
                  <a:srgbClr val="000000"/>
                </a:solidFill>
                <a:latin typeface="Times New Roman" panose="02020603050405020304" pitchFamily="18" charset="0"/>
                <a:cs typeface="Times New Roman" panose="02020603050405020304" pitchFamily="18" charset="0"/>
              </a:rPr>
              <a:t>Switches are used to </a:t>
            </a:r>
            <a:r>
              <a:rPr lang="en-US" sz="3200">
                <a:solidFill>
                  <a:srgbClr val="FF0000"/>
                </a:solidFill>
                <a:latin typeface="Times New Roman" panose="02020603050405020304" pitchFamily="18" charset="0"/>
                <a:cs typeface="Times New Roman" panose="02020603050405020304" pitchFamily="18" charset="0"/>
              </a:rPr>
              <a:t>forward the packets based on MAC addresses</a:t>
            </a:r>
            <a:r>
              <a:rPr lang="en-US" sz="3200">
                <a:solidFill>
                  <a:srgbClr val="000000"/>
                </a:solidFill>
                <a:latin typeface="Times New Roman" panose="02020603050405020304" pitchFamily="18" charset="0"/>
                <a:cs typeface="Times New Roman" panose="02020603050405020304" pitchFamily="18" charset="0"/>
              </a:rPr>
              <a:t>.</a:t>
            </a:r>
          </a:p>
          <a:p>
            <a:pPr marL="342900" indent="-342900" algn="just"/>
            <a:r>
              <a:rPr lang="en-US" sz="3200">
                <a:solidFill>
                  <a:srgbClr val="000000"/>
                </a:solidFill>
                <a:latin typeface="Times New Roman" panose="02020603050405020304" pitchFamily="18" charset="0"/>
                <a:cs typeface="Times New Roman" panose="02020603050405020304" pitchFamily="18" charset="0"/>
              </a:rPr>
              <a:t>It is operated in full duplex mode.</a:t>
            </a:r>
          </a:p>
          <a:p>
            <a:pPr algn="just"/>
            <a:endParaRPr lang="en-US">
              <a:solidFill>
                <a:srgbClr val="000000"/>
              </a:solidFill>
              <a:latin typeface="Times New Roman" panose="02020603050405020304" pitchFamily="18" charset="0"/>
              <a:cs typeface="Times New Roman" panose="02020603050405020304" pitchFamily="18" charset="0"/>
            </a:endParaRPr>
          </a:p>
          <a:p>
            <a:pPr algn="just"/>
            <a:endParaRPr lang="en-US">
              <a:solidFill>
                <a:srgbClr val="000000"/>
              </a:solidFill>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1793951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26781" y="1077479"/>
            <a:ext cx="7546710" cy="4852265"/>
          </a:xfrm>
          <a:prstGeom prst="rect">
            <a:avLst/>
          </a:prstGeom>
        </p:spPr>
      </p:pic>
    </p:spTree>
    <p:extLst>
      <p:ext uri="{BB962C8B-B14F-4D97-AF65-F5344CB8AC3E}">
        <p14:creationId xmlns:p14="http://schemas.microsoft.com/office/powerpoint/2010/main" val="134448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US" b="1">
                <a:solidFill>
                  <a:srgbClr val="FF0000"/>
                </a:solidFill>
                <a:latin typeface="Times New Roman" panose="02020603050405020304" pitchFamily="18" charset="0"/>
                <a:cs typeface="Times New Roman" panose="02020603050405020304" pitchFamily="18" charset="0"/>
              </a:rPr>
              <a:t>Three phase</a:t>
            </a:r>
            <a:endParaRPr lang="en-IN"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14400"/>
            <a:ext cx="10515600" cy="5262563"/>
          </a:xfrm>
        </p:spPr>
        <p:txBody>
          <a:bodyPr/>
          <a:lstStyle/>
          <a:p>
            <a:endParaRPr lang="en-US"/>
          </a:p>
          <a:p>
            <a:r>
              <a:rPr lang="en-US"/>
              <a:t>A packet has to go from source to destination in three phases in VC, then</a:t>
            </a:r>
            <a:endParaRPr lang="en-IN"/>
          </a:p>
        </p:txBody>
      </p:sp>
      <p:pic>
        <p:nvPicPr>
          <p:cNvPr id="4" name="Picture 3"/>
          <p:cNvPicPr>
            <a:picLocks noChangeAspect="1"/>
          </p:cNvPicPr>
          <p:nvPr/>
        </p:nvPicPr>
        <p:blipFill>
          <a:blip r:embed="rId2"/>
          <a:stretch>
            <a:fillRect/>
          </a:stretch>
        </p:blipFill>
        <p:spPr>
          <a:xfrm>
            <a:off x="2244436" y="1981200"/>
            <a:ext cx="7703128" cy="4419600"/>
          </a:xfrm>
          <a:prstGeom prst="rect">
            <a:avLst/>
          </a:prstGeom>
        </p:spPr>
      </p:pic>
    </p:spTree>
    <p:extLst>
      <p:ext uri="{BB962C8B-B14F-4D97-AF65-F5344CB8AC3E}">
        <p14:creationId xmlns:p14="http://schemas.microsoft.com/office/powerpoint/2010/main" val="3432847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16169" y="687459"/>
            <a:ext cx="9396413" cy="5505522"/>
          </a:xfrm>
          <a:prstGeom prst="rect">
            <a:avLst/>
          </a:prstGeom>
        </p:spPr>
      </p:pic>
    </p:spTree>
    <p:extLst>
      <p:ext uri="{BB962C8B-B14F-4D97-AF65-F5344CB8AC3E}">
        <p14:creationId xmlns:p14="http://schemas.microsoft.com/office/powerpoint/2010/main" val="3715215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02327" y="869661"/>
            <a:ext cx="9116291" cy="5475720"/>
          </a:xfrm>
          <a:prstGeom prst="rect">
            <a:avLst/>
          </a:prstGeom>
        </p:spPr>
      </p:pic>
    </p:spTree>
    <p:extLst>
      <p:ext uri="{BB962C8B-B14F-4D97-AF65-F5344CB8AC3E}">
        <p14:creationId xmlns:p14="http://schemas.microsoft.com/office/powerpoint/2010/main" val="2760802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Flow diagram</a:t>
            </a:r>
            <a:endParaRPr lang="en-IN" b="1">
              <a:solidFill>
                <a:srgbClr val="FF0000"/>
              </a:solidFill>
              <a:latin typeface="Times New Roman" panose="02020603050405020304" pitchFamily="18" charset="0"/>
              <a:cs typeface="Times New Roman" panose="02020603050405020304" pitchFamily="18" charset="0"/>
            </a:endParaRPr>
          </a:p>
        </p:txBody>
      </p:sp>
      <p:sp>
        <p:nvSpPr>
          <p:cNvPr id="4" name="Content Placeholder 3"/>
          <p:cNvSpPr txBox="1">
            <a:spLocks/>
          </p:cNvSpPr>
          <p:nvPr/>
        </p:nvSpPr>
        <p:spPr>
          <a:xfrm flipH="1">
            <a:off x="13598236" y="10367473"/>
            <a:ext cx="753002" cy="70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endParaRPr lang="en-US"/>
          </a:p>
          <a:p>
            <a:endParaRPr lang="en-IN"/>
          </a:p>
        </p:txBody>
      </p:sp>
      <p:pic>
        <p:nvPicPr>
          <p:cNvPr id="5122" name="Picture 2" descr="https://www.tutorialspoint.com/assets/questions/media/56330/packet_switching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8080" y="2079841"/>
            <a:ext cx="6115484" cy="3531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492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a:solidFill>
                  <a:srgbClr val="FF0000"/>
                </a:solidFill>
                <a:latin typeface="Times New Roman" panose="02020603050405020304" pitchFamily="18" charset="0"/>
                <a:cs typeface="Times New Roman" panose="02020603050405020304" pitchFamily="18" charset="0"/>
              </a:rPr>
              <a:t>Steps</a:t>
            </a:r>
            <a:endParaRPr lang="en-IN"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b="1">
                <a:latin typeface="Times New Roman" panose="02020603050405020304" pitchFamily="18" charset="0"/>
                <a:cs typeface="Times New Roman" panose="02020603050405020304" pitchFamily="18" charset="0"/>
              </a:rPr>
              <a:t>Step 1</a:t>
            </a:r>
            <a:r>
              <a:rPr lang="en-US">
                <a:latin typeface="Times New Roman" panose="02020603050405020304" pitchFamily="18" charset="0"/>
                <a:cs typeface="Times New Roman" panose="02020603050405020304" pitchFamily="18" charset="0"/>
              </a:rPr>
              <a:t> − Sender A establishes a call request connection to connect with the receiver.</a:t>
            </a:r>
          </a:p>
          <a:p>
            <a:pPr algn="just"/>
            <a:r>
              <a:rPr lang="en-US" b="1">
                <a:latin typeface="Times New Roman" panose="02020603050405020304" pitchFamily="18" charset="0"/>
                <a:cs typeface="Times New Roman" panose="02020603050405020304" pitchFamily="18" charset="0"/>
              </a:rPr>
              <a:t>Step 2</a:t>
            </a:r>
            <a:r>
              <a:rPr lang="en-US">
                <a:latin typeface="Times New Roman" panose="02020603050405020304" pitchFamily="18" charset="0"/>
                <a:cs typeface="Times New Roman" panose="02020603050405020304" pitchFamily="18" charset="0"/>
              </a:rPr>
              <a:t> − Receiver B establishes a call accepting connection to connect with sender.</a:t>
            </a:r>
          </a:p>
          <a:p>
            <a:pPr algn="just"/>
            <a:r>
              <a:rPr lang="en-US" b="1">
                <a:latin typeface="Times New Roman" panose="02020603050405020304" pitchFamily="18" charset="0"/>
                <a:cs typeface="Times New Roman" panose="02020603050405020304" pitchFamily="18" charset="0"/>
              </a:rPr>
              <a:t>Step 3</a:t>
            </a:r>
            <a:r>
              <a:rPr lang="en-US">
                <a:latin typeface="Times New Roman" panose="02020603050405020304" pitchFamily="18" charset="0"/>
                <a:cs typeface="Times New Roman" panose="02020603050405020304" pitchFamily="18" charset="0"/>
              </a:rPr>
              <a:t> − Data will be transferred whenever the router is established.</a:t>
            </a:r>
          </a:p>
          <a:p>
            <a:pPr algn="just"/>
            <a:r>
              <a:rPr lang="en-US" b="1">
                <a:latin typeface="Times New Roman" panose="02020603050405020304" pitchFamily="18" charset="0"/>
                <a:cs typeface="Times New Roman" panose="02020603050405020304" pitchFamily="18" charset="0"/>
              </a:rPr>
              <a:t>Step 4</a:t>
            </a:r>
            <a:r>
              <a:rPr lang="en-US">
                <a:latin typeface="Times New Roman" panose="02020603050405020304" pitchFamily="18" charset="0"/>
                <a:cs typeface="Times New Roman" panose="02020603050405020304" pitchFamily="18" charset="0"/>
              </a:rPr>
              <a:t> − Node 1 and Node 2 are intermediate nodes between sender and receiver, the data will be transferred by connecting two nodes virtually.</a:t>
            </a:r>
          </a:p>
          <a:p>
            <a:pPr algn="just"/>
            <a:r>
              <a:rPr lang="en-US" b="1">
                <a:latin typeface="Times New Roman" panose="02020603050405020304" pitchFamily="18" charset="0"/>
                <a:cs typeface="Times New Roman" panose="02020603050405020304" pitchFamily="18" charset="0"/>
              </a:rPr>
              <a:t>Step 5</a:t>
            </a:r>
            <a:r>
              <a:rPr lang="en-US">
                <a:latin typeface="Times New Roman" panose="02020603050405020304" pitchFamily="18" charset="0"/>
                <a:cs typeface="Times New Roman" panose="02020603050405020304" pitchFamily="18" charset="0"/>
              </a:rPr>
              <a:t> − After transmitting the data, an ACK will be sent by the receiver by saying a message is received.</a:t>
            </a:r>
          </a:p>
          <a:p>
            <a:pPr algn="just"/>
            <a:r>
              <a:rPr lang="en-US" b="1">
                <a:latin typeface="Times New Roman" panose="02020603050405020304" pitchFamily="18" charset="0"/>
                <a:cs typeface="Times New Roman" panose="02020603050405020304" pitchFamily="18" charset="0"/>
              </a:rPr>
              <a:t>Step 6</a:t>
            </a:r>
            <a:r>
              <a:rPr lang="en-US">
                <a:latin typeface="Times New Roman" panose="02020603050405020304" pitchFamily="18" charset="0"/>
                <a:cs typeface="Times New Roman" panose="02020603050405020304" pitchFamily="18" charset="0"/>
              </a:rPr>
              <a:t> − A clear signal will be sent if the user wants to terminate the connection.</a:t>
            </a:r>
          </a:p>
          <a:p>
            <a:endParaRPr lang="en-IN"/>
          </a:p>
        </p:txBody>
      </p:sp>
    </p:spTree>
    <p:extLst>
      <p:ext uri="{BB962C8B-B14F-4D97-AF65-F5344CB8AC3E}">
        <p14:creationId xmlns:p14="http://schemas.microsoft.com/office/powerpoint/2010/main" val="2208134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567363"/>
          </a:xfrm>
        </p:spPr>
        <p:txBody>
          <a:bodyPr/>
          <a:lstStyle/>
          <a:p>
            <a:pPr marL="0" indent="0">
              <a:buNone/>
            </a:pPr>
            <a:r>
              <a:rPr lang="en-US" b="1">
                <a:solidFill>
                  <a:srgbClr val="FF0000"/>
                </a:solidFill>
                <a:latin typeface="Times New Roman" panose="02020603050405020304" pitchFamily="18" charset="0"/>
                <a:cs typeface="Times New Roman" panose="02020603050405020304" pitchFamily="18" charset="0"/>
              </a:rPr>
              <a:t>Advantages</a:t>
            </a:r>
          </a:p>
          <a:p>
            <a:pPr algn="just"/>
            <a:r>
              <a:rPr lang="en-US">
                <a:latin typeface="Times New Roman" panose="02020603050405020304" pitchFamily="18" charset="0"/>
                <a:cs typeface="Times New Roman" panose="02020603050405020304" pitchFamily="18" charset="0"/>
              </a:rPr>
              <a:t>The advantages of virtual circuit are as follows −</a:t>
            </a:r>
          </a:p>
          <a:p>
            <a:pPr algn="just"/>
            <a:r>
              <a:rPr lang="en-US">
                <a:latin typeface="Times New Roman" panose="02020603050405020304" pitchFamily="18" charset="0"/>
                <a:cs typeface="Times New Roman" panose="02020603050405020304" pitchFamily="18" charset="0"/>
              </a:rPr>
              <a:t>Packets are delivered in the same order as they all follow the same route between the source &amp; the destination.</a:t>
            </a:r>
          </a:p>
          <a:p>
            <a:pPr algn="just"/>
            <a:r>
              <a:rPr lang="en-US">
                <a:latin typeface="Times New Roman" panose="02020603050405020304" pitchFamily="18" charset="0"/>
                <a:cs typeface="Times New Roman" panose="02020603050405020304" pitchFamily="18" charset="0"/>
              </a:rPr>
              <a:t>The overhead is smaller as full address is not required on each packet as they all follow the same established path.</a:t>
            </a:r>
          </a:p>
          <a:p>
            <a:pPr algn="just"/>
            <a:r>
              <a:rPr lang="en-US">
                <a:latin typeface="Times New Roman" panose="02020603050405020304" pitchFamily="18" charset="0"/>
                <a:cs typeface="Times New Roman" panose="02020603050405020304" pitchFamily="18" charset="0"/>
              </a:rPr>
              <a:t>The connection is more reliable as it is one to one connection.</a:t>
            </a:r>
          </a:p>
          <a:p>
            <a:pPr algn="just"/>
            <a:r>
              <a:rPr lang="en-US">
                <a:latin typeface="Times New Roman" panose="02020603050405020304" pitchFamily="18" charset="0"/>
                <a:cs typeface="Times New Roman" panose="02020603050405020304" pitchFamily="18" charset="0"/>
              </a:rPr>
              <a:t>Less chances of data loss.</a:t>
            </a:r>
          </a:p>
          <a:p>
            <a:endParaRPr lang="en-IN"/>
          </a:p>
        </p:txBody>
      </p:sp>
    </p:spTree>
    <p:extLst>
      <p:ext uri="{BB962C8B-B14F-4D97-AF65-F5344CB8AC3E}">
        <p14:creationId xmlns:p14="http://schemas.microsoft.com/office/powerpoint/2010/main" val="3927771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a:solidFill>
                  <a:srgbClr val="FF0000"/>
                </a:solidFill>
                <a:latin typeface="Times New Roman" panose="02020603050405020304" pitchFamily="18" charset="0"/>
                <a:cs typeface="Times New Roman" panose="02020603050405020304" pitchFamily="18" charset="0"/>
              </a:rPr>
              <a:t>Disadvantages</a:t>
            </a:r>
          </a:p>
          <a:p>
            <a:pPr algn="just"/>
            <a:r>
              <a:rPr lang="en-US">
                <a:latin typeface="Times New Roman" panose="02020603050405020304" pitchFamily="18" charset="0"/>
                <a:cs typeface="Times New Roman" panose="02020603050405020304" pitchFamily="18" charset="0"/>
              </a:rPr>
              <a:t>The disadvantages of virtual circuit are as follows −</a:t>
            </a:r>
          </a:p>
          <a:p>
            <a:pPr algn="just"/>
            <a:r>
              <a:rPr lang="en-US">
                <a:latin typeface="Times New Roman" panose="02020603050405020304" pitchFamily="18" charset="0"/>
                <a:cs typeface="Times New Roman" panose="02020603050405020304" pitchFamily="18" charset="0"/>
              </a:rPr>
              <a:t>The switching equipment should be powerful.</a:t>
            </a:r>
          </a:p>
          <a:p>
            <a:pPr algn="just"/>
            <a:r>
              <a:rPr lang="en-US">
                <a:latin typeface="Times New Roman" panose="02020603050405020304" pitchFamily="18" charset="0"/>
                <a:cs typeface="Times New Roman" panose="02020603050405020304" pitchFamily="18" charset="0"/>
              </a:rPr>
              <a:t>Re-establishment of the network is difficult as if there is any failure. All calls need to be re-established</a:t>
            </a:r>
            <a:r>
              <a:rPr lang="en-US"/>
              <a:t>.</a:t>
            </a:r>
          </a:p>
          <a:p>
            <a:endParaRPr lang="en-IN"/>
          </a:p>
        </p:txBody>
      </p:sp>
    </p:spTree>
    <p:extLst>
      <p:ext uri="{BB962C8B-B14F-4D97-AF65-F5344CB8AC3E}">
        <p14:creationId xmlns:p14="http://schemas.microsoft.com/office/powerpoint/2010/main" val="3109980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8D0687-469D-414F-9F50-B9A5E5A8396E}"/>
              </a:ext>
            </a:extLst>
          </p:cNvPr>
          <p:cNvSpPr txBox="1"/>
          <p:nvPr/>
        </p:nvSpPr>
        <p:spPr>
          <a:xfrm>
            <a:off x="1538080" y="1067664"/>
            <a:ext cx="6097656" cy="461665"/>
          </a:xfrm>
          <a:prstGeom prst="rect">
            <a:avLst/>
          </a:prstGeom>
          <a:noFill/>
        </p:spPr>
        <p:txBody>
          <a:bodyPr wrap="square">
            <a:spAutoFit/>
          </a:bodyPr>
          <a:lstStyle/>
          <a:p>
            <a:pPr algn="just"/>
            <a:r>
              <a:rPr lang="en-US" sz="2400" b="1" i="0">
                <a:solidFill>
                  <a:srgbClr val="FF0000"/>
                </a:solidFill>
                <a:effectLst/>
                <a:latin typeface="Times New Roman" panose="02020603050405020304" pitchFamily="18" charset="0"/>
                <a:cs typeface="Times New Roman" panose="02020603050405020304" pitchFamily="18" charset="0"/>
              </a:rPr>
              <a:t>Why is Switching Concept required?</a:t>
            </a:r>
          </a:p>
        </p:txBody>
      </p:sp>
      <p:sp>
        <p:nvSpPr>
          <p:cNvPr id="7" name="TextBox 6">
            <a:extLst>
              <a:ext uri="{FF2B5EF4-FFF2-40B4-BE49-F238E27FC236}">
                <a16:creationId xmlns:a16="http://schemas.microsoft.com/office/drawing/2014/main" id="{64FC8467-A6CD-4A0B-91C2-A34E85822FED}"/>
              </a:ext>
            </a:extLst>
          </p:cNvPr>
          <p:cNvSpPr txBox="1"/>
          <p:nvPr/>
        </p:nvSpPr>
        <p:spPr>
          <a:xfrm>
            <a:off x="1538080" y="2386400"/>
            <a:ext cx="9951555" cy="1569660"/>
          </a:xfrm>
          <a:prstGeom prst="rect">
            <a:avLst/>
          </a:prstGeom>
          <a:noFill/>
        </p:spPr>
        <p:txBody>
          <a:bodyPr wrap="square">
            <a:spAutoFit/>
          </a:bodyPr>
          <a:lstStyle/>
          <a:p>
            <a:pPr marL="285750" indent="-285750" algn="just">
              <a:buFont typeface="Arial" panose="020B0604020202020204" pitchFamily="34" charset="0"/>
              <a:buChar char="•"/>
            </a:pPr>
            <a:r>
              <a:rPr lang="en-US" sz="2400" i="0">
                <a:solidFill>
                  <a:srgbClr val="000000"/>
                </a:solidFill>
                <a:effectLst/>
                <a:latin typeface="Times New Roman" panose="02020603050405020304" pitchFamily="18" charset="0"/>
                <a:cs typeface="Times New Roman" panose="02020603050405020304" pitchFamily="18" charset="0"/>
              </a:rPr>
              <a:t>Collision: Collision is the effect that occurs when more than one device transmits the message over the same physical media, and they collide with each other. To overcome this problem, switching technology is implemented so that packets do not collide with each other.</a:t>
            </a:r>
          </a:p>
        </p:txBody>
      </p:sp>
    </p:spTree>
    <p:extLst>
      <p:ext uri="{BB962C8B-B14F-4D97-AF65-F5344CB8AC3E}">
        <p14:creationId xmlns:p14="http://schemas.microsoft.com/office/powerpoint/2010/main" val="162469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3C5AFF-1553-4B19-A90B-19589812B2ED}"/>
              </a:ext>
            </a:extLst>
          </p:cNvPr>
          <p:cNvSpPr txBox="1"/>
          <p:nvPr/>
        </p:nvSpPr>
        <p:spPr>
          <a:xfrm>
            <a:off x="1120636" y="1186934"/>
            <a:ext cx="6097656" cy="400110"/>
          </a:xfrm>
          <a:prstGeom prst="rect">
            <a:avLst/>
          </a:prstGeom>
          <a:noFill/>
        </p:spPr>
        <p:txBody>
          <a:bodyPr wrap="square">
            <a:spAutoFit/>
          </a:bodyPr>
          <a:lstStyle/>
          <a:p>
            <a:r>
              <a:rPr lang="en-IN" sz="2000" b="1" i="0">
                <a:solidFill>
                  <a:srgbClr val="333333"/>
                </a:solidFill>
                <a:effectLst/>
                <a:latin typeface="Times New Roman" panose="02020603050405020304" pitchFamily="18" charset="0"/>
                <a:cs typeface="Times New Roman" panose="02020603050405020304" pitchFamily="18" charset="0"/>
              </a:rPr>
              <a:t>Classification Of Switching Techniques</a:t>
            </a:r>
            <a:endParaRPr lang="en-IN" sz="2000">
              <a:latin typeface="Times New Roman" panose="02020603050405020304" pitchFamily="18" charset="0"/>
              <a:cs typeface="Times New Roman" panose="02020603050405020304" pitchFamily="18" charset="0"/>
            </a:endParaRPr>
          </a:p>
        </p:txBody>
      </p:sp>
      <p:pic>
        <p:nvPicPr>
          <p:cNvPr id="1026" name="Picture 2" descr="Switching techniques">
            <a:extLst>
              <a:ext uri="{FF2B5EF4-FFF2-40B4-BE49-F238E27FC236}">
                <a16:creationId xmlns:a16="http://schemas.microsoft.com/office/drawing/2014/main" id="{EFE6D346-B204-42EC-9F29-052BA5095D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62905"/>
          <a:stretch/>
        </p:blipFill>
        <p:spPr bwMode="auto">
          <a:xfrm>
            <a:off x="1079638" y="2603993"/>
            <a:ext cx="10652450" cy="2119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91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254C5D-30DB-492B-A87A-BE838C910EB7}"/>
              </a:ext>
            </a:extLst>
          </p:cNvPr>
          <p:cNvSpPr txBox="1"/>
          <p:nvPr/>
        </p:nvSpPr>
        <p:spPr>
          <a:xfrm>
            <a:off x="1220028" y="643293"/>
            <a:ext cx="6097656" cy="584775"/>
          </a:xfrm>
          <a:prstGeom prst="rect">
            <a:avLst/>
          </a:prstGeom>
          <a:noFill/>
        </p:spPr>
        <p:txBody>
          <a:bodyPr wrap="square">
            <a:spAutoFit/>
          </a:bodyPr>
          <a:lstStyle/>
          <a:p>
            <a:pPr algn="just"/>
            <a:r>
              <a:rPr lang="en-IN" sz="3200" b="1" i="0">
                <a:solidFill>
                  <a:srgbClr val="FF0000"/>
                </a:solidFill>
                <a:effectLst/>
                <a:latin typeface="Times New Roman" panose="02020603050405020304" pitchFamily="18" charset="0"/>
                <a:cs typeface="Times New Roman" panose="02020603050405020304" pitchFamily="18" charset="0"/>
              </a:rPr>
              <a:t>Circuit Switching</a:t>
            </a:r>
          </a:p>
        </p:txBody>
      </p:sp>
      <p:sp>
        <p:nvSpPr>
          <p:cNvPr id="7" name="TextBox 6">
            <a:extLst>
              <a:ext uri="{FF2B5EF4-FFF2-40B4-BE49-F238E27FC236}">
                <a16:creationId xmlns:a16="http://schemas.microsoft.com/office/drawing/2014/main" id="{EC2DD34D-38A3-4CEF-86F5-3E86FCB15035}"/>
              </a:ext>
            </a:extLst>
          </p:cNvPr>
          <p:cNvSpPr txBox="1"/>
          <p:nvPr/>
        </p:nvSpPr>
        <p:spPr>
          <a:xfrm>
            <a:off x="1220028" y="1683315"/>
            <a:ext cx="9434720" cy="4524315"/>
          </a:xfrm>
          <a:prstGeom prst="rect">
            <a:avLst/>
          </a:prstGeom>
          <a:noFill/>
        </p:spPr>
        <p:txBody>
          <a:bodyPr wrap="square">
            <a:spAutoFit/>
          </a:bodyPr>
          <a:lstStyle/>
          <a:p>
            <a:pPr marL="285750" indent="-285750" algn="just">
              <a:buFont typeface="Arial" panose="020B0604020202020204" pitchFamily="34" charset="0"/>
              <a:buChar char="•"/>
            </a:pPr>
            <a:r>
              <a:rPr lang="en-US" sz="2400" b="0" i="0">
                <a:solidFill>
                  <a:srgbClr val="000000"/>
                </a:solidFill>
                <a:effectLst/>
                <a:latin typeface="Times New Roman" panose="02020603050405020304" pitchFamily="18" charset="0"/>
                <a:cs typeface="Times New Roman" panose="02020603050405020304" pitchFamily="18" charset="0"/>
              </a:rPr>
              <a:t>Circuit switching is a switching technique that </a:t>
            </a:r>
            <a:r>
              <a:rPr lang="en-US" sz="2400" b="0" i="0">
                <a:solidFill>
                  <a:srgbClr val="FF0000"/>
                </a:solidFill>
                <a:effectLst/>
                <a:latin typeface="Times New Roman" panose="02020603050405020304" pitchFamily="18" charset="0"/>
                <a:cs typeface="Times New Roman" panose="02020603050405020304" pitchFamily="18" charset="0"/>
              </a:rPr>
              <a:t>establishes a dedicated path between sender and receiver</a:t>
            </a:r>
            <a:r>
              <a:rPr lang="en-US" sz="2400" b="0" i="0">
                <a:solidFill>
                  <a:srgbClr val="000000"/>
                </a:solidFill>
                <a:effectLst/>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400" b="0" i="0">
                <a:solidFill>
                  <a:srgbClr val="000000"/>
                </a:solidFill>
                <a:effectLst/>
                <a:latin typeface="Times New Roman" panose="02020603050405020304" pitchFamily="18" charset="0"/>
                <a:cs typeface="Times New Roman" panose="02020603050405020304" pitchFamily="18" charset="0"/>
              </a:rPr>
              <a:t>In the Circuit Switching Technique, </a:t>
            </a:r>
            <a:r>
              <a:rPr lang="en-US" sz="2400" b="0" i="0">
                <a:solidFill>
                  <a:srgbClr val="FF0000"/>
                </a:solidFill>
                <a:effectLst/>
                <a:latin typeface="Times New Roman" panose="02020603050405020304" pitchFamily="18" charset="0"/>
                <a:cs typeface="Times New Roman" panose="02020603050405020304" pitchFamily="18" charset="0"/>
              </a:rPr>
              <a:t>once the connection is established then the dedicated path will remain to exist until the connection is terminated</a:t>
            </a:r>
            <a:r>
              <a:rPr lang="en-US" sz="2400" b="0" i="0">
                <a:solidFill>
                  <a:srgbClr val="000000"/>
                </a:solidFill>
                <a:effectLst/>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400" b="0" i="0">
                <a:solidFill>
                  <a:srgbClr val="000000"/>
                </a:solidFill>
                <a:effectLst/>
                <a:latin typeface="Times New Roman" panose="02020603050405020304" pitchFamily="18" charset="0"/>
                <a:cs typeface="Times New Roman" panose="02020603050405020304" pitchFamily="18" charset="0"/>
              </a:rPr>
              <a:t>In case of circuit switching technique, when any user wants to send the data, voice, video, a request signal is sent to the receiver then the receiver sends back the acknowledgment to ensure the availability of the dedicated path.</a:t>
            </a:r>
            <a:endParaRPr lang="en-US" sz="240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a:solidFill>
                  <a:srgbClr val="000000"/>
                </a:solidFill>
                <a:effectLst/>
                <a:latin typeface="Times New Roman" panose="02020603050405020304" pitchFamily="18" charset="0"/>
                <a:cs typeface="Times New Roman" panose="02020603050405020304" pitchFamily="18" charset="0"/>
              </a:rPr>
              <a:t>Circuit switching is used in </a:t>
            </a:r>
            <a:r>
              <a:rPr lang="en-US" sz="2400" b="1" i="0">
                <a:solidFill>
                  <a:srgbClr val="000000"/>
                </a:solidFill>
                <a:effectLst/>
                <a:latin typeface="Times New Roman" panose="02020603050405020304" pitchFamily="18" charset="0"/>
                <a:cs typeface="Times New Roman" panose="02020603050405020304" pitchFamily="18" charset="0"/>
              </a:rPr>
              <a:t>public telephone network</a:t>
            </a:r>
            <a:r>
              <a:rPr lang="en-US" sz="2400" b="0" i="0">
                <a:solidFill>
                  <a:srgbClr val="000000"/>
                </a:solidFill>
                <a:effectLst/>
                <a:latin typeface="Times New Roman" panose="02020603050405020304" pitchFamily="18" charset="0"/>
                <a:cs typeface="Times New Roman" panose="02020603050405020304" pitchFamily="18" charset="0"/>
              </a:rPr>
              <a:t>. It is used for voice transmission.</a:t>
            </a:r>
          </a:p>
          <a:p>
            <a:pPr algn="just">
              <a:buFont typeface="Arial" panose="020B0604020202020204" pitchFamily="34" charset="0"/>
              <a:buChar char="•"/>
            </a:pPr>
            <a:endParaRPr lang="en-US" sz="2400" b="0" i="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284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78B5A3-D386-41CB-8B9E-11D1BF346522}"/>
              </a:ext>
            </a:extLst>
          </p:cNvPr>
          <p:cNvSpPr txBox="1"/>
          <p:nvPr/>
        </p:nvSpPr>
        <p:spPr>
          <a:xfrm>
            <a:off x="1239906" y="749612"/>
            <a:ext cx="6097656" cy="584775"/>
          </a:xfrm>
          <a:prstGeom prst="rect">
            <a:avLst/>
          </a:prstGeom>
          <a:noFill/>
        </p:spPr>
        <p:txBody>
          <a:bodyPr wrap="square">
            <a:spAutoFit/>
          </a:bodyPr>
          <a:lstStyle/>
          <a:p>
            <a:pPr algn="just"/>
            <a:r>
              <a:rPr lang="en-IN" sz="3200" b="1" i="0">
                <a:solidFill>
                  <a:srgbClr val="610B38"/>
                </a:solidFill>
                <a:effectLst/>
                <a:latin typeface="Times New Roman" panose="02020603050405020304" pitchFamily="18" charset="0"/>
                <a:cs typeface="Times New Roman" panose="02020603050405020304" pitchFamily="18" charset="0"/>
              </a:rPr>
              <a:t>Message Switching</a:t>
            </a:r>
          </a:p>
        </p:txBody>
      </p:sp>
      <p:sp>
        <p:nvSpPr>
          <p:cNvPr id="7" name="TextBox 6">
            <a:extLst>
              <a:ext uri="{FF2B5EF4-FFF2-40B4-BE49-F238E27FC236}">
                <a16:creationId xmlns:a16="http://schemas.microsoft.com/office/drawing/2014/main" id="{FDCA60E3-B0A5-4F3B-93DD-B4D8835C0D15}"/>
              </a:ext>
            </a:extLst>
          </p:cNvPr>
          <p:cNvSpPr txBox="1"/>
          <p:nvPr/>
        </p:nvSpPr>
        <p:spPr>
          <a:xfrm>
            <a:off x="1239906" y="1951671"/>
            <a:ext cx="9891920" cy="4031873"/>
          </a:xfrm>
          <a:prstGeom prst="rect">
            <a:avLst/>
          </a:prstGeom>
          <a:noFill/>
        </p:spPr>
        <p:txBody>
          <a:bodyPr wrap="square">
            <a:spAutoFit/>
          </a:bodyPr>
          <a:lstStyle/>
          <a:p>
            <a:pPr marL="285750" indent="-285750" algn="just">
              <a:buFont typeface="Arial" panose="020B0604020202020204" pitchFamily="34" charset="0"/>
              <a:buChar char="•"/>
            </a:pPr>
            <a:r>
              <a:rPr lang="en-US" sz="3200" b="0" i="0">
                <a:solidFill>
                  <a:srgbClr val="000000"/>
                </a:solidFill>
                <a:effectLst/>
                <a:latin typeface="Times New Roman" panose="02020603050405020304" pitchFamily="18" charset="0"/>
                <a:cs typeface="Times New Roman" panose="02020603050405020304" pitchFamily="18" charset="0"/>
              </a:rPr>
              <a:t>Message Switching is a switching technique in which a message is </a:t>
            </a:r>
            <a:r>
              <a:rPr lang="en-US" sz="3200" b="0" i="0">
                <a:solidFill>
                  <a:srgbClr val="FF0000"/>
                </a:solidFill>
                <a:effectLst/>
                <a:latin typeface="Times New Roman" panose="02020603050405020304" pitchFamily="18" charset="0"/>
                <a:cs typeface="Times New Roman" panose="02020603050405020304" pitchFamily="18" charset="0"/>
              </a:rPr>
              <a:t>transferred as a complete unit and routed through intermediate nodes </a:t>
            </a:r>
            <a:r>
              <a:rPr lang="en-US" sz="3200" b="0" i="0">
                <a:solidFill>
                  <a:srgbClr val="000000"/>
                </a:solidFill>
                <a:effectLst/>
                <a:latin typeface="Times New Roman" panose="02020603050405020304" pitchFamily="18" charset="0"/>
                <a:cs typeface="Times New Roman" panose="02020603050405020304" pitchFamily="18" charset="0"/>
              </a:rPr>
              <a:t>at which it is stored and forwarded.</a:t>
            </a:r>
          </a:p>
          <a:p>
            <a:pPr algn="just">
              <a:buFont typeface="Arial" panose="020B0604020202020204" pitchFamily="34" charset="0"/>
              <a:buChar char="•"/>
            </a:pPr>
            <a:endParaRPr lang="en-US" sz="3200" b="0" i="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3200" b="0" i="0">
                <a:solidFill>
                  <a:srgbClr val="000000"/>
                </a:solidFill>
                <a:effectLst/>
                <a:latin typeface="Times New Roman" panose="02020603050405020304" pitchFamily="18" charset="0"/>
                <a:cs typeface="Times New Roman" panose="02020603050405020304" pitchFamily="18" charset="0"/>
              </a:rPr>
              <a:t>In Message Switching technique, there is no establishment of a dedicated path between the sender and receiver.</a:t>
            </a:r>
          </a:p>
        </p:txBody>
      </p:sp>
    </p:spTree>
    <p:extLst>
      <p:ext uri="{BB962C8B-B14F-4D97-AF65-F5344CB8AC3E}">
        <p14:creationId xmlns:p14="http://schemas.microsoft.com/office/powerpoint/2010/main" val="930029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E5CA01-E05D-45BF-AB19-7E2AAD9CEA9A}"/>
              </a:ext>
            </a:extLst>
          </p:cNvPr>
          <p:cNvSpPr txBox="1"/>
          <p:nvPr/>
        </p:nvSpPr>
        <p:spPr>
          <a:xfrm>
            <a:off x="1528140" y="821131"/>
            <a:ext cx="7158659" cy="1508105"/>
          </a:xfrm>
          <a:prstGeom prst="rect">
            <a:avLst/>
          </a:prstGeom>
          <a:noFill/>
        </p:spPr>
        <p:txBody>
          <a:bodyPr wrap="square">
            <a:spAutoFit/>
          </a:bodyPr>
          <a:lstStyle/>
          <a:p>
            <a:pPr algn="just"/>
            <a:r>
              <a:rPr lang="en-US" sz="2000" b="1" i="0">
                <a:solidFill>
                  <a:srgbClr val="333333"/>
                </a:solidFill>
                <a:effectLst/>
                <a:latin typeface="Times New Roman" panose="02020603050405020304" pitchFamily="18" charset="0"/>
                <a:cs typeface="Times New Roman" panose="02020603050405020304" pitchFamily="18" charset="0"/>
              </a:rPr>
              <a:t>Communication through circuit switching has 3 phases</a:t>
            </a:r>
          </a:p>
          <a:p>
            <a:pPr algn="just"/>
            <a:endParaRPr lang="en-US" b="0" i="0">
              <a:solidFill>
                <a:srgbClr val="33333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a:solidFill>
                  <a:srgbClr val="000000"/>
                </a:solidFill>
                <a:effectLst/>
                <a:latin typeface="Times New Roman" panose="02020603050405020304" pitchFamily="18" charset="0"/>
                <a:cs typeface="Times New Roman" panose="02020603050405020304" pitchFamily="18" charset="0"/>
              </a:rPr>
              <a:t>Circuit establishment</a:t>
            </a:r>
          </a:p>
          <a:p>
            <a:pPr marL="285750" indent="-285750" algn="just">
              <a:buFont typeface="Arial" panose="020B0604020202020204" pitchFamily="34" charset="0"/>
              <a:buChar char="•"/>
            </a:pPr>
            <a:r>
              <a:rPr lang="en-US" b="0" i="0">
                <a:solidFill>
                  <a:srgbClr val="000000"/>
                </a:solidFill>
                <a:effectLst/>
                <a:latin typeface="Times New Roman" panose="02020603050405020304" pitchFamily="18" charset="0"/>
                <a:cs typeface="Times New Roman" panose="02020603050405020304" pitchFamily="18" charset="0"/>
              </a:rPr>
              <a:t>Data transfer</a:t>
            </a:r>
          </a:p>
          <a:p>
            <a:pPr marL="285750" indent="-285750" algn="just">
              <a:buFont typeface="Arial" panose="020B0604020202020204" pitchFamily="34" charset="0"/>
              <a:buChar char="•"/>
            </a:pPr>
            <a:r>
              <a:rPr lang="en-US" b="0" i="0">
                <a:solidFill>
                  <a:srgbClr val="000000"/>
                </a:solidFill>
                <a:effectLst/>
                <a:latin typeface="Times New Roman" panose="02020603050405020304" pitchFamily="18" charset="0"/>
                <a:cs typeface="Times New Roman" panose="02020603050405020304" pitchFamily="18" charset="0"/>
              </a:rPr>
              <a:t>Circuit Disconnect</a:t>
            </a:r>
          </a:p>
        </p:txBody>
      </p:sp>
      <p:pic>
        <p:nvPicPr>
          <p:cNvPr id="2050" name="Picture 2" descr="Switching techniques">
            <a:extLst>
              <a:ext uri="{FF2B5EF4-FFF2-40B4-BE49-F238E27FC236}">
                <a16:creationId xmlns:a16="http://schemas.microsoft.com/office/drawing/2014/main" id="{F145E782-917B-4F12-8DDA-19FBE7842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703" y="2298459"/>
            <a:ext cx="8076594" cy="27892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208D01C-3C28-420A-8F00-5ABB7BAD94E8}"/>
              </a:ext>
            </a:extLst>
          </p:cNvPr>
          <p:cNvSpPr txBox="1"/>
          <p:nvPr/>
        </p:nvSpPr>
        <p:spPr>
          <a:xfrm>
            <a:off x="1408871" y="5412361"/>
            <a:ext cx="9464537" cy="923330"/>
          </a:xfrm>
          <a:prstGeom prst="rect">
            <a:avLst/>
          </a:prstGeom>
          <a:noFill/>
        </p:spPr>
        <p:txBody>
          <a:bodyPr wrap="square">
            <a:spAutoFit/>
          </a:bodyPr>
          <a:lstStyle/>
          <a:p>
            <a:pPr algn="just"/>
            <a:r>
              <a:rPr lang="en-US" b="1" i="0">
                <a:solidFill>
                  <a:srgbClr val="333333"/>
                </a:solidFill>
                <a:effectLst/>
                <a:latin typeface="inter-bold"/>
              </a:rPr>
              <a:t>Disadvantages Of Circuit Switching:</a:t>
            </a:r>
          </a:p>
          <a:p>
            <a:pPr algn="just"/>
            <a:endParaRPr lang="en-US" b="0" i="0">
              <a:solidFill>
                <a:srgbClr val="333333"/>
              </a:solidFill>
              <a:effectLst/>
              <a:latin typeface="inter-regular"/>
            </a:endParaRPr>
          </a:p>
          <a:p>
            <a:pPr marL="285750" indent="-285750" algn="just">
              <a:buFont typeface="Arial" panose="020B0604020202020204" pitchFamily="34" charset="0"/>
              <a:buChar char="•"/>
            </a:pPr>
            <a:r>
              <a:rPr lang="en-US" b="0" i="0">
                <a:solidFill>
                  <a:srgbClr val="000000"/>
                </a:solidFill>
                <a:effectLst/>
                <a:latin typeface="inter-regular"/>
              </a:rPr>
              <a:t>Once the dedicated path is established, the only delay occurs in the speed of data transmission.</a:t>
            </a:r>
          </a:p>
        </p:txBody>
      </p:sp>
    </p:spTree>
    <p:extLst>
      <p:ext uri="{BB962C8B-B14F-4D97-AF65-F5344CB8AC3E}">
        <p14:creationId xmlns:p14="http://schemas.microsoft.com/office/powerpoint/2010/main" val="406139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witching techniques">
            <a:extLst>
              <a:ext uri="{FF2B5EF4-FFF2-40B4-BE49-F238E27FC236}">
                <a16:creationId xmlns:a16="http://schemas.microsoft.com/office/drawing/2014/main" id="{7BED3396-0F76-40AF-BF69-C7188F3E5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096" y="1750401"/>
            <a:ext cx="7604647" cy="24921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2C01C1-D0AF-4BB9-B79C-03227CFCC259}"/>
              </a:ext>
            </a:extLst>
          </p:cNvPr>
          <p:cNvSpPr txBox="1"/>
          <p:nvPr/>
        </p:nvSpPr>
        <p:spPr>
          <a:xfrm>
            <a:off x="1438687" y="4707332"/>
            <a:ext cx="9782591" cy="923330"/>
          </a:xfrm>
          <a:prstGeom prst="rect">
            <a:avLst/>
          </a:prstGeom>
          <a:noFill/>
        </p:spPr>
        <p:txBody>
          <a:bodyPr wrap="square">
            <a:spAutoFit/>
          </a:bodyPr>
          <a:lstStyle/>
          <a:p>
            <a:pPr algn="just"/>
            <a:r>
              <a:rPr lang="en-US" b="1" i="0">
                <a:solidFill>
                  <a:srgbClr val="333333"/>
                </a:solidFill>
                <a:effectLst/>
                <a:latin typeface="inter-bold"/>
              </a:rPr>
              <a:t>Disadvantages Of Message Switching</a:t>
            </a:r>
            <a:endParaRPr lang="en-US" b="0" i="0">
              <a:solidFill>
                <a:srgbClr val="333333"/>
              </a:solidFill>
              <a:effectLst/>
              <a:latin typeface="inter-regular"/>
            </a:endParaRPr>
          </a:p>
          <a:p>
            <a:pPr marL="285750" indent="-285750" algn="just">
              <a:buFont typeface="Arial" panose="020B0604020202020204" pitchFamily="34" charset="0"/>
              <a:buChar char="•"/>
            </a:pPr>
            <a:r>
              <a:rPr lang="en-US" b="0" i="0">
                <a:solidFill>
                  <a:srgbClr val="000000"/>
                </a:solidFill>
                <a:effectLst/>
                <a:latin typeface="inter-regular"/>
              </a:rPr>
              <a:t>The message switches must be equipped with sufficient storage to enable them to store the messages until the message is forwarded.</a:t>
            </a:r>
          </a:p>
        </p:txBody>
      </p:sp>
    </p:spTree>
    <p:extLst>
      <p:ext uri="{BB962C8B-B14F-4D97-AF65-F5344CB8AC3E}">
        <p14:creationId xmlns:p14="http://schemas.microsoft.com/office/powerpoint/2010/main" val="138202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64D2A3-48B4-4FD2-A7A6-570F7821E175}"/>
              </a:ext>
            </a:extLst>
          </p:cNvPr>
          <p:cNvSpPr txBox="1"/>
          <p:nvPr/>
        </p:nvSpPr>
        <p:spPr>
          <a:xfrm>
            <a:off x="1061001" y="330059"/>
            <a:ext cx="6097656" cy="584775"/>
          </a:xfrm>
          <a:prstGeom prst="rect">
            <a:avLst/>
          </a:prstGeom>
          <a:noFill/>
        </p:spPr>
        <p:txBody>
          <a:bodyPr wrap="square">
            <a:spAutoFit/>
          </a:bodyPr>
          <a:lstStyle/>
          <a:p>
            <a:pPr algn="just"/>
            <a:r>
              <a:rPr lang="en-IN" sz="3200" b="1">
                <a:solidFill>
                  <a:srgbClr val="FF0000"/>
                </a:solidFill>
                <a:latin typeface="Times New Roman" panose="02020603050405020304" pitchFamily="18" charset="0"/>
                <a:cs typeface="Times New Roman" panose="02020603050405020304" pitchFamily="18" charset="0"/>
              </a:rPr>
              <a:t>Packet Switching</a:t>
            </a:r>
          </a:p>
        </p:txBody>
      </p:sp>
      <p:sp>
        <p:nvSpPr>
          <p:cNvPr id="7" name="TextBox 6">
            <a:extLst>
              <a:ext uri="{FF2B5EF4-FFF2-40B4-BE49-F238E27FC236}">
                <a16:creationId xmlns:a16="http://schemas.microsoft.com/office/drawing/2014/main" id="{BBB58E6E-0399-4D33-8792-43E1733718BF}"/>
              </a:ext>
            </a:extLst>
          </p:cNvPr>
          <p:cNvSpPr txBox="1"/>
          <p:nvPr/>
        </p:nvSpPr>
        <p:spPr>
          <a:xfrm>
            <a:off x="429492" y="1136517"/>
            <a:ext cx="10859855" cy="5601533"/>
          </a:xfrm>
          <a:prstGeom prst="rect">
            <a:avLst/>
          </a:prstGeom>
          <a:noFill/>
        </p:spPr>
        <p:txBody>
          <a:bodyPr wrap="square">
            <a:spAutoFit/>
          </a:bodyPr>
          <a:lstStyle/>
          <a:p>
            <a:pPr marL="342900" indent="-342900">
              <a:buFont typeface="Arial" panose="020B0604020202020204" pitchFamily="34" charset="0"/>
              <a:buChar char="•"/>
            </a:pPr>
            <a:r>
              <a:rPr lang="en-US" sz="2800" i="0">
                <a:effectLst/>
                <a:latin typeface="Times New Roman" panose="02020603050405020304" pitchFamily="18" charset="0"/>
                <a:cs typeface="Times New Roman" panose="02020603050405020304" pitchFamily="18" charset="0"/>
              </a:rPr>
              <a:t>The packet switching is a switching technique in </a:t>
            </a:r>
            <a:r>
              <a:rPr lang="en-US" sz="2800" i="0">
                <a:solidFill>
                  <a:srgbClr val="FF0000"/>
                </a:solidFill>
                <a:effectLst/>
                <a:latin typeface="Times New Roman" panose="02020603050405020304" pitchFamily="18" charset="0"/>
                <a:cs typeface="Times New Roman" panose="02020603050405020304" pitchFamily="18" charset="0"/>
              </a:rPr>
              <a:t>which the message is divided into smaller pieces, and they are sent individually</a:t>
            </a:r>
            <a:r>
              <a:rPr lang="en-US" sz="2800" i="0">
                <a:effectLst/>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800" i="0">
                <a:effectLst/>
                <a:latin typeface="Times New Roman" panose="02020603050405020304" pitchFamily="18" charset="0"/>
                <a:cs typeface="Times New Roman" panose="02020603050405020304" pitchFamily="18" charset="0"/>
              </a:rPr>
              <a:t>The message </a:t>
            </a:r>
            <a:r>
              <a:rPr lang="en-US" sz="2800" i="0">
                <a:solidFill>
                  <a:srgbClr val="FF0000"/>
                </a:solidFill>
                <a:effectLst/>
                <a:latin typeface="Times New Roman" panose="02020603050405020304" pitchFamily="18" charset="0"/>
                <a:cs typeface="Times New Roman" panose="02020603050405020304" pitchFamily="18" charset="0"/>
              </a:rPr>
              <a:t>splits into smaller pieces known as packets</a:t>
            </a:r>
            <a:r>
              <a:rPr lang="en-US" sz="2800" i="0">
                <a:effectLst/>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800" i="0">
                <a:effectLst/>
                <a:latin typeface="Times New Roman" panose="02020603050405020304" pitchFamily="18" charset="0"/>
                <a:cs typeface="Times New Roman" panose="02020603050405020304" pitchFamily="18" charset="0"/>
              </a:rPr>
              <a:t>Packets will </a:t>
            </a:r>
            <a:r>
              <a:rPr lang="en-US" sz="2800" i="0">
                <a:solidFill>
                  <a:srgbClr val="FF0000"/>
                </a:solidFill>
                <a:effectLst/>
                <a:latin typeface="Times New Roman" panose="02020603050405020304" pitchFamily="18" charset="0"/>
                <a:cs typeface="Times New Roman" panose="02020603050405020304" pitchFamily="18" charset="0"/>
              </a:rPr>
              <a:t>travel across the network, taking the shortest path </a:t>
            </a:r>
            <a:r>
              <a:rPr lang="en-US" sz="2800" i="0">
                <a:effectLst/>
                <a:latin typeface="Times New Roman" panose="02020603050405020304" pitchFamily="18" charset="0"/>
                <a:cs typeface="Times New Roman" panose="02020603050405020304" pitchFamily="18" charset="0"/>
              </a:rPr>
              <a:t>as possible.</a:t>
            </a:r>
          </a:p>
          <a:p>
            <a:pPr marL="342900" indent="-342900">
              <a:buFont typeface="Arial" panose="020B0604020202020204" pitchFamily="34" charset="0"/>
              <a:buChar char="•"/>
            </a:pPr>
            <a:r>
              <a:rPr lang="en-US" sz="2800" i="0">
                <a:effectLst/>
                <a:latin typeface="Times New Roman" panose="02020603050405020304" pitchFamily="18" charset="0"/>
                <a:cs typeface="Times New Roman" panose="02020603050405020304" pitchFamily="18" charset="0"/>
              </a:rPr>
              <a:t>All the packets are </a:t>
            </a:r>
            <a:r>
              <a:rPr lang="en-US" sz="2800" i="0">
                <a:solidFill>
                  <a:srgbClr val="FF0000"/>
                </a:solidFill>
                <a:effectLst/>
                <a:latin typeface="Times New Roman" panose="02020603050405020304" pitchFamily="18" charset="0"/>
                <a:cs typeface="Times New Roman" panose="02020603050405020304" pitchFamily="18" charset="0"/>
              </a:rPr>
              <a:t>reassembled at the receiving end in correct order</a:t>
            </a:r>
            <a:r>
              <a:rPr lang="en-US" sz="2800" i="0">
                <a:effectLst/>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800" i="0">
                <a:effectLst/>
                <a:latin typeface="Times New Roman" panose="02020603050405020304" pitchFamily="18" charset="0"/>
                <a:cs typeface="Times New Roman" panose="02020603050405020304" pitchFamily="18" charset="0"/>
              </a:rPr>
              <a:t>If any </a:t>
            </a:r>
            <a:r>
              <a:rPr lang="en-US" sz="2800" i="0">
                <a:solidFill>
                  <a:srgbClr val="FF0000"/>
                </a:solidFill>
                <a:effectLst/>
                <a:latin typeface="Times New Roman" panose="02020603050405020304" pitchFamily="18" charset="0"/>
                <a:cs typeface="Times New Roman" panose="02020603050405020304" pitchFamily="18" charset="0"/>
              </a:rPr>
              <a:t>packet is missing or corrupted, then the message will be sent to resend the message</a:t>
            </a:r>
            <a:r>
              <a:rPr lang="en-US" sz="2800" i="0">
                <a:effectLst/>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800" i="0">
                <a:effectLst/>
                <a:latin typeface="Times New Roman" panose="02020603050405020304" pitchFamily="18" charset="0"/>
                <a:cs typeface="Times New Roman" panose="02020603050405020304" pitchFamily="18" charset="0"/>
              </a:rPr>
              <a:t>If the correct order of the packets is reached, then the </a:t>
            </a:r>
            <a:r>
              <a:rPr lang="en-US" sz="2800" i="0">
                <a:solidFill>
                  <a:srgbClr val="FF0000"/>
                </a:solidFill>
                <a:effectLst/>
                <a:latin typeface="Times New Roman" panose="02020603050405020304" pitchFamily="18" charset="0"/>
                <a:cs typeface="Times New Roman" panose="02020603050405020304" pitchFamily="18" charset="0"/>
              </a:rPr>
              <a:t>acknowledgment message will be sent.</a:t>
            </a:r>
            <a:br>
              <a:rPr lang="en-US" sz="2400">
                <a:latin typeface="Times New Roman" panose="02020603050405020304" pitchFamily="18" charset="0"/>
                <a:cs typeface="Times New Roman" panose="02020603050405020304" pitchFamily="18" charset="0"/>
              </a:rPr>
            </a:br>
            <a:endParaRPr lang="en-US" sz="2400" i="0">
              <a:effectLst/>
              <a:latin typeface="Times New Roman" panose="02020603050405020304" pitchFamily="18" charset="0"/>
              <a:cs typeface="Times New Roman" panose="02020603050405020304" pitchFamily="18" charset="0"/>
            </a:endParaRPr>
          </a:p>
          <a:p>
            <a:endParaRPr lang="en-US" b="0" i="0">
              <a:solidFill>
                <a:srgbClr val="000000"/>
              </a:solidFill>
              <a:effectLst/>
              <a:latin typeface="inter-regular"/>
            </a:endParaRPr>
          </a:p>
          <a:p>
            <a:endParaRPr lang="en-US" b="0" i="0">
              <a:solidFill>
                <a:srgbClr val="000000"/>
              </a:solidFill>
              <a:effectLst/>
              <a:latin typeface="inter-regular"/>
            </a:endParaRPr>
          </a:p>
          <a:p>
            <a:pPr algn="just"/>
            <a:endParaRPr lang="en-US" b="0" i="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065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203E1839720B4A8CBE8A8B0D66C0B2" ma:contentTypeVersion="5" ma:contentTypeDescription="Create a new document." ma:contentTypeScope="" ma:versionID="eb847e851ce1af34f76cd4f31bed0aa1">
  <xsd:schema xmlns:xsd="http://www.w3.org/2001/XMLSchema" xmlns:xs="http://www.w3.org/2001/XMLSchema" xmlns:p="http://schemas.microsoft.com/office/2006/metadata/properties" xmlns:ns2="0ac594e5-60c5-4fa7-85bd-964edfb3e519" xmlns:ns3="b732c48c-cbf7-4c99-880f-279e91b1e121" targetNamespace="http://schemas.microsoft.com/office/2006/metadata/properties" ma:root="true" ma:fieldsID="97afe3e7c3d477f69993a85213c5faed" ns2:_="" ns3:_="">
    <xsd:import namespace="0ac594e5-60c5-4fa7-85bd-964edfb3e519"/>
    <xsd:import namespace="b732c48c-cbf7-4c99-880f-279e91b1e12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c594e5-60c5-4fa7-85bd-964edfb3e5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32c48c-cbf7-4c99-880f-279e91b1e12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F17405-1306-41AE-AC11-F52629A7CACC}">
  <ds:schemaRefs>
    <ds:schemaRef ds:uri="http://schemas.microsoft.com/sharepoint/v3/contenttype/forms"/>
  </ds:schemaRefs>
</ds:datastoreItem>
</file>

<file path=customXml/itemProps2.xml><?xml version="1.0" encoding="utf-8"?>
<ds:datastoreItem xmlns:ds="http://schemas.openxmlformats.org/officeDocument/2006/customXml" ds:itemID="{C81F7EED-4A50-40DA-A434-81314971AD5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0732EBE-05B0-4005-8B1E-57175548F694}">
  <ds:schemaRefs>
    <ds:schemaRef ds:uri="0ac594e5-60c5-4fa7-85bd-964edfb3e519"/>
    <ds:schemaRef ds:uri="b732c48c-cbf7-4c99-880f-279e91b1e12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Approaches Of Packet Switching: </vt:lpstr>
      <vt:lpstr>Datagram approach</vt:lpstr>
      <vt:lpstr>PowerPoint Presentation</vt:lpstr>
      <vt:lpstr>PowerPoint Presentation</vt:lpstr>
      <vt:lpstr>Virtual circuit switching</vt:lpstr>
      <vt:lpstr>PowerPoint Presentation</vt:lpstr>
      <vt:lpstr>PowerPoint Presentation</vt:lpstr>
      <vt:lpstr>PowerPoint Presentation</vt:lpstr>
      <vt:lpstr>PowerPoint Presentation</vt:lpstr>
      <vt:lpstr>Three phase</vt:lpstr>
      <vt:lpstr>PowerPoint Presentation</vt:lpstr>
      <vt:lpstr>PowerPoint Presentation</vt:lpstr>
      <vt:lpstr>Flow diagram</vt:lpstr>
      <vt:lpstr>Steps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azees mm</dc:creator>
  <cp:revision>2</cp:revision>
  <dcterms:created xsi:type="dcterms:W3CDTF">2022-02-25T06:28:59Z</dcterms:created>
  <dcterms:modified xsi:type="dcterms:W3CDTF">2023-08-09T10:11:08Z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0x010100A0203E1839720B4A8CBE8A8B0D66C0B2</vt:lpwstr>
  </property>
</Properties>
</file>