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3" r:id="rId21"/>
    <p:sldId id="275" r:id="rId22"/>
    <p:sldId id="276" r:id="rId23"/>
    <p:sldId id="277" r:id="rId24"/>
    <p:sldId id="278" r:id="rId25"/>
    <p:sldId id="279" r:id="rId26"/>
    <p:sldId id="280" r:id="rId27"/>
    <p:sldId id="281" r:id="rId28"/>
    <p:sldId id="286" r:id="rId29"/>
    <p:sldId id="287" r:id="rId30"/>
    <p:sldId id="289" r:id="rId31"/>
    <p:sldId id="290" r:id="rId32"/>
    <p:sldId id="293" r:id="rId33"/>
    <p:sldId id="294" r:id="rId34"/>
    <p:sldId id="295" r:id="rId35"/>
    <p:sldId id="296" r:id="rId36"/>
    <p:sldId id="298" r:id="rId37"/>
    <p:sldId id="299" r:id="rId38"/>
    <p:sldId id="297" r:id="rId39"/>
    <p:sldId id="292" r:id="rId40"/>
    <p:sldId id="300" r:id="rId41"/>
    <p:sldId id="301" r:id="rId42"/>
    <p:sldId id="302" r:id="rId43"/>
    <p:sldId id="303" r:id="rId44"/>
    <p:sldId id="304" r:id="rId45"/>
    <p:sldId id="315" r:id="rId46"/>
    <p:sldId id="316" r:id="rId47"/>
    <p:sldId id="305" r:id="rId48"/>
    <p:sldId id="306" r:id="rId49"/>
    <p:sldId id="307" r:id="rId50"/>
    <p:sldId id="308" r:id="rId51"/>
    <p:sldId id="309" r:id="rId52"/>
    <p:sldId id="310" r:id="rId53"/>
    <p:sldId id="318" r:id="rId54"/>
    <p:sldId id="311" r:id="rId55"/>
    <p:sldId id="320" r:id="rId56"/>
    <p:sldId id="321" r:id="rId57"/>
    <p:sldId id="322" r:id="rId58"/>
    <p:sldId id="323" r:id="rId59"/>
    <p:sldId id="324" r:id="rId60"/>
    <p:sldId id="325" r:id="rId61"/>
    <p:sldId id="326" r:id="rId62"/>
    <p:sldId id="312" r:id="rId63"/>
    <p:sldId id="328" r:id="rId64"/>
    <p:sldId id="329" r:id="rId65"/>
    <p:sldId id="330" r:id="rId66"/>
    <p:sldId id="313"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AAE615-7906-4876-8B7E-D18D5E378374}" v="1" dt="2023-07-03T12:31:32.289"/>
    <p1510:client id="{7A19801F-D1D4-4151-8D95-085741D0B8CA}" v="2" dt="2023-07-03T14:19:15.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DDULURU SAI DEEKSHITHA 21BCE8323" userId="S::deekshitha.21bce8323@vitapstudent.ac.in::0c9f861e-b7b0-4f81-aa41-98a2415a3688" providerId="AD" clId="Web-{60AAE615-7906-4876-8B7E-D18D5E378374}"/>
    <pc:docChg chg="sldOrd">
      <pc:chgData name="BODDULURU SAI DEEKSHITHA 21BCE8323" userId="S::deekshitha.21bce8323@vitapstudent.ac.in::0c9f861e-b7b0-4f81-aa41-98a2415a3688" providerId="AD" clId="Web-{60AAE615-7906-4876-8B7E-D18D5E378374}" dt="2023-07-03T12:31:32.289" v="0"/>
      <pc:docMkLst>
        <pc:docMk/>
      </pc:docMkLst>
      <pc:sldChg chg="ord">
        <pc:chgData name="BODDULURU SAI DEEKSHITHA 21BCE8323" userId="S::deekshitha.21bce8323@vitapstudent.ac.in::0c9f861e-b7b0-4f81-aa41-98a2415a3688" providerId="AD" clId="Web-{60AAE615-7906-4876-8B7E-D18D5E378374}" dt="2023-07-03T12:31:32.289" v="0"/>
        <pc:sldMkLst>
          <pc:docMk/>
          <pc:sldMk cId="3280788483" sldId="259"/>
        </pc:sldMkLst>
      </pc:sldChg>
    </pc:docChg>
  </pc:docChgLst>
  <pc:docChgLst>
    <pc:chgData name="PIGILAM PRATHYUSHAE 21BCE9431" userId="S::prathyushae.21bce9431@vitapstudent.ac.in::8f886af3-763f-4423-8f75-ac8ecc13beb9" providerId="AD" clId="Web-{7A19801F-D1D4-4151-8D95-085741D0B8CA}"/>
    <pc:docChg chg="modSld">
      <pc:chgData name="PIGILAM PRATHYUSHAE 21BCE9431" userId="S::prathyushae.21bce9431@vitapstudent.ac.in::8f886af3-763f-4423-8f75-ac8ecc13beb9" providerId="AD" clId="Web-{7A19801F-D1D4-4151-8D95-085741D0B8CA}" dt="2023-07-03T14:19:15.337" v="1" actId="1076"/>
      <pc:docMkLst>
        <pc:docMk/>
      </pc:docMkLst>
      <pc:sldChg chg="modSp">
        <pc:chgData name="PIGILAM PRATHYUSHAE 21BCE9431" userId="S::prathyushae.21bce9431@vitapstudent.ac.in::8f886af3-763f-4423-8f75-ac8ecc13beb9" providerId="AD" clId="Web-{7A19801F-D1D4-4151-8D95-085741D0B8CA}" dt="2023-07-03T14:19:15.337" v="1" actId="1076"/>
        <pc:sldMkLst>
          <pc:docMk/>
          <pc:sldMk cId="196603603" sldId="270"/>
        </pc:sldMkLst>
        <pc:picChg chg="mod">
          <ac:chgData name="PIGILAM PRATHYUSHAE 21BCE9431" userId="S::prathyushae.21bce9431@vitapstudent.ac.in::8f886af3-763f-4423-8f75-ac8ecc13beb9" providerId="AD" clId="Web-{7A19801F-D1D4-4151-8D95-085741D0B8CA}" dt="2023-07-03T14:19:15.337" v="1" actId="1076"/>
          <ac:picMkLst>
            <pc:docMk/>
            <pc:sldMk cId="196603603" sldId="270"/>
            <ac:picMk id="7170"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4594440-EA8D-4A48-B894-7C3DC6A22016}"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04176-643F-47BC-801C-E68D9FC14197}" type="slidenum">
              <a:rPr lang="en-IN" smtClean="0"/>
              <a:t>‹#›</a:t>
            </a:fld>
            <a:endParaRPr lang="en-IN"/>
          </a:p>
        </p:txBody>
      </p:sp>
    </p:spTree>
    <p:extLst>
      <p:ext uri="{BB962C8B-B14F-4D97-AF65-F5344CB8AC3E}">
        <p14:creationId xmlns:p14="http://schemas.microsoft.com/office/powerpoint/2010/main" val="232638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594440-EA8D-4A48-B894-7C3DC6A22016}"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04176-643F-47BC-801C-E68D9FC14197}" type="slidenum">
              <a:rPr lang="en-IN" smtClean="0"/>
              <a:t>‹#›</a:t>
            </a:fld>
            <a:endParaRPr lang="en-IN"/>
          </a:p>
        </p:txBody>
      </p:sp>
    </p:spTree>
    <p:extLst>
      <p:ext uri="{BB962C8B-B14F-4D97-AF65-F5344CB8AC3E}">
        <p14:creationId xmlns:p14="http://schemas.microsoft.com/office/powerpoint/2010/main" val="275179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594440-EA8D-4A48-B894-7C3DC6A22016}"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04176-643F-47BC-801C-E68D9FC14197}" type="slidenum">
              <a:rPr lang="en-IN" smtClean="0"/>
              <a:t>‹#›</a:t>
            </a:fld>
            <a:endParaRPr lang="en-IN"/>
          </a:p>
        </p:txBody>
      </p:sp>
    </p:spTree>
    <p:extLst>
      <p:ext uri="{BB962C8B-B14F-4D97-AF65-F5344CB8AC3E}">
        <p14:creationId xmlns:p14="http://schemas.microsoft.com/office/powerpoint/2010/main" val="2741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594440-EA8D-4A48-B894-7C3DC6A22016}"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04176-643F-47BC-801C-E68D9FC14197}" type="slidenum">
              <a:rPr lang="en-IN" smtClean="0"/>
              <a:t>‹#›</a:t>
            </a:fld>
            <a:endParaRPr lang="en-IN"/>
          </a:p>
        </p:txBody>
      </p:sp>
    </p:spTree>
    <p:extLst>
      <p:ext uri="{BB962C8B-B14F-4D97-AF65-F5344CB8AC3E}">
        <p14:creationId xmlns:p14="http://schemas.microsoft.com/office/powerpoint/2010/main" val="283654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594440-EA8D-4A48-B894-7C3DC6A22016}"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04176-643F-47BC-801C-E68D9FC14197}" type="slidenum">
              <a:rPr lang="en-IN" smtClean="0"/>
              <a:t>‹#›</a:t>
            </a:fld>
            <a:endParaRPr lang="en-IN"/>
          </a:p>
        </p:txBody>
      </p:sp>
    </p:spTree>
    <p:extLst>
      <p:ext uri="{BB962C8B-B14F-4D97-AF65-F5344CB8AC3E}">
        <p14:creationId xmlns:p14="http://schemas.microsoft.com/office/powerpoint/2010/main" val="129288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4594440-EA8D-4A48-B894-7C3DC6A22016}" type="datetimeFigureOut">
              <a:rPr lang="en-IN" smtClean="0"/>
              <a:t>03-07-2023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04176-643F-47BC-801C-E68D9FC14197}" type="slidenum">
              <a:rPr lang="en-IN" smtClean="0"/>
              <a:t>‹#›</a:t>
            </a:fld>
            <a:endParaRPr lang="en-IN"/>
          </a:p>
        </p:txBody>
      </p:sp>
    </p:spTree>
    <p:extLst>
      <p:ext uri="{BB962C8B-B14F-4D97-AF65-F5344CB8AC3E}">
        <p14:creationId xmlns:p14="http://schemas.microsoft.com/office/powerpoint/2010/main" val="209097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4594440-EA8D-4A48-B894-7C3DC6A22016}" type="datetimeFigureOut">
              <a:rPr lang="en-IN" smtClean="0"/>
              <a:t>03-07-2023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F04176-643F-47BC-801C-E68D9FC14197}" type="slidenum">
              <a:rPr lang="en-IN" smtClean="0"/>
              <a:t>‹#›</a:t>
            </a:fld>
            <a:endParaRPr lang="en-IN"/>
          </a:p>
        </p:txBody>
      </p:sp>
    </p:spTree>
    <p:extLst>
      <p:ext uri="{BB962C8B-B14F-4D97-AF65-F5344CB8AC3E}">
        <p14:creationId xmlns:p14="http://schemas.microsoft.com/office/powerpoint/2010/main" val="3935273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4594440-EA8D-4A48-B894-7C3DC6A22016}" type="datetimeFigureOut">
              <a:rPr lang="en-IN" smtClean="0"/>
              <a:t>03-07-2023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F04176-643F-47BC-801C-E68D9FC14197}" type="slidenum">
              <a:rPr lang="en-IN" smtClean="0"/>
              <a:t>‹#›</a:t>
            </a:fld>
            <a:endParaRPr lang="en-IN"/>
          </a:p>
        </p:txBody>
      </p:sp>
    </p:spTree>
    <p:extLst>
      <p:ext uri="{BB962C8B-B14F-4D97-AF65-F5344CB8AC3E}">
        <p14:creationId xmlns:p14="http://schemas.microsoft.com/office/powerpoint/2010/main" val="3037391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94440-EA8D-4A48-B894-7C3DC6A22016}" type="datetimeFigureOut">
              <a:rPr lang="en-IN" smtClean="0"/>
              <a:t>03-07-2023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F04176-643F-47BC-801C-E68D9FC14197}" type="slidenum">
              <a:rPr lang="en-IN" smtClean="0"/>
              <a:t>‹#›</a:t>
            </a:fld>
            <a:endParaRPr lang="en-IN"/>
          </a:p>
        </p:txBody>
      </p:sp>
    </p:spTree>
    <p:extLst>
      <p:ext uri="{BB962C8B-B14F-4D97-AF65-F5344CB8AC3E}">
        <p14:creationId xmlns:p14="http://schemas.microsoft.com/office/powerpoint/2010/main" val="31644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594440-EA8D-4A48-B894-7C3DC6A22016}" type="datetimeFigureOut">
              <a:rPr lang="en-IN" smtClean="0"/>
              <a:t>03-07-2023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04176-643F-47BC-801C-E68D9FC14197}" type="slidenum">
              <a:rPr lang="en-IN" smtClean="0"/>
              <a:t>‹#›</a:t>
            </a:fld>
            <a:endParaRPr lang="en-IN"/>
          </a:p>
        </p:txBody>
      </p:sp>
    </p:spTree>
    <p:extLst>
      <p:ext uri="{BB962C8B-B14F-4D97-AF65-F5344CB8AC3E}">
        <p14:creationId xmlns:p14="http://schemas.microsoft.com/office/powerpoint/2010/main" val="64510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594440-EA8D-4A48-B894-7C3DC6A22016}" type="datetimeFigureOut">
              <a:rPr lang="en-IN" smtClean="0"/>
              <a:t>03-07-2023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04176-643F-47BC-801C-E68D9FC14197}" type="slidenum">
              <a:rPr lang="en-IN" smtClean="0"/>
              <a:t>‹#›</a:t>
            </a:fld>
            <a:endParaRPr lang="en-IN"/>
          </a:p>
        </p:txBody>
      </p:sp>
    </p:spTree>
    <p:extLst>
      <p:ext uri="{BB962C8B-B14F-4D97-AF65-F5344CB8AC3E}">
        <p14:creationId xmlns:p14="http://schemas.microsoft.com/office/powerpoint/2010/main" val="201488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94440-EA8D-4A48-B894-7C3DC6A22016}" type="datetimeFigureOut">
              <a:rPr lang="en-IN" smtClean="0"/>
              <a:t>03-07-2023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04176-643F-47BC-801C-E68D9FC14197}" type="slidenum">
              <a:rPr lang="en-IN" smtClean="0"/>
              <a:t>‹#›</a:t>
            </a:fld>
            <a:endParaRPr lang="en-IN"/>
          </a:p>
        </p:txBody>
      </p:sp>
    </p:spTree>
    <p:extLst>
      <p:ext uri="{BB962C8B-B14F-4D97-AF65-F5344CB8AC3E}">
        <p14:creationId xmlns:p14="http://schemas.microsoft.com/office/powerpoint/2010/main" val="3510481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a:latin typeface="Times New Roman" panose="02020603050405020304" pitchFamily="18" charset="0"/>
                <a:cs typeface="Times New Roman" panose="02020603050405020304" pitchFamily="18" charset="0"/>
              </a:rPr>
              <a:t>Module-3</a:t>
            </a:r>
            <a:br>
              <a:rPr lang="en-US">
                <a:solidFill>
                  <a:srgbClr val="FF0000"/>
                </a:solidFill>
                <a:latin typeface="Times New Roman" panose="02020603050405020304" pitchFamily="18" charset="0"/>
                <a:cs typeface="Times New Roman" panose="02020603050405020304" pitchFamily="18" charset="0"/>
              </a:rPr>
            </a:br>
            <a:r>
              <a:rPr lang="en-US" b="1">
                <a:solidFill>
                  <a:srgbClr val="FF0000"/>
                </a:solidFill>
                <a:latin typeface="Times New Roman" panose="02020603050405020304" pitchFamily="18" charset="0"/>
                <a:cs typeface="Times New Roman" panose="02020603050405020304" pitchFamily="18" charset="0"/>
              </a:rPr>
              <a:t>Datalink Layer</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Dr. R. Prashanth</a:t>
            </a:r>
            <a:endParaRPr lang="en-I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479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4759"/>
          </a:xfrm>
        </p:spPr>
        <p:txBody>
          <a:bodyPr>
            <a:normAutofit fontScale="90000"/>
          </a:bodyPr>
          <a:lstStyle/>
          <a:p>
            <a:r>
              <a:rPr lang="en-IN" b="1">
                <a:solidFill>
                  <a:srgbClr val="FF0000"/>
                </a:solidFill>
                <a:latin typeface="Times New Roman" panose="02020603050405020304" pitchFamily="18" charset="0"/>
                <a:cs typeface="Times New Roman" panose="02020603050405020304" pitchFamily="18" charset="0"/>
              </a:rPr>
              <a:t>Example</a:t>
            </a:r>
            <a:br>
              <a:rPr lang="en-IN" b="1">
                <a:latin typeface="Times New Roman" panose="02020603050405020304" pitchFamily="18" charset="0"/>
                <a:cs typeface="Times New Roman" panose="02020603050405020304" pitchFamily="18" charset="0"/>
              </a:rPr>
            </a:br>
            <a:endParaRPr lang="en-I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29884"/>
            <a:ext cx="10515600" cy="5047079"/>
          </a:xfrm>
        </p:spPr>
        <p:txBody>
          <a:bodyPr/>
          <a:lstStyle/>
          <a:p>
            <a:pPr algn="just"/>
            <a:r>
              <a:rPr lang="en-US">
                <a:latin typeface="Times New Roman" panose="02020603050405020304" pitchFamily="18" charset="0"/>
                <a:cs typeface="Times New Roman" panose="02020603050405020304" pitchFamily="18" charset="0"/>
              </a:rPr>
              <a:t>Suppose that a sender wants to send the data 1001101 using even parity check method. It will add the parity bit as shown below.</a:t>
            </a:r>
          </a:p>
          <a:p>
            <a:pPr algn="just"/>
            <a:endParaRPr 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The receiver will decide whether an error has occurred by counting whether the total number of 1s is even. When the above frame is received, three cases may occur namely, no error, single bit error detection and failure to detect multiple bits error. This is illustrated as follows -</a:t>
            </a:r>
          </a:p>
          <a:p>
            <a:endParaRPr lang="en-IN"/>
          </a:p>
        </p:txBody>
      </p:sp>
      <p:pic>
        <p:nvPicPr>
          <p:cNvPr id="6" name="Picture 2" descr="https://www.tutorialspoint.com/assets/questions/media/15759/28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412" y="2208700"/>
            <a:ext cx="4206240" cy="1444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92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www.tutorialspoint.com/assets/questions/media/15759/28_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0047" y="1024323"/>
            <a:ext cx="6570889" cy="4631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08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Limitations of single parity</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fontAlgn="base"/>
            <a:r>
              <a:rPr lang="en-US">
                <a:latin typeface="Times New Roman" panose="02020603050405020304" pitchFamily="18" charset="0"/>
                <a:cs typeface="Times New Roman" panose="02020603050405020304" pitchFamily="18" charset="0"/>
              </a:rPr>
              <a:t>Single Parity check is not able to detect even no. of bit error. </a:t>
            </a:r>
          </a:p>
          <a:p>
            <a:pPr algn="just" fontAlgn="base"/>
            <a:r>
              <a:rPr lang="en-US" b="1">
                <a:latin typeface="Times New Roman" panose="02020603050405020304" pitchFamily="18" charset="0"/>
                <a:cs typeface="Times New Roman" panose="02020603050405020304" pitchFamily="18" charset="0"/>
              </a:rPr>
              <a:t>For example,</a:t>
            </a:r>
            <a:r>
              <a:rPr lang="en-US">
                <a:latin typeface="Times New Roman" panose="02020603050405020304" pitchFamily="18" charset="0"/>
                <a:cs typeface="Times New Roman" panose="02020603050405020304" pitchFamily="18" charset="0"/>
              </a:rPr>
              <a:t> the Data to be transmitted is </a:t>
            </a:r>
            <a:r>
              <a:rPr lang="en-US" b="1">
                <a:latin typeface="Times New Roman" panose="02020603050405020304" pitchFamily="18" charset="0"/>
                <a:cs typeface="Times New Roman" panose="02020603050405020304" pitchFamily="18" charset="0"/>
              </a:rPr>
              <a:t>101010</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Codeword</a:t>
            </a:r>
            <a:r>
              <a:rPr lang="en-US">
                <a:latin typeface="Times New Roman" panose="02020603050405020304" pitchFamily="18" charset="0"/>
                <a:cs typeface="Times New Roman" panose="02020603050405020304" pitchFamily="18" charset="0"/>
              </a:rPr>
              <a:t> transmitted to the receiver is 1010101 (we have used even parity).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Let’s assume that during transmission, two of the bits of code word flipped to 1111101.</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On receiving the code word, the receiver finds the no. of ones to be even and hence </a:t>
            </a:r>
            <a:r>
              <a:rPr lang="en-US" b="1">
                <a:latin typeface="Times New Roman" panose="02020603050405020304" pitchFamily="18" charset="0"/>
                <a:cs typeface="Times New Roman" panose="02020603050405020304" pitchFamily="18" charset="0"/>
              </a:rPr>
              <a:t>no error, </a:t>
            </a:r>
            <a:r>
              <a:rPr lang="en-US" i="1" u="sng">
                <a:latin typeface="Times New Roman" panose="02020603050405020304" pitchFamily="18" charset="0"/>
                <a:cs typeface="Times New Roman" panose="02020603050405020304" pitchFamily="18" charset="0"/>
              </a:rPr>
              <a:t>which is a wrong assumption.</a:t>
            </a:r>
            <a:endParaRPr lang="en-US">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521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a:br>
            <a:r>
              <a:rPr lang="en-IN" b="1">
                <a:solidFill>
                  <a:srgbClr val="FF0000"/>
                </a:solidFill>
                <a:latin typeface="Times New Roman" panose="02020603050405020304" pitchFamily="18" charset="0"/>
                <a:cs typeface="Times New Roman" panose="02020603050405020304" pitchFamily="18" charset="0"/>
              </a:rPr>
              <a:t>Two-dimensional Parity Check</a:t>
            </a:r>
            <a:br>
              <a:rPr lang="en-IN" b="1"/>
            </a:br>
            <a:endParaRPr lang="en-IN"/>
          </a:p>
        </p:txBody>
      </p:sp>
      <p:sp>
        <p:nvSpPr>
          <p:cNvPr id="3" name="Content Placeholder 2"/>
          <p:cNvSpPr>
            <a:spLocks noGrp="1"/>
          </p:cNvSpPr>
          <p:nvPr>
            <p:ph idx="1"/>
          </p:nvPr>
        </p:nvSpPr>
        <p:spPr>
          <a:xfrm>
            <a:off x="838200" y="1825625"/>
            <a:ext cx="5614851" cy="4351338"/>
          </a:xfrm>
        </p:spPr>
        <p:txBody>
          <a:bodyPr/>
          <a:lstStyle/>
          <a:p>
            <a:pPr algn="just"/>
            <a:r>
              <a:rPr lang="en-US" b="1">
                <a:latin typeface="Times New Roman" panose="02020603050405020304" pitchFamily="18" charset="0"/>
                <a:cs typeface="Times New Roman" panose="02020603050405020304" pitchFamily="18" charset="0"/>
              </a:rPr>
              <a:t>Two-dimensional Parity check</a:t>
            </a:r>
            <a:r>
              <a:rPr lang="en-US">
                <a:latin typeface="Times New Roman" panose="02020603050405020304" pitchFamily="18" charset="0"/>
                <a:cs typeface="Times New Roman" panose="02020603050405020304" pitchFamily="18" charset="0"/>
              </a:rPr>
              <a:t> bits are </a:t>
            </a:r>
            <a:r>
              <a:rPr lang="en-US">
                <a:solidFill>
                  <a:srgbClr val="FF0000"/>
                </a:solidFill>
                <a:latin typeface="Times New Roman" panose="02020603050405020304" pitchFamily="18" charset="0"/>
                <a:cs typeface="Times New Roman" panose="02020603050405020304" pitchFamily="18" charset="0"/>
              </a:rPr>
              <a:t>calculated for each row, which is equivalent to a simple parity check bit.</a:t>
            </a:r>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Parity check bits are </a:t>
            </a:r>
            <a:r>
              <a:rPr lang="en-US">
                <a:solidFill>
                  <a:srgbClr val="FF0000"/>
                </a:solidFill>
                <a:latin typeface="Times New Roman" panose="02020603050405020304" pitchFamily="18" charset="0"/>
                <a:cs typeface="Times New Roman" panose="02020603050405020304" pitchFamily="18" charset="0"/>
              </a:rPr>
              <a:t>also calculated for all columns, then both are sent along with the data.</a:t>
            </a:r>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At the receiving end, these are compared with the parity bits calculated on the received data.</a:t>
            </a:r>
            <a:endParaRPr lang="en-IN">
              <a:latin typeface="Times New Roman" panose="02020603050405020304" pitchFamily="18" charset="0"/>
              <a:cs typeface="Times New Roman" panose="02020603050405020304" pitchFamily="18" charset="0"/>
            </a:endParaRPr>
          </a:p>
        </p:txBody>
      </p:sp>
      <p:pic>
        <p:nvPicPr>
          <p:cNvPr id="7170" name="Picture 2"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244" y="1801435"/>
            <a:ext cx="4708071"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03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a:br>
            <a:r>
              <a:rPr lang="en-IN" b="1">
                <a:solidFill>
                  <a:srgbClr val="FF0000"/>
                </a:solidFill>
                <a:latin typeface="Times New Roman" panose="02020603050405020304" pitchFamily="18" charset="0"/>
                <a:cs typeface="Times New Roman" panose="02020603050405020304" pitchFamily="18" charset="0"/>
              </a:rPr>
              <a:t>Checksum</a:t>
            </a:r>
            <a:br>
              <a:rPr lang="en-IN" b="1"/>
            </a:br>
            <a:endParaRPr lang="en-IN"/>
          </a:p>
        </p:txBody>
      </p:sp>
      <p:sp>
        <p:nvSpPr>
          <p:cNvPr id="3" name="Content Placeholder 2"/>
          <p:cNvSpPr>
            <a:spLocks noGrp="1"/>
          </p:cNvSpPr>
          <p:nvPr>
            <p:ph idx="1"/>
          </p:nvPr>
        </p:nvSpPr>
        <p:spPr/>
        <p:txBody>
          <a:bodyPr>
            <a:normAutofit lnSpcReduction="10000"/>
          </a:bodyPr>
          <a:lstStyle/>
          <a:p>
            <a:pPr algn="just"/>
            <a:r>
              <a:rPr lang="en-US">
                <a:latin typeface="Times New Roman" panose="02020603050405020304" pitchFamily="18" charset="0"/>
                <a:cs typeface="Times New Roman" panose="02020603050405020304" pitchFamily="18" charset="0"/>
              </a:rPr>
              <a:t>Checksum error detection is a method used to identify errors in transmitted data. </a:t>
            </a:r>
          </a:p>
          <a:p>
            <a:pPr algn="just"/>
            <a:r>
              <a:rPr lang="en-US">
                <a:latin typeface="Times New Roman" panose="02020603050405020304" pitchFamily="18" charset="0"/>
                <a:cs typeface="Times New Roman" panose="02020603050405020304" pitchFamily="18" charset="0"/>
              </a:rPr>
              <a:t>The process involves dividing the data into equally sized segments and using a 1’s complement to calculate the sum of these segments.</a:t>
            </a:r>
          </a:p>
          <a:p>
            <a:pPr algn="just"/>
            <a:r>
              <a:rPr lang="en-US">
                <a:latin typeface="Times New Roman" panose="02020603050405020304" pitchFamily="18" charset="0"/>
                <a:cs typeface="Times New Roman" panose="02020603050405020304" pitchFamily="18" charset="0"/>
              </a:rPr>
              <a:t> The calculated sum is then sent along with the data to the receiver. </a:t>
            </a:r>
          </a:p>
          <a:p>
            <a:pPr algn="just"/>
            <a:r>
              <a:rPr lang="en-US">
                <a:latin typeface="Times New Roman" panose="02020603050405020304" pitchFamily="18" charset="0"/>
                <a:cs typeface="Times New Roman" panose="02020603050405020304" pitchFamily="18" charset="0"/>
              </a:rPr>
              <a:t>At the receiver’s end, the same process is repeated and if all ones are obtained in the sum, it means that the data is correct.</a:t>
            </a:r>
          </a:p>
          <a:p>
            <a:pPr algn="just"/>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Checksum = Check + Sum</a:t>
            </a:r>
          </a:p>
          <a:p>
            <a:pPr algn="just"/>
            <a:r>
              <a:rPr lang="en-US" b="1">
                <a:latin typeface="Times New Roman" panose="02020603050405020304" pitchFamily="18" charset="0"/>
                <a:cs typeface="Times New Roman" panose="02020603050405020304" pitchFamily="18" charset="0"/>
              </a:rPr>
              <a:t>Sender side: Checksum Creation</a:t>
            </a:r>
          </a:p>
          <a:p>
            <a:pPr algn="just"/>
            <a:r>
              <a:rPr lang="en-US" b="1">
                <a:latin typeface="Times New Roman" panose="02020603050405020304" pitchFamily="18" charset="0"/>
                <a:cs typeface="Times New Roman" panose="02020603050405020304" pitchFamily="18" charset="0"/>
              </a:rPr>
              <a:t>Receiver side: Checksum Validation</a:t>
            </a:r>
            <a:endParaRPr lang="en-I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39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da-DK" b="1"/>
            </a:br>
            <a:r>
              <a:rPr lang="da-DK" b="1">
                <a:solidFill>
                  <a:srgbClr val="FF0000"/>
                </a:solidFill>
                <a:latin typeface="Times New Roman" panose="02020603050405020304" pitchFamily="18" charset="0"/>
                <a:cs typeface="Times New Roman" panose="02020603050405020304" pitchFamily="18" charset="0"/>
              </a:rPr>
              <a:t>Checksum – Operation at Sender’s Side</a:t>
            </a:r>
            <a:br>
              <a:rPr lang="da-DK" b="1">
                <a:solidFill>
                  <a:srgbClr val="FF0000"/>
                </a:solidFill>
                <a:latin typeface="Times New Roman" panose="02020603050405020304" pitchFamily="18" charset="0"/>
                <a:cs typeface="Times New Roman" panose="02020603050405020304" pitchFamily="18" charset="0"/>
              </a:rPr>
            </a:br>
            <a:endParaRPr lang="en-IN">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022575" y="1806189"/>
            <a:ext cx="8356556" cy="3810840"/>
          </a:xfrm>
          <a:prstGeom prst="rect">
            <a:avLst/>
          </a:prstGeom>
        </p:spPr>
      </p:pic>
    </p:spTree>
    <p:extLst>
      <p:ext uri="{BB962C8B-B14F-4D97-AF65-F5344CB8AC3E}">
        <p14:creationId xmlns:p14="http://schemas.microsoft.com/office/powerpoint/2010/main" val="2743174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solidFill>
                  <a:srgbClr val="FF0000"/>
                </a:solidFill>
                <a:latin typeface="Times New Roman" panose="02020603050405020304" pitchFamily="18" charset="0"/>
                <a:cs typeface="Times New Roman" panose="02020603050405020304" pitchFamily="18" charset="0"/>
              </a:rPr>
              <a:t>Checksum – Operation at Receiver’s Side</a:t>
            </a:r>
            <a:br>
              <a:rPr lang="en-US" b="1"/>
            </a:br>
            <a:endParaRPr lang="en-IN"/>
          </a:p>
        </p:txBody>
      </p:sp>
      <p:sp>
        <p:nvSpPr>
          <p:cNvPr id="3" name="Content Placeholder 2"/>
          <p:cNvSpPr>
            <a:spLocks noGrp="1"/>
          </p:cNvSpPr>
          <p:nvPr>
            <p:ph idx="1"/>
          </p:nvPr>
        </p:nvSpPr>
        <p:spPr/>
        <p:txBody>
          <a:bodyPr/>
          <a:lstStyle/>
          <a:p>
            <a:pPr algn="just" fontAlgn="base"/>
            <a:r>
              <a:rPr lang="en-US" sz="3600">
                <a:latin typeface="Times New Roman" panose="02020603050405020304" pitchFamily="18" charset="0"/>
                <a:cs typeface="Times New Roman" panose="02020603050405020304" pitchFamily="18" charset="0"/>
              </a:rPr>
              <a:t>At the receiver’s end, all received segments are added using 1’s complement arithmetic to get the sum. </a:t>
            </a:r>
          </a:p>
          <a:p>
            <a:pPr algn="just" fontAlgn="base"/>
            <a:r>
              <a:rPr lang="en-US" sz="3600">
                <a:latin typeface="Times New Roman" panose="02020603050405020304" pitchFamily="18" charset="0"/>
                <a:cs typeface="Times New Roman" panose="02020603050405020304" pitchFamily="18" charset="0"/>
              </a:rPr>
              <a:t>If the result is all ones, the received data is accepted; otherwise discarded.</a:t>
            </a:r>
          </a:p>
          <a:p>
            <a:endParaRPr lang="en-IN"/>
          </a:p>
        </p:txBody>
      </p:sp>
    </p:spTree>
    <p:extLst>
      <p:ext uri="{BB962C8B-B14F-4D97-AF65-F5344CB8AC3E}">
        <p14:creationId xmlns:p14="http://schemas.microsoft.com/office/powerpoint/2010/main" val="413146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a:p>
            <a:endParaRPr lang="en-US"/>
          </a:p>
          <a:p>
            <a:endParaRPr lang="en-US"/>
          </a:p>
          <a:p>
            <a:endParaRPr lang="en-US"/>
          </a:p>
          <a:p>
            <a:endParaRPr lang="en-US"/>
          </a:p>
          <a:p>
            <a:endParaRPr lang="en-US"/>
          </a:p>
          <a:p>
            <a:endParaRPr lang="en-US"/>
          </a:p>
          <a:p>
            <a:r>
              <a:rPr lang="en-US"/>
              <a:t>For more info: </a:t>
            </a:r>
            <a:r>
              <a:rPr lang="en-US" b="1"/>
              <a:t>https://www.youtube.com/watch?v=AtVWnyDDaDI</a:t>
            </a:r>
          </a:p>
          <a:p>
            <a:endParaRPr lang="en-US"/>
          </a:p>
          <a:p>
            <a:endParaRPr lang="en-US"/>
          </a:p>
          <a:p>
            <a:endParaRPr lang="en-US"/>
          </a:p>
          <a:p>
            <a:endParaRPr lang="en-IN"/>
          </a:p>
        </p:txBody>
      </p:sp>
      <p:pic>
        <p:nvPicPr>
          <p:cNvPr id="4" name="Picture 3"/>
          <p:cNvPicPr>
            <a:picLocks noChangeAspect="1"/>
          </p:cNvPicPr>
          <p:nvPr/>
        </p:nvPicPr>
        <p:blipFill>
          <a:blip r:embed="rId2"/>
          <a:stretch>
            <a:fillRect/>
          </a:stretch>
        </p:blipFill>
        <p:spPr>
          <a:xfrm>
            <a:off x="982028" y="339635"/>
            <a:ext cx="9496425" cy="4963885"/>
          </a:xfrm>
          <a:prstGeom prst="rect">
            <a:avLst/>
          </a:prstGeom>
        </p:spPr>
      </p:pic>
    </p:spTree>
    <p:extLst>
      <p:ext uri="{BB962C8B-B14F-4D97-AF65-F5344CB8AC3E}">
        <p14:creationId xmlns:p14="http://schemas.microsoft.com/office/powerpoint/2010/main" val="2637645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Example</a:t>
            </a:r>
            <a:endParaRPr lang="en-IN" b="1">
              <a:solidFill>
                <a:srgbClr val="FF0000"/>
              </a:solidFill>
              <a:latin typeface="Times New Roman" panose="02020603050405020304" pitchFamily="18" charset="0"/>
              <a:cs typeface="Times New Roman" panose="02020603050405020304" pitchFamily="18" charset="0"/>
            </a:endParaRPr>
          </a:p>
        </p:txBody>
      </p:sp>
      <p:pic>
        <p:nvPicPr>
          <p:cNvPr id="8194" name="Picture 2" descr="2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8098" y="1690688"/>
            <a:ext cx="759915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48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Example</a:t>
            </a:r>
            <a:endParaRPr lang="en-IN" b="1">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104491" y="1690688"/>
            <a:ext cx="9110663" cy="3325449"/>
          </a:xfrm>
          <a:prstGeom prst="rect">
            <a:avLst/>
          </a:prstGeom>
        </p:spPr>
      </p:pic>
    </p:spTree>
    <p:extLst>
      <p:ext uri="{BB962C8B-B14F-4D97-AF65-F5344CB8AC3E}">
        <p14:creationId xmlns:p14="http://schemas.microsoft.com/office/powerpoint/2010/main" val="56444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IN"/>
          </a:p>
          <a:p>
            <a:pPr marL="0" indent="0">
              <a:buNone/>
            </a:pPr>
            <a:endParaRPr lang="en-IN"/>
          </a:p>
          <a:p>
            <a:pPr marL="0" indent="0">
              <a:buNone/>
            </a:pPr>
            <a:r>
              <a:rPr lang="en-IN"/>
              <a:t>                </a:t>
            </a:r>
            <a:r>
              <a:rPr lang="en-IN" sz="4400" b="1">
                <a:solidFill>
                  <a:srgbClr val="FF0000"/>
                </a:solidFill>
                <a:latin typeface="Times New Roman" panose="02020603050405020304" pitchFamily="18" charset="0"/>
                <a:cs typeface="Times New Roman" panose="02020603050405020304" pitchFamily="18" charset="0"/>
              </a:rPr>
              <a:t>Error Detection &amp; Correction</a:t>
            </a:r>
            <a:endParaRPr lang="en-IN" sz="3200" b="1">
              <a:solidFill>
                <a:srgbClr val="FF0000"/>
              </a:solidFill>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3125794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Do Binary addition</a:t>
            </a:r>
            <a:endParaRPr lang="en-IN" b="1">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00187" y="1690688"/>
            <a:ext cx="4981710" cy="3806076"/>
          </a:xfrm>
          <a:prstGeom prst="rect">
            <a:avLst/>
          </a:prstGeom>
        </p:spPr>
      </p:pic>
      <p:pic>
        <p:nvPicPr>
          <p:cNvPr id="5" name="Picture 4"/>
          <p:cNvPicPr>
            <a:picLocks noChangeAspect="1"/>
          </p:cNvPicPr>
          <p:nvPr/>
        </p:nvPicPr>
        <p:blipFill>
          <a:blip r:embed="rId3"/>
          <a:stretch>
            <a:fillRect/>
          </a:stretch>
        </p:blipFill>
        <p:spPr>
          <a:xfrm>
            <a:off x="6413863" y="1690688"/>
            <a:ext cx="5669280" cy="3806076"/>
          </a:xfrm>
          <a:prstGeom prst="rect">
            <a:avLst/>
          </a:prstGeom>
        </p:spPr>
      </p:pic>
      <p:sp>
        <p:nvSpPr>
          <p:cNvPr id="6" name="Right Arrow 5"/>
          <p:cNvSpPr/>
          <p:nvPr/>
        </p:nvSpPr>
        <p:spPr>
          <a:xfrm>
            <a:off x="5381897" y="3645978"/>
            <a:ext cx="1031966" cy="222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69039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Do 1’s complement to get checksum</a:t>
            </a:r>
            <a:endParaRPr lang="en-IN" b="1">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164771" y="1690688"/>
            <a:ext cx="9181011" cy="4775426"/>
          </a:xfrm>
          <a:prstGeom prst="rect">
            <a:avLst/>
          </a:prstGeom>
        </p:spPr>
      </p:pic>
    </p:spTree>
    <p:extLst>
      <p:ext uri="{BB962C8B-B14F-4D97-AF65-F5344CB8AC3E}">
        <p14:creationId xmlns:p14="http://schemas.microsoft.com/office/powerpoint/2010/main" val="4015960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7" y="1083583"/>
            <a:ext cx="10515600" cy="1325563"/>
          </a:xfrm>
        </p:spPr>
        <p:txBody>
          <a:bodyPr>
            <a:normAutofit/>
          </a:bodyPr>
          <a:lstStyle/>
          <a:p>
            <a:r>
              <a:rPr lang="en-US" sz="2800">
                <a:latin typeface="Times New Roman" panose="02020603050405020304" pitchFamily="18" charset="0"/>
                <a:cs typeface="Times New Roman" panose="02020603050405020304" pitchFamily="18" charset="0"/>
              </a:rPr>
              <a:t>Send the all the data along with check sum (append it) to the receiver</a:t>
            </a:r>
            <a:endParaRPr lang="en-IN" sz="280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748517" y="2409145"/>
            <a:ext cx="7813493" cy="3861025"/>
          </a:xfrm>
          <a:prstGeom prst="rect">
            <a:avLst/>
          </a:prstGeom>
        </p:spPr>
      </p:pic>
    </p:spTree>
    <p:extLst>
      <p:ext uri="{BB962C8B-B14F-4D97-AF65-F5344CB8AC3E}">
        <p14:creationId xmlns:p14="http://schemas.microsoft.com/office/powerpoint/2010/main" val="1188209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75" y="482692"/>
            <a:ext cx="10515600" cy="784406"/>
          </a:xfrm>
        </p:spPr>
        <p:txBody>
          <a:bodyPr/>
          <a:lstStyle/>
          <a:p>
            <a:r>
              <a:rPr lang="en-US" b="1">
                <a:solidFill>
                  <a:srgbClr val="FF0000"/>
                </a:solidFill>
                <a:latin typeface="Times New Roman" panose="02020603050405020304" pitchFamily="18" charset="0"/>
                <a:cs typeface="Times New Roman" panose="02020603050405020304" pitchFamily="18" charset="0"/>
              </a:rPr>
              <a:t>Receiver side operation (binary addition)</a:t>
            </a:r>
            <a:endParaRPr lang="en-IN" b="1">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560048" y="1494745"/>
            <a:ext cx="8315471" cy="5023622"/>
          </a:xfrm>
          <a:prstGeom prst="rect">
            <a:avLst/>
          </a:prstGeom>
        </p:spPr>
      </p:pic>
    </p:spTree>
    <p:extLst>
      <p:ext uri="{BB962C8B-B14F-4D97-AF65-F5344CB8AC3E}">
        <p14:creationId xmlns:p14="http://schemas.microsoft.com/office/powerpoint/2010/main" val="3265517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b="1">
                <a:solidFill>
                  <a:srgbClr val="FF0000"/>
                </a:solidFill>
                <a:latin typeface="Times New Roman" panose="02020603050405020304" pitchFamily="18" charset="0"/>
                <a:cs typeface="Times New Roman" panose="02020603050405020304" pitchFamily="18" charset="0"/>
              </a:rPr>
              <a:t>Disadvantages</a:t>
            </a:r>
          </a:p>
          <a:p>
            <a:pPr fontAlgn="base"/>
            <a:endParaRPr lang="en-US"/>
          </a:p>
          <a:p>
            <a:pPr fontAlgn="base"/>
            <a:r>
              <a:rPr lang="en-US">
                <a:latin typeface="Times New Roman" panose="02020603050405020304" pitchFamily="18" charset="0"/>
                <a:cs typeface="Times New Roman" panose="02020603050405020304" pitchFamily="18" charset="0"/>
              </a:rPr>
              <a:t>If one or more bits of a segment are damaged and the corresponding bit or bits of opposite value in a second segment are also damaged.</a:t>
            </a:r>
          </a:p>
          <a:p>
            <a:pPr fontAlgn="base"/>
            <a:endParaRPr lang="en-US">
              <a:latin typeface="Times New Roman" panose="02020603050405020304" pitchFamily="18" charset="0"/>
              <a:cs typeface="Times New Roman" panose="02020603050405020304" pitchFamily="18" charset="0"/>
            </a:endParaRPr>
          </a:p>
          <a:p>
            <a:pPr fontAlgn="base"/>
            <a:r>
              <a:rPr lang="en-US">
                <a:latin typeface="Times New Roman" panose="02020603050405020304" pitchFamily="18" charset="0"/>
                <a:cs typeface="Times New Roman" panose="02020603050405020304" pitchFamily="18" charset="0"/>
              </a:rPr>
              <a:t>Examples: </a:t>
            </a:r>
            <a:r>
              <a:rPr lang="en-US">
                <a:solidFill>
                  <a:srgbClr val="FF0000"/>
                </a:solidFill>
                <a:latin typeface="Times New Roman" panose="02020603050405020304" pitchFamily="18" charset="0"/>
                <a:cs typeface="Times New Roman" panose="02020603050405020304" pitchFamily="18" charset="0"/>
              </a:rPr>
              <a:t>Assume the sender wants to send four frames and each frame consists of 8-bits, where the frames are 10110011, 10101011, 01011010, 11010101. Then </a:t>
            </a:r>
          </a:p>
          <a:p>
            <a:pPr marL="0" indent="0" fontAlgn="base">
              <a:buNone/>
            </a:pPr>
            <a:r>
              <a:rPr lang="en-US">
                <a:solidFill>
                  <a:srgbClr val="FF0000"/>
                </a:solidFill>
                <a:latin typeface="Times New Roman" panose="02020603050405020304" pitchFamily="18" charset="0"/>
                <a:cs typeface="Times New Roman" panose="02020603050405020304" pitchFamily="18" charset="0"/>
              </a:rPr>
              <a:t>A. Determine the checksum </a:t>
            </a:r>
          </a:p>
          <a:p>
            <a:pPr marL="0" indent="0" fontAlgn="base">
              <a:buNone/>
            </a:pPr>
            <a:r>
              <a:rPr lang="en-US">
                <a:solidFill>
                  <a:srgbClr val="FF0000"/>
                </a:solidFill>
                <a:latin typeface="Times New Roman" panose="02020603050405020304" pitchFamily="18" charset="0"/>
                <a:cs typeface="Times New Roman" panose="02020603050405020304" pitchFamily="18" charset="0"/>
              </a:rPr>
              <a:t>B. Prove that transmission has done without any error </a:t>
            </a:r>
          </a:p>
          <a:p>
            <a:pPr marL="0" indent="0" fontAlgn="base">
              <a:buNone/>
            </a:pPr>
            <a:r>
              <a:rPr lang="en-US">
                <a:solidFill>
                  <a:srgbClr val="FF0000"/>
                </a:solidFill>
                <a:latin typeface="Times New Roman" panose="02020603050405020304" pitchFamily="18" charset="0"/>
                <a:cs typeface="Times New Roman" panose="02020603050405020304" pitchFamily="18" charset="0"/>
              </a:rPr>
              <a:t>Source: https://www.youtube.com/watch?v=t4NFfQmppJ4</a:t>
            </a:r>
          </a:p>
          <a:p>
            <a:endParaRPr lang="en-IN"/>
          </a:p>
        </p:txBody>
      </p:sp>
    </p:spTree>
    <p:extLst>
      <p:ext uri="{BB962C8B-B14F-4D97-AF65-F5344CB8AC3E}">
        <p14:creationId xmlns:p14="http://schemas.microsoft.com/office/powerpoint/2010/main" val="4167031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ngitudinal Redundancy Check (LRC)/2-D Parity Check - GeeksforGeeks">
            <a:extLst>
              <a:ext uri="{FF2B5EF4-FFF2-40B4-BE49-F238E27FC236}">
                <a16:creationId xmlns:a16="http://schemas.microsoft.com/office/drawing/2014/main" id="{58F03FD0-D6C1-C486-B5D6-C332BECF3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097" y="744582"/>
            <a:ext cx="5878286" cy="52251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499418-280B-589D-DE42-9F0BFDCDF878}"/>
              </a:ext>
            </a:extLst>
          </p:cNvPr>
          <p:cNvSpPr txBox="1"/>
          <p:nvPr/>
        </p:nvSpPr>
        <p:spPr>
          <a:xfrm>
            <a:off x="680689" y="397849"/>
            <a:ext cx="4750905" cy="461665"/>
          </a:xfrm>
          <a:prstGeom prst="rect">
            <a:avLst/>
          </a:prstGeom>
          <a:noFill/>
        </p:spPr>
        <p:txBody>
          <a:bodyPr wrap="square" rtlCol="0">
            <a:spAutoFit/>
          </a:bodyPr>
          <a:lstStyle/>
          <a:p>
            <a:r>
              <a:rPr lang="en-IN" sz="2400" b="1">
                <a:solidFill>
                  <a:srgbClr val="FF0000"/>
                </a:solidFill>
                <a:latin typeface="Times New Roman" panose="02020603050405020304" pitchFamily="18" charset="0"/>
                <a:cs typeface="Times New Roman" panose="02020603050405020304" pitchFamily="18" charset="0"/>
              </a:rPr>
              <a:t>Longitudinal redundancy check</a:t>
            </a:r>
          </a:p>
        </p:txBody>
      </p:sp>
      <p:sp>
        <p:nvSpPr>
          <p:cNvPr id="2" name="TextBox 1"/>
          <p:cNvSpPr txBox="1"/>
          <p:nvPr/>
        </p:nvSpPr>
        <p:spPr>
          <a:xfrm>
            <a:off x="352696" y="1449977"/>
            <a:ext cx="5078897" cy="4678204"/>
          </a:xfrm>
          <a:prstGeom prst="rect">
            <a:avLst/>
          </a:prstGeom>
          <a:noFill/>
        </p:spPr>
        <p:txBody>
          <a:bodyPr wrap="square" rtlCol="0">
            <a:spAutoFit/>
          </a:bodyPr>
          <a:lstStyle/>
          <a:p>
            <a:pPr marL="285750" indent="-285750" algn="just">
              <a:buFont typeface="Arial" panose="020B0604020202020204" pitchFamily="34" charset="0"/>
              <a:buChar char="•"/>
            </a:pPr>
            <a:r>
              <a:rPr lang="en-US" sz="2000" b="1" u="sng">
                <a:solidFill>
                  <a:srgbClr val="FF0000"/>
                </a:solidFill>
                <a:latin typeface="Times New Roman" panose="02020603050405020304" pitchFamily="18" charset="0"/>
                <a:cs typeface="Times New Roman" panose="02020603050405020304" pitchFamily="18" charset="0"/>
              </a:rPr>
              <a:t>Longitudinal Redundancy Check (LRC)</a:t>
            </a:r>
            <a:r>
              <a:rPr lang="en-US" sz="2000">
                <a:solidFill>
                  <a:srgbClr val="FF0000"/>
                </a:solidFill>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is also known as 2-D parity check. </a:t>
            </a:r>
          </a:p>
          <a:p>
            <a:pPr marL="285750"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In this method, data which the user want to send is organised into tables of rows and columns. </a:t>
            </a:r>
          </a:p>
          <a:p>
            <a:pPr marL="285750"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 block of bit is divided into table or matrix of rows and columns. In order to detect an error, a redundant bit is added to the whole block and this block is transmitted to receiver.</a:t>
            </a:r>
          </a:p>
          <a:p>
            <a:pPr marL="285750"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 The receiver uses this redundant row to detect error. After checking the data for errors, receiver accepts the data and discards the redundant row of bits.</a:t>
            </a: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276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rtical Redundancy Check (VRC) or Parity Check - GeeksforGeeks">
            <a:extLst>
              <a:ext uri="{FF2B5EF4-FFF2-40B4-BE49-F238E27FC236}">
                <a16:creationId xmlns:a16="http://schemas.microsoft.com/office/drawing/2014/main" id="{E8EBC24E-80E6-CF1D-C4CA-C66408605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387" y="1142995"/>
            <a:ext cx="6340573" cy="51794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8D41C2C-F493-704B-B5B6-30074E93AC31}"/>
              </a:ext>
            </a:extLst>
          </p:cNvPr>
          <p:cNvSpPr txBox="1"/>
          <p:nvPr/>
        </p:nvSpPr>
        <p:spPr>
          <a:xfrm>
            <a:off x="550059" y="423974"/>
            <a:ext cx="6360192" cy="584775"/>
          </a:xfrm>
          <a:prstGeom prst="rect">
            <a:avLst/>
          </a:prstGeom>
          <a:noFill/>
        </p:spPr>
        <p:txBody>
          <a:bodyPr wrap="square" rtlCol="0">
            <a:spAutoFit/>
          </a:bodyPr>
          <a:lstStyle/>
          <a:p>
            <a:r>
              <a:rPr lang="en-IN" sz="3200" b="1">
                <a:solidFill>
                  <a:srgbClr val="FF0000"/>
                </a:solidFill>
                <a:latin typeface="Times New Roman" panose="02020603050405020304" pitchFamily="18" charset="0"/>
                <a:cs typeface="Times New Roman" panose="02020603050405020304" pitchFamily="18" charset="0"/>
              </a:rPr>
              <a:t>Vertical redundancy check</a:t>
            </a:r>
          </a:p>
        </p:txBody>
      </p:sp>
      <p:sp>
        <p:nvSpPr>
          <p:cNvPr id="2" name="TextBox 1"/>
          <p:cNvSpPr txBox="1"/>
          <p:nvPr/>
        </p:nvSpPr>
        <p:spPr>
          <a:xfrm>
            <a:off x="287383" y="1854926"/>
            <a:ext cx="4232366"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Vertical Redundancy Check </a:t>
            </a:r>
            <a:r>
              <a:rPr lang="en-US" sz="2000">
                <a:latin typeface="Times New Roman" panose="02020603050405020304" pitchFamily="18" charset="0"/>
                <a:cs typeface="Times New Roman" panose="02020603050405020304" pitchFamily="18" charset="0"/>
              </a:rPr>
              <a:t>is also known as Parity Check. In this method, a redundant bit also called parity bit is added to each data unit. This method includes even parity and odd parity. </a:t>
            </a:r>
          </a:p>
          <a:p>
            <a:pPr marL="285750"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Even parity means the total number of 1s in data is to be even and odd parity means the total number of 1s in data is to be odd. </a:t>
            </a:r>
          </a:p>
          <a:p>
            <a:pPr marL="285750" indent="-285750" algn="just">
              <a:buFont typeface="Arial" panose="020B0604020202020204" pitchFamily="34" charset="0"/>
              <a:buChar char="•"/>
            </a:pP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161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normAutofit fontScale="90000"/>
          </a:bodyPr>
          <a:lstStyle/>
          <a:p>
            <a:br>
              <a:rPr lang="en-IN" b="1">
                <a:solidFill>
                  <a:srgbClr val="FF0000"/>
                </a:solidFill>
                <a:latin typeface="Times New Roman" panose="02020603050405020304" pitchFamily="18" charset="0"/>
                <a:cs typeface="Times New Roman" panose="02020603050405020304" pitchFamily="18" charset="0"/>
              </a:rPr>
            </a:br>
            <a:r>
              <a:rPr lang="en-IN" b="1">
                <a:solidFill>
                  <a:srgbClr val="FF0000"/>
                </a:solidFill>
                <a:latin typeface="Times New Roman" panose="02020603050405020304" pitchFamily="18" charset="0"/>
                <a:cs typeface="Times New Roman" panose="02020603050405020304" pitchFamily="18" charset="0"/>
              </a:rPr>
              <a:t>Cyclic Redundancy Check (CRC)</a:t>
            </a:r>
            <a:br>
              <a:rPr lang="en-IN" b="1">
                <a:solidFill>
                  <a:srgbClr val="FF0000"/>
                </a:solidFill>
                <a:latin typeface="Times New Roman" panose="02020603050405020304" pitchFamily="18" charset="0"/>
                <a:cs typeface="Times New Roman" panose="02020603050405020304" pitchFamily="18" charset="0"/>
              </a:rPr>
            </a:br>
            <a:endParaRPr lang="en-IN">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0971"/>
            <a:ext cx="10515600" cy="4935992"/>
          </a:xfrm>
        </p:spPr>
        <p:txBody>
          <a:bodyPr>
            <a:normAutofit fontScale="92500"/>
          </a:bodyPr>
          <a:lstStyle/>
          <a:p>
            <a:pPr algn="just" fontAlgn="base"/>
            <a:r>
              <a:rPr lang="en-US">
                <a:latin typeface="Times New Roman" panose="02020603050405020304" pitchFamily="18" charset="0"/>
                <a:cs typeface="Times New Roman" panose="02020603050405020304" pitchFamily="18" charset="0"/>
              </a:rPr>
              <a:t>Unlike the checksum scheme, which is based on addition, CRC is based on </a:t>
            </a:r>
            <a:r>
              <a:rPr lang="en-US">
                <a:solidFill>
                  <a:srgbClr val="FF0000"/>
                </a:solidFill>
                <a:latin typeface="Times New Roman" panose="02020603050405020304" pitchFamily="18" charset="0"/>
                <a:cs typeface="Times New Roman" panose="02020603050405020304" pitchFamily="18" charset="0"/>
              </a:rPr>
              <a:t>binary division</a:t>
            </a:r>
            <a:r>
              <a:rPr lang="en-US">
                <a:latin typeface="Times New Roman" panose="02020603050405020304" pitchFamily="18" charset="0"/>
                <a:cs typeface="Times New Roman" panose="02020603050405020304" pitchFamily="18" charset="0"/>
              </a:rPr>
              <a:t>.</a:t>
            </a:r>
          </a:p>
          <a:p>
            <a:pPr algn="just" fontAlgn="base"/>
            <a:r>
              <a:rPr lang="en-US">
                <a:latin typeface="Times New Roman" panose="02020603050405020304" pitchFamily="18" charset="0"/>
                <a:cs typeface="Times New Roman" panose="02020603050405020304" pitchFamily="18" charset="0"/>
              </a:rPr>
              <a:t>In CRC, a sequence of redundant bits, called </a:t>
            </a:r>
            <a:r>
              <a:rPr lang="en-US">
                <a:solidFill>
                  <a:srgbClr val="FF0000"/>
                </a:solidFill>
                <a:latin typeface="Times New Roman" panose="02020603050405020304" pitchFamily="18" charset="0"/>
                <a:cs typeface="Times New Roman" panose="02020603050405020304" pitchFamily="18" charset="0"/>
              </a:rPr>
              <a:t>cyclic redundancy check bits, are appended to the end of the data </a:t>
            </a:r>
            <a:r>
              <a:rPr lang="en-US">
                <a:latin typeface="Times New Roman" panose="02020603050405020304" pitchFamily="18" charset="0"/>
                <a:cs typeface="Times New Roman" panose="02020603050405020304" pitchFamily="18" charset="0"/>
              </a:rPr>
              <a:t>unit so that the resulting data unit becomes exactly divisible by a second, predetermined binary number.</a:t>
            </a:r>
          </a:p>
          <a:p>
            <a:pPr algn="just" fontAlgn="base"/>
            <a:r>
              <a:rPr lang="en-US">
                <a:latin typeface="Times New Roman" panose="02020603050405020304" pitchFamily="18" charset="0"/>
                <a:cs typeface="Times New Roman" panose="02020603050405020304" pitchFamily="18" charset="0"/>
              </a:rPr>
              <a:t>At the destination, the incoming data unit is </a:t>
            </a:r>
            <a:r>
              <a:rPr lang="en-US">
                <a:solidFill>
                  <a:srgbClr val="FF0000"/>
                </a:solidFill>
                <a:latin typeface="Times New Roman" panose="02020603050405020304" pitchFamily="18" charset="0"/>
                <a:cs typeface="Times New Roman" panose="02020603050405020304" pitchFamily="18" charset="0"/>
              </a:rPr>
              <a:t>divided by the same number</a:t>
            </a:r>
            <a:r>
              <a:rPr lang="en-US">
                <a:latin typeface="Times New Roman" panose="02020603050405020304" pitchFamily="18" charset="0"/>
                <a:cs typeface="Times New Roman" panose="02020603050405020304" pitchFamily="18" charset="0"/>
              </a:rPr>
              <a:t>. If at this step </a:t>
            </a:r>
            <a:r>
              <a:rPr lang="en-US">
                <a:solidFill>
                  <a:srgbClr val="FF0000"/>
                </a:solidFill>
                <a:latin typeface="Times New Roman" panose="02020603050405020304" pitchFamily="18" charset="0"/>
                <a:cs typeface="Times New Roman" panose="02020603050405020304" pitchFamily="18" charset="0"/>
              </a:rPr>
              <a:t>there is no remainder</a:t>
            </a:r>
            <a:r>
              <a:rPr lang="en-US">
                <a:latin typeface="Times New Roman" panose="02020603050405020304" pitchFamily="18" charset="0"/>
                <a:cs typeface="Times New Roman" panose="02020603050405020304" pitchFamily="18" charset="0"/>
              </a:rPr>
              <a:t>, the data unit is assumed to be correct and is therefore accepted.</a:t>
            </a:r>
          </a:p>
          <a:p>
            <a:pPr algn="just" fontAlgn="base"/>
            <a:r>
              <a:rPr lang="en-US">
                <a:latin typeface="Times New Roman" panose="02020603050405020304" pitchFamily="18" charset="0"/>
                <a:cs typeface="Times New Roman" panose="02020603050405020304" pitchFamily="18" charset="0"/>
              </a:rPr>
              <a:t>A remainder indicates that the data unit has been damaged in transit and therefore must be rejected. </a:t>
            </a:r>
          </a:p>
          <a:p>
            <a:pPr algn="just" fontAlgn="base"/>
            <a:r>
              <a:rPr lang="en-US">
                <a:latin typeface="Times New Roman" panose="02020603050405020304" pitchFamily="18" charset="0"/>
                <a:cs typeface="Times New Roman" panose="02020603050405020304" pitchFamily="18" charset="0"/>
              </a:rPr>
              <a:t>CRC is based on binary division and is also called “</a:t>
            </a:r>
            <a:r>
              <a:rPr lang="en-US">
                <a:solidFill>
                  <a:srgbClr val="FF0000"/>
                </a:solidFill>
                <a:latin typeface="Times New Roman" panose="02020603050405020304" pitchFamily="18" charset="0"/>
                <a:cs typeface="Times New Roman" panose="02020603050405020304" pitchFamily="18" charset="0"/>
              </a:rPr>
              <a:t>polynomial code checksum</a:t>
            </a:r>
            <a:r>
              <a:rPr lang="en-US">
                <a:latin typeface="Times New Roman" panose="02020603050405020304" pitchFamily="18" charset="0"/>
                <a:cs typeface="Times New Roman" panose="02020603050405020304" pitchFamily="18" charset="0"/>
              </a:rPr>
              <a:t>.”</a:t>
            </a:r>
          </a:p>
          <a:p>
            <a:endParaRPr lang="en-IN"/>
          </a:p>
        </p:txBody>
      </p:sp>
    </p:spTree>
    <p:extLst>
      <p:ext uri="{BB962C8B-B14F-4D97-AF65-F5344CB8AC3E}">
        <p14:creationId xmlns:p14="http://schemas.microsoft.com/office/powerpoint/2010/main" val="808635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235" y="1390242"/>
            <a:ext cx="7922737" cy="4637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346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Example</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Find the CRC for data blocks 100100 with the divisor 1101?</a:t>
            </a:r>
          </a:p>
          <a:p>
            <a:pPr algn="just"/>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So. Process consists of two parts </a:t>
            </a:r>
            <a:r>
              <a:rPr lang="en-US" err="1">
                <a:latin typeface="Times New Roman" panose="02020603050405020304" pitchFamily="18" charset="0"/>
                <a:cs typeface="Times New Roman" panose="02020603050405020304" pitchFamily="18" charset="0"/>
              </a:rPr>
              <a:t>i.e</a:t>
            </a:r>
            <a:r>
              <a:rPr lang="en-US">
                <a:latin typeface="Times New Roman" panose="02020603050405020304" pitchFamily="18" charset="0"/>
                <a:cs typeface="Times New Roman" panose="02020603050405020304" pitchFamily="18" charset="0"/>
              </a:rPr>
              <a:t> </a:t>
            </a:r>
          </a:p>
          <a:p>
            <a:pPr marL="514350" indent="-514350" algn="just">
              <a:buAutoNum type="arabicPeriod"/>
            </a:pPr>
            <a:r>
              <a:rPr lang="en-US">
                <a:latin typeface="Times New Roman" panose="02020603050405020304" pitchFamily="18" charset="0"/>
                <a:cs typeface="Times New Roman" panose="02020603050405020304" pitchFamily="18" charset="0"/>
              </a:rPr>
              <a:t>Sender side and </a:t>
            </a:r>
          </a:p>
          <a:p>
            <a:pPr marL="514350" indent="-514350" algn="just">
              <a:buAutoNum type="arabicPeriod"/>
            </a:pPr>
            <a:r>
              <a:rPr lang="en-US">
                <a:latin typeface="Times New Roman" panose="02020603050405020304" pitchFamily="18" charset="0"/>
                <a:cs typeface="Times New Roman" panose="02020603050405020304" pitchFamily="18" charset="0"/>
              </a:rPr>
              <a:t>Receiver side</a:t>
            </a:r>
          </a:p>
          <a:p>
            <a:pPr marL="0" indent="0" algn="just">
              <a:buNone/>
            </a:pPr>
            <a:endParaRPr lang="en-US">
              <a:latin typeface="Times New Roman" panose="02020603050405020304" pitchFamily="18" charset="0"/>
              <a:cs typeface="Times New Roman" panose="02020603050405020304" pitchFamily="18" charset="0"/>
            </a:endParaRPr>
          </a:p>
          <a:p>
            <a:pPr marL="0" indent="0" algn="just">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21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Introduction</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The Data-link layer is the second layer from the bottom in the </a:t>
            </a:r>
            <a:r>
              <a:rPr lang="en-US" b="1">
                <a:latin typeface="Times New Roman" panose="02020603050405020304" pitchFamily="18" charset="0"/>
                <a:cs typeface="Times New Roman" panose="02020603050405020304" pitchFamily="18" charset="0"/>
              </a:rPr>
              <a:t>OSI </a:t>
            </a:r>
            <a:r>
              <a:rPr lang="en-US">
                <a:latin typeface="Times New Roman" panose="02020603050405020304" pitchFamily="18" charset="0"/>
                <a:cs typeface="Times New Roman" panose="02020603050405020304" pitchFamily="18" charset="0"/>
              </a:rPr>
              <a:t>(Open System Interconnection) network architecture model. It is responsible for the node-to-node delivery of data.</a:t>
            </a:r>
          </a:p>
          <a:p>
            <a:pPr algn="just"/>
            <a:r>
              <a:rPr lang="en-US">
                <a:latin typeface="Times New Roman" panose="02020603050405020304" pitchFamily="18" charset="0"/>
                <a:cs typeface="Times New Roman" panose="02020603050405020304" pitchFamily="18" charset="0"/>
              </a:rPr>
              <a:t> Its major role is to </a:t>
            </a:r>
            <a:r>
              <a:rPr lang="en-US">
                <a:solidFill>
                  <a:srgbClr val="FF0000"/>
                </a:solidFill>
                <a:latin typeface="Times New Roman" panose="02020603050405020304" pitchFamily="18" charset="0"/>
                <a:cs typeface="Times New Roman" panose="02020603050405020304" pitchFamily="18" charset="0"/>
              </a:rPr>
              <a:t>ensure error-free transmission of information</a:t>
            </a:r>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DLL is also responsible to encode, decode and organize the outgoing and incoming data. </a:t>
            </a:r>
          </a:p>
          <a:p>
            <a:pPr algn="just"/>
            <a:r>
              <a:rPr lang="en-US">
                <a:latin typeface="Times New Roman" panose="02020603050405020304" pitchFamily="18" charset="0"/>
                <a:cs typeface="Times New Roman" panose="02020603050405020304" pitchFamily="18" charset="0"/>
              </a:rPr>
              <a:t>This is considered the most complex layer of the OSI model as it hides all the underlying complexities of the hardware from the other above layers. </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788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Sender side </a:t>
            </a:r>
            <a:endParaRPr lang="en-IN" b="1">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55765" y="1882797"/>
            <a:ext cx="7639595" cy="3655854"/>
          </a:xfrm>
          <a:prstGeom prst="rect">
            <a:avLst/>
          </a:prstGeom>
        </p:spPr>
      </p:pic>
      <p:sp>
        <p:nvSpPr>
          <p:cNvPr id="5" name="TextBox 4"/>
          <p:cNvSpPr txBox="1"/>
          <p:nvPr/>
        </p:nvSpPr>
        <p:spPr>
          <a:xfrm>
            <a:off x="955765" y="5747657"/>
            <a:ext cx="8214361" cy="369332"/>
          </a:xfrm>
          <a:prstGeom prst="rect">
            <a:avLst/>
          </a:prstGeom>
          <a:noFill/>
        </p:spPr>
        <p:txBody>
          <a:bodyPr wrap="square" rtlCol="0">
            <a:spAutoFit/>
          </a:bodyPr>
          <a:lstStyle/>
          <a:p>
            <a:r>
              <a:rPr lang="en-US"/>
              <a:t>Note: Binary division operation = Ex-OR operation</a:t>
            </a:r>
            <a:endParaRPr lang="en-IN"/>
          </a:p>
        </p:txBody>
      </p:sp>
    </p:spTree>
    <p:extLst>
      <p:ext uri="{BB962C8B-B14F-4D97-AF65-F5344CB8AC3E}">
        <p14:creationId xmlns:p14="http://schemas.microsoft.com/office/powerpoint/2010/main" val="2229642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Steps</a:t>
            </a:r>
            <a:endParaRPr lang="en-IN" b="1">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324087" y="1094223"/>
            <a:ext cx="3964986" cy="1639683"/>
          </a:xfrm>
          <a:prstGeom prst="rect">
            <a:avLst/>
          </a:prstGeom>
        </p:spPr>
      </p:pic>
      <p:sp>
        <p:nvSpPr>
          <p:cNvPr id="5" name="TextBox 4"/>
          <p:cNvSpPr txBox="1"/>
          <p:nvPr/>
        </p:nvSpPr>
        <p:spPr>
          <a:xfrm>
            <a:off x="640079" y="3396343"/>
            <a:ext cx="10607040" cy="369332"/>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Step 1: L = 4, hence add (append) L-1 zeros to original message </a:t>
            </a:r>
            <a:r>
              <a:rPr lang="en-US" err="1">
                <a:latin typeface="Times New Roman" panose="02020603050405020304" pitchFamily="18" charset="0"/>
                <a:cs typeface="Times New Roman" panose="02020603050405020304" pitchFamily="18" charset="0"/>
              </a:rPr>
              <a:t>i.e</a:t>
            </a:r>
            <a:r>
              <a:rPr lang="en-US">
                <a:latin typeface="Times New Roman" panose="02020603050405020304" pitchFamily="18" charset="0"/>
                <a:cs typeface="Times New Roman" panose="02020603050405020304" pitchFamily="18" charset="0"/>
              </a:rPr>
              <a:t>, 3 zeros</a:t>
            </a:r>
            <a:endParaRPr lang="en-IN">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085475" y="4173447"/>
            <a:ext cx="2867025" cy="1019175"/>
          </a:xfrm>
          <a:prstGeom prst="rect">
            <a:avLst/>
          </a:prstGeom>
        </p:spPr>
      </p:pic>
      <p:sp>
        <p:nvSpPr>
          <p:cNvPr id="7" name="Rectangle 6"/>
          <p:cNvSpPr/>
          <p:nvPr/>
        </p:nvSpPr>
        <p:spPr>
          <a:xfrm>
            <a:off x="735874" y="5809847"/>
            <a:ext cx="7794172" cy="369332"/>
          </a:xfrm>
          <a:prstGeom prst="rect">
            <a:avLst/>
          </a:prstGeom>
        </p:spPr>
        <p:txBody>
          <a:bodyPr wrap="square">
            <a:spAutoFit/>
          </a:bodyPr>
          <a:lstStyle/>
          <a:p>
            <a:pPr algn="just"/>
            <a:r>
              <a:rPr lang="en-US">
                <a:latin typeface="Times New Roman" panose="02020603050405020304" pitchFamily="18" charset="0"/>
                <a:cs typeface="Times New Roman" panose="02020603050405020304" pitchFamily="18" charset="0"/>
              </a:rPr>
              <a:t>Step 2: Do the binary division operation</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418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36308" y="755718"/>
            <a:ext cx="8155441" cy="5370761"/>
          </a:xfrm>
          <a:prstGeom prst="rect">
            <a:avLst/>
          </a:prstGeom>
        </p:spPr>
      </p:pic>
    </p:spTree>
    <p:extLst>
      <p:ext uri="{BB962C8B-B14F-4D97-AF65-F5344CB8AC3E}">
        <p14:creationId xmlns:p14="http://schemas.microsoft.com/office/powerpoint/2010/main" val="1162316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Receiver side </a:t>
            </a:r>
            <a:endParaRPr lang="en-IN"/>
          </a:p>
        </p:txBody>
      </p:sp>
      <p:pic>
        <p:nvPicPr>
          <p:cNvPr id="4" name="Content Placeholder 3"/>
          <p:cNvPicPr>
            <a:picLocks noGrp="1" noChangeAspect="1"/>
          </p:cNvPicPr>
          <p:nvPr>
            <p:ph idx="1"/>
          </p:nvPr>
        </p:nvPicPr>
        <p:blipFill>
          <a:blip r:embed="rId2"/>
          <a:stretch>
            <a:fillRect/>
          </a:stretch>
        </p:blipFill>
        <p:spPr>
          <a:xfrm>
            <a:off x="1189672" y="1690688"/>
            <a:ext cx="7800975" cy="4236879"/>
          </a:xfrm>
          <a:prstGeom prst="rect">
            <a:avLst/>
          </a:prstGeom>
        </p:spPr>
      </p:pic>
    </p:spTree>
    <p:extLst>
      <p:ext uri="{BB962C8B-B14F-4D97-AF65-F5344CB8AC3E}">
        <p14:creationId xmlns:p14="http://schemas.microsoft.com/office/powerpoint/2010/main" val="3743078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62392" y="898162"/>
            <a:ext cx="7091558" cy="4351338"/>
          </a:xfrm>
          <a:prstGeom prst="rect">
            <a:avLst/>
          </a:prstGeom>
        </p:spPr>
      </p:pic>
      <p:sp>
        <p:nvSpPr>
          <p:cNvPr id="5" name="TextBox 4"/>
          <p:cNvSpPr txBox="1"/>
          <p:nvPr/>
        </p:nvSpPr>
        <p:spPr>
          <a:xfrm>
            <a:off x="1240971" y="5839097"/>
            <a:ext cx="8020595" cy="369332"/>
          </a:xfrm>
          <a:prstGeom prst="rect">
            <a:avLst/>
          </a:prstGeom>
          <a:noFill/>
        </p:spPr>
        <p:txBody>
          <a:bodyPr wrap="square" rtlCol="0">
            <a:spAutoFit/>
          </a:bodyPr>
          <a:lstStyle/>
          <a:p>
            <a:r>
              <a:rPr lang="en-IN"/>
              <a:t>More details: https://www.youtube.com/watch?v=wQGwfBS3gpk</a:t>
            </a:r>
          </a:p>
        </p:txBody>
      </p:sp>
    </p:spTree>
    <p:extLst>
      <p:ext uri="{BB962C8B-B14F-4D97-AF65-F5344CB8AC3E}">
        <p14:creationId xmlns:p14="http://schemas.microsoft.com/office/powerpoint/2010/main" val="886725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en-US" b="1">
                <a:latin typeface="Times New Roman" panose="02020603050405020304" pitchFamily="18" charset="0"/>
                <a:cs typeface="Times New Roman" panose="02020603050405020304" pitchFamily="18" charset="0"/>
              </a:rPr>
              <a:t>Find CRC for 1110010101 with the divisor X3+X2+1</a:t>
            </a:r>
            <a:r>
              <a:rPr lang="en-IN" b="1">
                <a:latin typeface="Times New Roman" panose="02020603050405020304" pitchFamily="18" charset="0"/>
                <a:cs typeface="Times New Roman" panose="02020603050405020304" pitchFamily="18" charset="0"/>
              </a:rPr>
              <a:t>?</a:t>
            </a:r>
          </a:p>
          <a:p>
            <a:pPr marL="0" indent="0">
              <a:buNone/>
            </a:pPr>
            <a:r>
              <a:rPr lang="en-US"/>
              <a:t>2.</a:t>
            </a:r>
          </a:p>
        </p:txBody>
      </p:sp>
      <p:pic>
        <p:nvPicPr>
          <p:cNvPr id="4" name="Picture 3"/>
          <p:cNvPicPr>
            <a:picLocks noChangeAspect="1"/>
          </p:cNvPicPr>
          <p:nvPr/>
        </p:nvPicPr>
        <p:blipFill>
          <a:blip r:embed="rId2"/>
          <a:stretch>
            <a:fillRect/>
          </a:stretch>
        </p:blipFill>
        <p:spPr>
          <a:xfrm>
            <a:off x="1512704" y="2563019"/>
            <a:ext cx="7781925" cy="2876550"/>
          </a:xfrm>
          <a:prstGeom prst="rect">
            <a:avLst/>
          </a:prstGeom>
        </p:spPr>
      </p:pic>
    </p:spTree>
    <p:extLst>
      <p:ext uri="{BB962C8B-B14F-4D97-AF65-F5344CB8AC3E}">
        <p14:creationId xmlns:p14="http://schemas.microsoft.com/office/powerpoint/2010/main" val="2440538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4954" y="950414"/>
            <a:ext cx="7454439" cy="5267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469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ctr">
              <a:buNone/>
            </a:pPr>
            <a:endParaRPr lang="en-US"/>
          </a:p>
          <a:p>
            <a:pPr marL="0" indent="0" algn="ctr">
              <a:buNone/>
            </a:pPr>
            <a:endParaRPr lang="en-US"/>
          </a:p>
          <a:p>
            <a:pPr marL="0" indent="0" algn="ctr">
              <a:buNone/>
            </a:pPr>
            <a:r>
              <a:rPr lang="en-US" sz="4000" b="1">
                <a:solidFill>
                  <a:srgbClr val="FF0000"/>
                </a:solidFill>
                <a:latin typeface="Times New Roman" panose="02020603050405020304" pitchFamily="18" charset="0"/>
                <a:cs typeface="Times New Roman" panose="02020603050405020304" pitchFamily="18" charset="0"/>
              </a:rPr>
              <a:t>Error detection and Correction</a:t>
            </a:r>
          </a:p>
          <a:p>
            <a:pPr marL="0" indent="0" algn="ctr">
              <a:buNone/>
            </a:pPr>
            <a:r>
              <a:rPr lang="en-US" sz="4000" b="1">
                <a:solidFill>
                  <a:srgbClr val="FF0000"/>
                </a:solidFill>
                <a:latin typeface="Times New Roman" panose="02020603050405020304" pitchFamily="18" charset="0"/>
                <a:cs typeface="Times New Roman" panose="02020603050405020304" pitchFamily="18" charset="0"/>
              </a:rPr>
              <a:t>(Hamming Code)</a:t>
            </a:r>
            <a:endParaRPr lang="en-IN" sz="40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204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ctr"/>
            <a:endParaRPr lang="en-US"/>
          </a:p>
          <a:p>
            <a:pPr algn="ctr"/>
            <a:endParaRPr lang="en-US"/>
          </a:p>
          <a:p>
            <a:pPr algn="ctr"/>
            <a:endParaRPr lang="en-US"/>
          </a:p>
          <a:p>
            <a:pPr marL="0" indent="0" algn="ctr">
              <a:buNone/>
            </a:pPr>
            <a:r>
              <a:rPr lang="en-US" sz="4800" b="1">
                <a:solidFill>
                  <a:srgbClr val="FF0000"/>
                </a:solidFill>
                <a:latin typeface="Times New Roman" panose="02020603050405020304" pitchFamily="18" charset="0"/>
                <a:cs typeface="Times New Roman" panose="02020603050405020304" pitchFamily="18" charset="0"/>
              </a:rPr>
              <a:t>Reliable Transmission</a:t>
            </a:r>
            <a:endParaRPr lang="en-IN" sz="48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636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Introduction</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Frames are sometimes corrupted while in transit, with an error code like </a:t>
            </a:r>
            <a:r>
              <a:rPr lang="en-US">
                <a:solidFill>
                  <a:srgbClr val="FF0000"/>
                </a:solidFill>
                <a:latin typeface="Times New Roman" panose="02020603050405020304" pitchFamily="18" charset="0"/>
                <a:cs typeface="Times New Roman" panose="02020603050405020304" pitchFamily="18" charset="0"/>
              </a:rPr>
              <a:t>CRC used to detect such errors</a:t>
            </a:r>
            <a:r>
              <a:rPr lang="en-US">
                <a:latin typeface="Times New Roman" panose="02020603050405020304" pitchFamily="18" charset="0"/>
                <a:cs typeface="Times New Roman" panose="02020603050405020304" pitchFamily="18" charset="0"/>
              </a:rPr>
              <a:t>. </a:t>
            </a:r>
            <a:r>
              <a:rPr lang="en-US">
                <a:solidFill>
                  <a:srgbClr val="FF0000"/>
                </a:solidFill>
                <a:latin typeface="Times New Roman" panose="02020603050405020304" pitchFamily="18" charset="0"/>
                <a:cs typeface="Times New Roman" panose="02020603050405020304" pitchFamily="18" charset="0"/>
              </a:rPr>
              <a:t>While some error codes are strong enough also to correct errors</a:t>
            </a:r>
            <a:r>
              <a:rPr lang="en-US">
                <a:latin typeface="Times New Roman" panose="02020603050405020304" pitchFamily="18" charset="0"/>
                <a:cs typeface="Times New Roman" panose="02020603050405020304" pitchFamily="18" charset="0"/>
              </a:rPr>
              <a:t>, in practice the overhead is typically too </a:t>
            </a:r>
            <a:r>
              <a:rPr lang="en-US">
                <a:solidFill>
                  <a:srgbClr val="FF0000"/>
                </a:solidFill>
                <a:latin typeface="Times New Roman" panose="02020603050405020304" pitchFamily="18" charset="0"/>
                <a:cs typeface="Times New Roman" panose="02020603050405020304" pitchFamily="18" charset="0"/>
              </a:rPr>
              <a:t>large to handle the range of bit and burst errors </a:t>
            </a:r>
            <a:r>
              <a:rPr lang="en-US">
                <a:latin typeface="Times New Roman" panose="02020603050405020304" pitchFamily="18" charset="0"/>
                <a:cs typeface="Times New Roman" panose="02020603050405020304" pitchFamily="18" charset="0"/>
              </a:rPr>
              <a:t>that can be introduced on a network link.</a:t>
            </a:r>
          </a:p>
          <a:p>
            <a:pPr algn="just"/>
            <a:r>
              <a:rPr lang="en-US">
                <a:latin typeface="Times New Roman" panose="02020603050405020304" pitchFamily="18" charset="0"/>
                <a:cs typeface="Times New Roman" panose="02020603050405020304" pitchFamily="18" charset="0"/>
              </a:rPr>
              <a:t> Even when error-correcting codes are used (e.g., on wireless links) some </a:t>
            </a:r>
            <a:r>
              <a:rPr lang="en-US">
                <a:solidFill>
                  <a:srgbClr val="FF0000"/>
                </a:solidFill>
                <a:latin typeface="Times New Roman" panose="02020603050405020304" pitchFamily="18" charset="0"/>
                <a:cs typeface="Times New Roman" panose="02020603050405020304" pitchFamily="18" charset="0"/>
              </a:rPr>
              <a:t>errors will be too severe to be corrected</a:t>
            </a:r>
            <a:r>
              <a:rPr lang="en-US">
                <a:latin typeface="Times New Roman" panose="02020603050405020304" pitchFamily="18" charset="0"/>
                <a:cs typeface="Times New Roman" panose="02020603050405020304" pitchFamily="18" charset="0"/>
              </a:rPr>
              <a:t>. As a result, some corrupt frames must be discarded. </a:t>
            </a:r>
          </a:p>
          <a:p>
            <a:pPr algn="just"/>
            <a:r>
              <a:rPr lang="en-US">
                <a:latin typeface="Times New Roman" panose="02020603050405020304" pitchFamily="18" charset="0"/>
                <a:cs typeface="Times New Roman" panose="02020603050405020304" pitchFamily="18" charset="0"/>
              </a:rPr>
              <a:t>Reliable delivery is usually accomplished using a combination of two fundamental mechanisms—</a:t>
            </a:r>
            <a:r>
              <a:rPr lang="en-US" b="1" i="1">
                <a:solidFill>
                  <a:srgbClr val="FF0000"/>
                </a:solidFill>
                <a:latin typeface="Times New Roman" panose="02020603050405020304" pitchFamily="18" charset="0"/>
                <a:cs typeface="Times New Roman" panose="02020603050405020304" pitchFamily="18" charset="0"/>
              </a:rPr>
              <a:t>acknowledgments</a:t>
            </a:r>
            <a:r>
              <a:rPr lang="en-US" b="1">
                <a:solidFill>
                  <a:srgbClr val="FF0000"/>
                </a:solidFill>
                <a:latin typeface="Times New Roman" panose="02020603050405020304" pitchFamily="18" charset="0"/>
                <a:cs typeface="Times New Roman" panose="02020603050405020304" pitchFamily="18" charset="0"/>
              </a:rPr>
              <a:t> and </a:t>
            </a:r>
            <a:r>
              <a:rPr lang="en-US" b="1" i="1">
                <a:solidFill>
                  <a:srgbClr val="FF0000"/>
                </a:solidFill>
                <a:latin typeface="Times New Roman" panose="02020603050405020304" pitchFamily="18" charset="0"/>
                <a:cs typeface="Times New Roman" panose="02020603050405020304" pitchFamily="18" charset="0"/>
              </a:rPr>
              <a:t>timeouts</a:t>
            </a:r>
            <a:r>
              <a:rPr lang="en-US">
                <a:latin typeface="Times New Roman" panose="02020603050405020304" pitchFamily="18" charset="0"/>
                <a:cs typeface="Times New Roman" panose="02020603050405020304" pitchFamily="18" charset="0"/>
              </a:rPr>
              <a:t>. </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92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Introduction</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There are many reasons such as </a:t>
            </a:r>
            <a:r>
              <a:rPr lang="en-US">
                <a:solidFill>
                  <a:srgbClr val="FF0000"/>
                </a:solidFill>
                <a:latin typeface="Times New Roman" panose="02020603050405020304" pitchFamily="18" charset="0"/>
                <a:cs typeface="Times New Roman" panose="02020603050405020304" pitchFamily="18" charset="0"/>
              </a:rPr>
              <a:t>noise, cross-talk etc</a:t>
            </a:r>
            <a:r>
              <a:rPr lang="en-US">
                <a:latin typeface="Times New Roman" panose="02020603050405020304" pitchFamily="18" charset="0"/>
                <a:cs typeface="Times New Roman" panose="02020603050405020304" pitchFamily="18" charset="0"/>
              </a:rPr>
              <a:t>., which may help data to get corrupted during transmission.</a:t>
            </a:r>
          </a:p>
          <a:p>
            <a:pPr algn="just"/>
            <a:r>
              <a:rPr lang="en-US">
                <a:latin typeface="Times New Roman" panose="02020603050405020304" pitchFamily="18" charset="0"/>
                <a:cs typeface="Times New Roman" panose="02020603050405020304" pitchFamily="18" charset="0"/>
              </a:rPr>
              <a:t>The upper layers work on some generalized view of network architecture and are not aware of actual hardware data processing.</a:t>
            </a:r>
          </a:p>
          <a:p>
            <a:pPr algn="just"/>
            <a:r>
              <a:rPr lang="en-US">
                <a:latin typeface="Times New Roman" panose="02020603050405020304" pitchFamily="18" charset="0"/>
                <a:cs typeface="Times New Roman" panose="02020603050405020304" pitchFamily="18" charset="0"/>
              </a:rPr>
              <a:t>Hence, the upper layers expect </a:t>
            </a:r>
            <a:r>
              <a:rPr lang="en-US">
                <a:solidFill>
                  <a:srgbClr val="FF0000"/>
                </a:solidFill>
                <a:latin typeface="Times New Roman" panose="02020603050405020304" pitchFamily="18" charset="0"/>
                <a:cs typeface="Times New Roman" panose="02020603050405020304" pitchFamily="18" charset="0"/>
              </a:rPr>
              <a:t>error-free transmission between the systems. Most of the applications </a:t>
            </a:r>
            <a:r>
              <a:rPr lang="en-US">
                <a:latin typeface="Times New Roman" panose="02020603050405020304" pitchFamily="18" charset="0"/>
                <a:cs typeface="Times New Roman" panose="02020603050405020304" pitchFamily="18" charset="0"/>
              </a:rPr>
              <a:t>would not function expectedly if they receive erroneous data. </a:t>
            </a:r>
          </a:p>
          <a:p>
            <a:pPr algn="just"/>
            <a:r>
              <a:rPr lang="en-US">
                <a:latin typeface="Times New Roman" panose="02020603050405020304" pitchFamily="18" charset="0"/>
                <a:cs typeface="Times New Roman" panose="02020603050405020304" pitchFamily="18" charset="0"/>
              </a:rPr>
              <a:t>Applications such as voice and video may not be that affected and with some errors they may still function well.</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105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lnSpcReduction="10000"/>
          </a:bodyPr>
          <a:lstStyle/>
          <a:p>
            <a:pPr algn="just"/>
            <a:r>
              <a:rPr lang="en-US" sz="3200">
                <a:latin typeface="Times New Roman" panose="02020603050405020304" pitchFamily="18" charset="0"/>
                <a:cs typeface="Times New Roman" panose="02020603050405020304" pitchFamily="18" charset="0"/>
              </a:rPr>
              <a:t>An </a:t>
            </a:r>
            <a:r>
              <a:rPr lang="en-US" sz="3200">
                <a:solidFill>
                  <a:srgbClr val="FF0000"/>
                </a:solidFill>
                <a:latin typeface="Times New Roman" panose="02020603050405020304" pitchFamily="18" charset="0"/>
                <a:cs typeface="Times New Roman" panose="02020603050405020304" pitchFamily="18" charset="0"/>
              </a:rPr>
              <a:t>acknowledgment (ACK for short) is a small control frame </a:t>
            </a:r>
            <a:r>
              <a:rPr lang="en-US" sz="3200">
                <a:latin typeface="Times New Roman" panose="02020603050405020304" pitchFamily="18" charset="0"/>
                <a:cs typeface="Times New Roman" panose="02020603050405020304" pitchFamily="18" charset="0"/>
              </a:rPr>
              <a:t>that a protocol </a:t>
            </a:r>
            <a:r>
              <a:rPr lang="en-US" sz="3200">
                <a:solidFill>
                  <a:srgbClr val="FF0000"/>
                </a:solidFill>
                <a:latin typeface="Times New Roman" panose="02020603050405020304" pitchFamily="18" charset="0"/>
                <a:cs typeface="Times New Roman" panose="02020603050405020304" pitchFamily="18" charset="0"/>
              </a:rPr>
              <a:t>sends back to its peer saying that it has received </a:t>
            </a:r>
            <a:r>
              <a:rPr lang="en-US" sz="3200">
                <a:latin typeface="Times New Roman" panose="02020603050405020304" pitchFamily="18" charset="0"/>
                <a:cs typeface="Times New Roman" panose="02020603050405020304" pitchFamily="18" charset="0"/>
              </a:rPr>
              <a:t>an earlier frame. </a:t>
            </a:r>
          </a:p>
          <a:p>
            <a:pPr algn="just"/>
            <a:r>
              <a:rPr lang="en-US" sz="3200">
                <a:latin typeface="Times New Roman" panose="02020603050405020304" pitchFamily="18" charset="0"/>
                <a:cs typeface="Times New Roman" panose="02020603050405020304" pitchFamily="18" charset="0"/>
              </a:rPr>
              <a:t>The </a:t>
            </a:r>
            <a:r>
              <a:rPr lang="en-US" sz="3200">
                <a:solidFill>
                  <a:srgbClr val="FF0000"/>
                </a:solidFill>
                <a:latin typeface="Times New Roman" panose="02020603050405020304" pitchFamily="18" charset="0"/>
                <a:cs typeface="Times New Roman" panose="02020603050405020304" pitchFamily="18" charset="0"/>
              </a:rPr>
              <a:t>receipt of an acknowledgment </a:t>
            </a:r>
            <a:r>
              <a:rPr lang="en-US" sz="3200">
                <a:latin typeface="Times New Roman" panose="02020603050405020304" pitchFamily="18" charset="0"/>
                <a:cs typeface="Times New Roman" panose="02020603050405020304" pitchFamily="18" charset="0"/>
              </a:rPr>
              <a:t>indicates to the sender of the original frame that its frame was successfully delivered.</a:t>
            </a:r>
          </a:p>
          <a:p>
            <a:pPr algn="just"/>
            <a:r>
              <a:rPr lang="en-US" sz="3200">
                <a:latin typeface="Times New Roman" panose="02020603050405020304" pitchFamily="18" charset="0"/>
                <a:cs typeface="Times New Roman" panose="02020603050405020304" pitchFamily="18" charset="0"/>
              </a:rPr>
              <a:t>If the </a:t>
            </a:r>
            <a:r>
              <a:rPr lang="en-US" sz="3200">
                <a:solidFill>
                  <a:srgbClr val="FF0000"/>
                </a:solidFill>
                <a:latin typeface="Times New Roman" panose="02020603050405020304" pitchFamily="18" charset="0"/>
                <a:cs typeface="Times New Roman" panose="02020603050405020304" pitchFamily="18" charset="0"/>
              </a:rPr>
              <a:t>sender does not receive an acknowledgment after a reasonable amount of time</a:t>
            </a:r>
            <a:r>
              <a:rPr lang="en-US" sz="3200">
                <a:latin typeface="Times New Roman" panose="02020603050405020304" pitchFamily="18" charset="0"/>
                <a:cs typeface="Times New Roman" panose="02020603050405020304" pitchFamily="18" charset="0"/>
              </a:rPr>
              <a:t>, then </a:t>
            </a:r>
            <a:r>
              <a:rPr lang="en-US" sz="3200">
                <a:solidFill>
                  <a:srgbClr val="FF0000"/>
                </a:solidFill>
                <a:latin typeface="Times New Roman" panose="02020603050405020304" pitchFamily="18" charset="0"/>
                <a:cs typeface="Times New Roman" panose="02020603050405020304" pitchFamily="18" charset="0"/>
              </a:rPr>
              <a:t>it </a:t>
            </a:r>
            <a:r>
              <a:rPr lang="en-US" sz="3200" i="1">
                <a:solidFill>
                  <a:srgbClr val="FF0000"/>
                </a:solidFill>
                <a:latin typeface="Times New Roman" panose="02020603050405020304" pitchFamily="18" charset="0"/>
                <a:cs typeface="Times New Roman" panose="02020603050405020304" pitchFamily="18" charset="0"/>
              </a:rPr>
              <a:t>retransmits</a:t>
            </a:r>
            <a:r>
              <a:rPr lang="en-US" sz="3200">
                <a:solidFill>
                  <a:srgbClr val="FF0000"/>
                </a:solidFill>
                <a:latin typeface="Times New Roman" panose="02020603050405020304" pitchFamily="18" charset="0"/>
                <a:cs typeface="Times New Roman" panose="02020603050405020304" pitchFamily="18" charset="0"/>
              </a:rPr>
              <a:t> the original frame</a:t>
            </a:r>
            <a:r>
              <a:rPr lang="en-US" sz="3200">
                <a:latin typeface="Times New Roman" panose="02020603050405020304" pitchFamily="18" charset="0"/>
                <a:cs typeface="Times New Roman" panose="02020603050405020304" pitchFamily="18" charset="0"/>
              </a:rPr>
              <a:t>. This action of waiting a </a:t>
            </a:r>
            <a:r>
              <a:rPr lang="en-US" sz="3200" b="1">
                <a:solidFill>
                  <a:srgbClr val="FF0000"/>
                </a:solidFill>
                <a:latin typeface="Times New Roman" panose="02020603050405020304" pitchFamily="18" charset="0"/>
                <a:cs typeface="Times New Roman" panose="02020603050405020304" pitchFamily="18" charset="0"/>
              </a:rPr>
              <a:t>reasonable amount of time is called a </a:t>
            </a:r>
            <a:r>
              <a:rPr lang="en-US" sz="3200" b="1" i="1">
                <a:solidFill>
                  <a:srgbClr val="FF0000"/>
                </a:solidFill>
                <a:latin typeface="Times New Roman" panose="02020603050405020304" pitchFamily="18" charset="0"/>
                <a:cs typeface="Times New Roman" panose="02020603050405020304" pitchFamily="18" charset="0"/>
              </a:rPr>
              <a:t>timeout</a:t>
            </a:r>
            <a:r>
              <a:rPr lang="en-US" sz="3200">
                <a:latin typeface="Times New Roman" panose="02020603050405020304" pitchFamily="18" charset="0"/>
                <a:cs typeface="Times New Roman" panose="02020603050405020304" pitchFamily="18" charset="0"/>
              </a:rPr>
              <a:t>.</a:t>
            </a:r>
          </a:p>
          <a:p>
            <a:pPr algn="just"/>
            <a:r>
              <a:rPr lang="en-US">
                <a:latin typeface="Times New Roman" panose="02020603050405020304" pitchFamily="18" charset="0"/>
                <a:cs typeface="Times New Roman" panose="02020603050405020304" pitchFamily="18" charset="0"/>
              </a:rPr>
              <a:t>The general strategy of using acknowledgments and timeouts to implement reliable delivery is sometimes called </a:t>
            </a:r>
            <a:r>
              <a:rPr lang="en-US" b="1" i="1">
                <a:solidFill>
                  <a:srgbClr val="FF0000"/>
                </a:solidFill>
                <a:latin typeface="Times New Roman" panose="02020603050405020304" pitchFamily="18" charset="0"/>
                <a:cs typeface="Times New Roman" panose="02020603050405020304" pitchFamily="18" charset="0"/>
              </a:rPr>
              <a:t>automatic repeat request</a:t>
            </a:r>
            <a:r>
              <a:rPr lang="en-US" b="1">
                <a:solidFill>
                  <a:srgbClr val="FF0000"/>
                </a:solidFill>
                <a:latin typeface="Times New Roman" panose="02020603050405020304" pitchFamily="18" charset="0"/>
                <a:cs typeface="Times New Roman" panose="02020603050405020304" pitchFamily="18" charset="0"/>
              </a:rPr>
              <a:t> (abbreviated ARQ).</a:t>
            </a:r>
            <a:endParaRPr lang="en-IN" sz="32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164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84C46A-BB7B-46E9-B29C-C9BC0A221EC9}"/>
              </a:ext>
            </a:extLst>
          </p:cNvPr>
          <p:cNvSpPr txBox="1"/>
          <p:nvPr/>
        </p:nvSpPr>
        <p:spPr>
          <a:xfrm>
            <a:off x="3120272" y="785774"/>
            <a:ext cx="5562600" cy="523220"/>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Reliable transmission Protocols</a:t>
            </a:r>
            <a:endParaRPr lang="en-IN" sz="28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643B4EF-5403-4F2F-B865-47625B39F3D4}"/>
              </a:ext>
            </a:extLst>
          </p:cNvPr>
          <p:cNvSpPr txBox="1"/>
          <p:nvPr/>
        </p:nvSpPr>
        <p:spPr>
          <a:xfrm>
            <a:off x="2349631" y="1851523"/>
            <a:ext cx="8264950" cy="3416320"/>
          </a:xfrm>
          <a:prstGeom prst="rect">
            <a:avLst/>
          </a:prstGeom>
          <a:noFill/>
        </p:spPr>
        <p:txBody>
          <a:bodyPr wrap="square">
            <a:spAutoFit/>
          </a:bodyPr>
          <a:lstStyle/>
          <a:p>
            <a:pPr marL="342900" indent="-342900" algn="l" fontAlgn="base">
              <a:buFont typeface="+mj-lt"/>
              <a:buAutoNum type="arabicPeriod"/>
            </a:pPr>
            <a:r>
              <a:rPr lang="en-IN" sz="2400">
                <a:latin typeface="Times New Roman" panose="02020603050405020304" pitchFamily="18" charset="0"/>
                <a:cs typeface="Times New Roman" panose="02020603050405020304" pitchFamily="18" charset="0"/>
              </a:rPr>
              <a:t>Stop and Wait ARQ</a:t>
            </a:r>
          </a:p>
          <a:p>
            <a:pPr marL="342900" indent="-342900" algn="l" fontAlgn="base">
              <a:buFont typeface="+mj-lt"/>
              <a:buAutoNum type="arabicPeriod"/>
            </a:pPr>
            <a:endParaRPr lang="en-IN" sz="2400">
              <a:latin typeface="Times New Roman" panose="02020603050405020304" pitchFamily="18" charset="0"/>
              <a:cs typeface="Times New Roman" panose="02020603050405020304" pitchFamily="18" charset="0"/>
            </a:endParaRPr>
          </a:p>
          <a:p>
            <a:pPr marL="342900" indent="-342900" algn="l" fontAlgn="base">
              <a:buFont typeface="+mj-lt"/>
              <a:buAutoNum type="arabicPeriod"/>
            </a:pPr>
            <a:r>
              <a:rPr lang="en-US" sz="2400">
                <a:latin typeface="Times New Roman" panose="02020603050405020304" pitchFamily="18" charset="0"/>
                <a:cs typeface="Times New Roman" panose="02020603050405020304" pitchFamily="18" charset="0"/>
              </a:rPr>
              <a:t>Sliding Window Protocol</a:t>
            </a:r>
          </a:p>
          <a:p>
            <a:pPr algn="l" fontAlgn="base"/>
            <a:endParaRPr lang="en-US" sz="2400">
              <a:latin typeface="Times New Roman" panose="02020603050405020304" pitchFamily="18" charset="0"/>
              <a:cs typeface="Times New Roman" panose="02020603050405020304" pitchFamily="18" charset="0"/>
            </a:endParaRPr>
          </a:p>
          <a:p>
            <a:pPr algn="l" fontAlgn="base"/>
            <a:endParaRPr lang="en-US" sz="2400">
              <a:latin typeface="Times New Roman" panose="02020603050405020304" pitchFamily="18" charset="0"/>
              <a:cs typeface="Times New Roman" panose="02020603050405020304" pitchFamily="18" charset="0"/>
            </a:endParaRPr>
          </a:p>
          <a:p>
            <a:pPr lvl="2" fontAlgn="base"/>
            <a:r>
              <a:rPr lang="en-US" sz="2400">
                <a:latin typeface="Times New Roman" panose="02020603050405020304" pitchFamily="18" charset="0"/>
                <a:cs typeface="Times New Roman" panose="02020603050405020304" pitchFamily="18" charset="0"/>
              </a:rPr>
              <a:t>	Sliding window protocol has two types:</a:t>
            </a:r>
          </a:p>
          <a:p>
            <a:pPr marL="342900" indent="-342900" algn="l" fontAlgn="base">
              <a:buFont typeface="+mj-lt"/>
              <a:buAutoNum type="arabicPeriod"/>
            </a:pPr>
            <a:endParaRPr lang="en-US" sz="2400">
              <a:latin typeface="Times New Roman" panose="02020603050405020304" pitchFamily="18" charset="0"/>
              <a:cs typeface="Times New Roman" panose="02020603050405020304" pitchFamily="18" charset="0"/>
            </a:endParaRPr>
          </a:p>
          <a:p>
            <a:pPr marL="2171700" lvl="4" indent="-342900" fontAlgn="base">
              <a:buFont typeface="+mj-lt"/>
              <a:buAutoNum type="arabicPeriod"/>
            </a:pPr>
            <a:r>
              <a:rPr lang="en-US" sz="2400">
                <a:latin typeface="Times New Roman" panose="02020603050405020304" pitchFamily="18" charset="0"/>
                <a:cs typeface="Times New Roman" panose="02020603050405020304" pitchFamily="18" charset="0"/>
              </a:rPr>
              <a:t>Go-Back-N ARQ</a:t>
            </a:r>
          </a:p>
          <a:p>
            <a:pPr marL="2171700" lvl="4" indent="-342900" fontAlgn="base">
              <a:buFont typeface="+mj-lt"/>
              <a:buAutoNum type="arabicPeriod"/>
            </a:pPr>
            <a:r>
              <a:rPr lang="en-US" sz="2400">
                <a:latin typeface="Times New Roman" panose="02020603050405020304" pitchFamily="18" charset="0"/>
                <a:cs typeface="Times New Roman" panose="02020603050405020304" pitchFamily="18" charset="0"/>
              </a:rPr>
              <a:t>Selective Repeat ARQ</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419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a:br>
            <a:r>
              <a:rPr lang="en-IN" b="1">
                <a:solidFill>
                  <a:srgbClr val="FF0000"/>
                </a:solidFill>
                <a:latin typeface="Times New Roman" panose="02020603050405020304" pitchFamily="18" charset="0"/>
                <a:cs typeface="Times New Roman" panose="02020603050405020304" pitchFamily="18" charset="0"/>
              </a:rPr>
              <a:t>Stop-and-Wait ARQ</a:t>
            </a:r>
            <a:br>
              <a:rPr lang="en-IN" b="1"/>
            </a:br>
            <a:endParaRPr lang="en-IN"/>
          </a:p>
        </p:txBody>
      </p:sp>
      <p:sp>
        <p:nvSpPr>
          <p:cNvPr id="3" name="Content Placeholder 2"/>
          <p:cNvSpPr>
            <a:spLocks noGrp="1"/>
          </p:cNvSpPr>
          <p:nvPr>
            <p:ph idx="1"/>
          </p:nvPr>
        </p:nvSpPr>
        <p:spPr/>
        <p:txBody>
          <a:bodyPr>
            <a:normAutofit/>
          </a:bodyPr>
          <a:lstStyle/>
          <a:p>
            <a:pPr algn="just"/>
            <a:r>
              <a:rPr lang="en-US" sz="3200">
                <a:latin typeface="Times New Roman" panose="02020603050405020304" pitchFamily="18" charset="0"/>
                <a:cs typeface="Times New Roman" panose="02020603050405020304" pitchFamily="18" charset="0"/>
              </a:rPr>
              <a:t>The simplest ARQ scheme is the </a:t>
            </a:r>
            <a:r>
              <a:rPr lang="en-US" sz="3200" i="1">
                <a:latin typeface="Times New Roman" panose="02020603050405020304" pitchFamily="18" charset="0"/>
                <a:cs typeface="Times New Roman" panose="02020603050405020304" pitchFamily="18" charset="0"/>
              </a:rPr>
              <a:t>stop-and-wait</a:t>
            </a:r>
            <a:r>
              <a:rPr lang="en-US" sz="3200">
                <a:latin typeface="Times New Roman" panose="02020603050405020304" pitchFamily="18" charset="0"/>
                <a:cs typeface="Times New Roman" panose="02020603050405020304" pitchFamily="18" charset="0"/>
              </a:rPr>
              <a:t> algorithm. The idea of stop-and-wait is straightforward: </a:t>
            </a:r>
          </a:p>
          <a:p>
            <a:pPr algn="just">
              <a:buFont typeface="Wingdings" panose="05000000000000000000" pitchFamily="2" charset="2"/>
              <a:buChar char="v"/>
            </a:pPr>
            <a:r>
              <a:rPr lang="en-US" sz="3200">
                <a:solidFill>
                  <a:srgbClr val="FF0000"/>
                </a:solidFill>
                <a:latin typeface="Times New Roman" panose="02020603050405020304" pitchFamily="18" charset="0"/>
                <a:cs typeface="Times New Roman" panose="02020603050405020304" pitchFamily="18" charset="0"/>
              </a:rPr>
              <a:t>After transmitting one frame, the sender waits for an acknowledgment before transmitting the next frame</a:t>
            </a:r>
            <a:r>
              <a:rPr lang="en-US" sz="320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3200">
                <a:latin typeface="Times New Roman" panose="02020603050405020304" pitchFamily="18" charset="0"/>
                <a:cs typeface="Times New Roman" panose="02020603050405020304" pitchFamily="18" charset="0"/>
              </a:rPr>
              <a:t>If the acknowledgment </a:t>
            </a:r>
            <a:r>
              <a:rPr lang="en-US" sz="3200">
                <a:solidFill>
                  <a:srgbClr val="FF0000"/>
                </a:solidFill>
                <a:latin typeface="Times New Roman" panose="02020603050405020304" pitchFamily="18" charset="0"/>
                <a:cs typeface="Times New Roman" panose="02020603050405020304" pitchFamily="18" charset="0"/>
              </a:rPr>
              <a:t>does not arrive after a certain period of time</a:t>
            </a:r>
            <a:r>
              <a:rPr lang="en-US" sz="3200">
                <a:latin typeface="Times New Roman" panose="02020603050405020304" pitchFamily="18" charset="0"/>
                <a:cs typeface="Times New Roman" panose="02020603050405020304" pitchFamily="18" charset="0"/>
              </a:rPr>
              <a:t>, the </a:t>
            </a:r>
            <a:r>
              <a:rPr lang="en-US" sz="3200">
                <a:solidFill>
                  <a:srgbClr val="FF0000"/>
                </a:solidFill>
                <a:latin typeface="Times New Roman" panose="02020603050405020304" pitchFamily="18" charset="0"/>
                <a:cs typeface="Times New Roman" panose="02020603050405020304" pitchFamily="18" charset="0"/>
              </a:rPr>
              <a:t>sender times out and retransmits the original frame</a:t>
            </a:r>
            <a:r>
              <a:rPr lang="en-US" sz="3200">
                <a:latin typeface="Times New Roman" panose="02020603050405020304" pitchFamily="18" charset="0"/>
                <a:cs typeface="Times New Roman" panose="02020603050405020304" pitchFamily="18" charset="0"/>
              </a:rPr>
              <a:t>.</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689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_images/f02-17-9780123850591.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62757" y="813953"/>
            <a:ext cx="7228989" cy="5390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318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F873E-4958-4B0C-AC4C-7D48B16E39E3}"/>
              </a:ext>
            </a:extLst>
          </p:cNvPr>
          <p:cNvSpPr txBox="1"/>
          <p:nvPr/>
        </p:nvSpPr>
        <p:spPr>
          <a:xfrm>
            <a:off x="760677" y="805201"/>
            <a:ext cx="6094428" cy="5539978"/>
          </a:xfrm>
          <a:prstGeom prst="rect">
            <a:avLst/>
          </a:prstGeom>
          <a:noFill/>
        </p:spPr>
        <p:txBody>
          <a:bodyPr wrap="square">
            <a:spAutoFit/>
          </a:bodyPr>
          <a:lstStyle/>
          <a:p>
            <a:pPr marL="285750" indent="-285750" algn="just" fontAlgn="base">
              <a:buFont typeface="Arial" panose="020B0604020202020204" pitchFamily="34" charset="0"/>
              <a:buChar char="•"/>
            </a:pPr>
            <a:r>
              <a:rPr lang="en-US" sz="2400" b="0" i="0">
                <a:solidFill>
                  <a:srgbClr val="273239"/>
                </a:solidFill>
                <a:effectLst/>
                <a:latin typeface="Times New Roman" panose="02020603050405020304" pitchFamily="18" charset="0"/>
                <a:cs typeface="Times New Roman" panose="02020603050405020304" pitchFamily="18" charset="0"/>
              </a:rPr>
              <a:t>Used in Connection-oriented communication.</a:t>
            </a:r>
          </a:p>
          <a:p>
            <a:pPr marL="285750" indent="-285750" algn="just" fontAlgn="base">
              <a:buFont typeface="Arial" panose="020B0604020202020204" pitchFamily="34" charset="0"/>
              <a:buChar char="•"/>
            </a:pPr>
            <a:r>
              <a:rPr lang="en-US" sz="2400" b="0" i="0">
                <a:solidFill>
                  <a:srgbClr val="273239"/>
                </a:solidFill>
                <a:effectLst/>
                <a:latin typeface="Times New Roman" panose="02020603050405020304" pitchFamily="18" charset="0"/>
                <a:cs typeface="Times New Roman" panose="02020603050405020304" pitchFamily="18" charset="0"/>
              </a:rPr>
              <a:t>It offers error and flows control</a:t>
            </a:r>
          </a:p>
          <a:p>
            <a:pPr marL="285750" indent="-285750" algn="just" fontAlgn="base">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In both cases, the sender times out and retransmits the original frame, but the receiver will think that it is the next frame, since it correctly received and acknowledged the first frame. This has the potential to cause duplicate copies of a frame to be delivered. </a:t>
            </a:r>
          </a:p>
          <a:p>
            <a:pPr marL="285750" indent="-285750" algn="just" fontAlgn="base">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To address this problem, the header for a </a:t>
            </a:r>
            <a:r>
              <a:rPr lang="en-US" sz="2400">
                <a:solidFill>
                  <a:srgbClr val="FF0000"/>
                </a:solidFill>
                <a:latin typeface="Times New Roman" panose="02020603050405020304" pitchFamily="18" charset="0"/>
                <a:cs typeface="Times New Roman" panose="02020603050405020304" pitchFamily="18" charset="0"/>
              </a:rPr>
              <a:t>stop-and-wait protocol usually includes a 1-bit sequence number—that is, the sequence number can take on the values 0 and 1</a:t>
            </a:r>
            <a:r>
              <a:rPr lang="en-US" sz="2400">
                <a:latin typeface="Times New Roman" panose="02020603050405020304" pitchFamily="18" charset="0"/>
                <a:cs typeface="Times New Roman" panose="02020603050405020304" pitchFamily="18" charset="0"/>
              </a:rPr>
              <a:t>—and the sequence numbers used for each frame alternate</a:t>
            </a:r>
            <a:endParaRPr lang="en-US" sz="2400" b="0" i="0">
              <a:solidFill>
                <a:srgbClr val="273239"/>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endParaRPr lang="en-US">
              <a:solidFill>
                <a:srgbClr val="273239"/>
              </a:solidFill>
              <a:latin typeface="Times New Roman" panose="02020603050405020304" pitchFamily="18" charset="0"/>
              <a:cs typeface="Times New Roman" panose="02020603050405020304" pitchFamily="18" charset="0"/>
            </a:endParaRPr>
          </a:p>
        </p:txBody>
      </p:sp>
      <p:pic>
        <p:nvPicPr>
          <p:cNvPr id="2050" name="Picture 2" descr="../_images/f02-18-97801238505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5105" y="1005839"/>
            <a:ext cx="5019032" cy="5133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806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 11">
            <a:extLst>
              <a:ext uri="{FF2B5EF4-FFF2-40B4-BE49-F238E27FC236}">
                <a16:creationId xmlns:a16="http://schemas.microsoft.com/office/drawing/2014/main" id="{81C758BF-E017-4B7C-9198-11CBDFBB50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499"/>
          <a:stretch/>
        </p:blipFill>
        <p:spPr bwMode="auto">
          <a:xfrm>
            <a:off x="2628900" y="587556"/>
            <a:ext cx="6934200" cy="5049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091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hapter 3 The Data Link Layer Prepared by">
            <a:extLst>
              <a:ext uri="{FF2B5EF4-FFF2-40B4-BE49-F238E27FC236}">
                <a16:creationId xmlns:a16="http://schemas.microsoft.com/office/drawing/2014/main" id="{B80287E5-D3AA-4D12-808D-2FC5076CB0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266"/>
          <a:stretch/>
        </p:blipFill>
        <p:spPr bwMode="auto">
          <a:xfrm>
            <a:off x="1966667" y="618996"/>
            <a:ext cx="8258666" cy="5620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286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7BE6BE-5378-45BF-AD34-7291E26B0DCD}"/>
              </a:ext>
            </a:extLst>
          </p:cNvPr>
          <p:cNvPicPr>
            <a:picLocks noChangeAspect="1"/>
          </p:cNvPicPr>
          <p:nvPr/>
        </p:nvPicPr>
        <p:blipFill rotWithShape="1">
          <a:blip r:embed="rId2"/>
          <a:srcRect l="5395" t="4582" b="14286"/>
          <a:stretch/>
        </p:blipFill>
        <p:spPr>
          <a:xfrm>
            <a:off x="1772239" y="763571"/>
            <a:ext cx="8650664" cy="4422383"/>
          </a:xfrm>
          <a:prstGeom prst="rect">
            <a:avLst/>
          </a:prstGeom>
        </p:spPr>
      </p:pic>
      <p:sp>
        <p:nvSpPr>
          <p:cNvPr id="2" name="TextBox 1"/>
          <p:cNvSpPr txBox="1"/>
          <p:nvPr/>
        </p:nvSpPr>
        <p:spPr>
          <a:xfrm>
            <a:off x="1515291" y="5329646"/>
            <a:ext cx="7785463" cy="923330"/>
          </a:xfrm>
          <a:prstGeom prst="rect">
            <a:avLst/>
          </a:prstGeom>
          <a:noFill/>
        </p:spPr>
        <p:txBody>
          <a:bodyPr wrap="square" rtlCol="0">
            <a:spAutoFit/>
          </a:bodyPr>
          <a:lstStyle/>
          <a:p>
            <a:pPr algn="just"/>
            <a:r>
              <a:rPr lang="en-US">
                <a:solidFill>
                  <a:srgbClr val="FF0000"/>
                </a:solidFill>
                <a:latin typeface="Times New Roman" panose="02020603050405020304" pitchFamily="18" charset="0"/>
                <a:cs typeface="Times New Roman" panose="02020603050405020304" pitchFamily="18" charset="0"/>
              </a:rPr>
              <a:t>The main shortcoming of the stop-and-wait algorithm is that it allows the sender to have only one outstanding frame on the link at a time, and this may be far below the link’s capacity. </a:t>
            </a:r>
            <a:endParaRPr lang="en-IN">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1425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A90161-CA65-4D2C-B66E-5883D805A69C}"/>
              </a:ext>
            </a:extLst>
          </p:cNvPr>
          <p:cNvSpPr txBox="1"/>
          <p:nvPr/>
        </p:nvSpPr>
        <p:spPr>
          <a:xfrm>
            <a:off x="2820972" y="428076"/>
            <a:ext cx="6094428" cy="584775"/>
          </a:xfrm>
          <a:prstGeom prst="rect">
            <a:avLst/>
          </a:prstGeom>
          <a:noFill/>
        </p:spPr>
        <p:txBody>
          <a:bodyPr wrap="square">
            <a:spAutoFit/>
          </a:bodyPr>
          <a:lstStyle/>
          <a:p>
            <a:pPr algn="ctr"/>
            <a:r>
              <a:rPr lang="en-IN" sz="3200" b="1" i="0">
                <a:solidFill>
                  <a:srgbClr val="FF0000"/>
                </a:solidFill>
                <a:effectLst/>
                <a:latin typeface="Times New Roman" panose="02020603050405020304" pitchFamily="18" charset="0"/>
                <a:cs typeface="Times New Roman" panose="02020603050405020304" pitchFamily="18" charset="0"/>
              </a:rPr>
              <a:t>Sliding Window Protocol</a:t>
            </a:r>
          </a:p>
        </p:txBody>
      </p:sp>
      <p:sp>
        <p:nvSpPr>
          <p:cNvPr id="7" name="TextBox 6">
            <a:extLst>
              <a:ext uri="{FF2B5EF4-FFF2-40B4-BE49-F238E27FC236}">
                <a16:creationId xmlns:a16="http://schemas.microsoft.com/office/drawing/2014/main" id="{A0C4D1A2-FA4A-4CF3-A146-9FB60538EAB6}"/>
              </a:ext>
            </a:extLst>
          </p:cNvPr>
          <p:cNvSpPr txBox="1"/>
          <p:nvPr/>
        </p:nvSpPr>
        <p:spPr>
          <a:xfrm>
            <a:off x="1038935" y="1374331"/>
            <a:ext cx="9658501" cy="3416320"/>
          </a:xfrm>
          <a:prstGeom prst="rect">
            <a:avLst/>
          </a:prstGeom>
          <a:noFill/>
        </p:spPr>
        <p:txBody>
          <a:bodyPr wrap="square">
            <a:spAutoFit/>
          </a:bodyPr>
          <a:lstStyle/>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sliding window is a technique </a:t>
            </a:r>
            <a:r>
              <a:rPr lang="en-US" sz="2400">
                <a:solidFill>
                  <a:srgbClr val="FF0000"/>
                </a:solidFill>
                <a:latin typeface="Times New Roman" panose="02020603050405020304" pitchFamily="18" charset="0"/>
                <a:cs typeface="Times New Roman" panose="02020603050405020304" pitchFamily="18" charset="0"/>
              </a:rPr>
              <a:t>for sending multiple frames at a time</a:t>
            </a:r>
            <a:r>
              <a:rPr lang="en-US" sz="2400">
                <a:latin typeface="Times New Roman" panose="02020603050405020304" pitchFamily="18" charset="0"/>
                <a:cs typeface="Times New Roman" panose="02020603050405020304" pitchFamily="18" charset="0"/>
              </a:rPr>
              <a:t>. Sliding window protocols are </a:t>
            </a:r>
            <a:r>
              <a:rPr lang="en-US" sz="2400">
                <a:solidFill>
                  <a:srgbClr val="FF0000"/>
                </a:solidFill>
                <a:latin typeface="Times New Roman" panose="02020603050405020304" pitchFamily="18" charset="0"/>
                <a:cs typeface="Times New Roman" panose="02020603050405020304" pitchFamily="18" charset="0"/>
              </a:rPr>
              <a:t>data link layer protocols for reliable and sequential delivery of data frames</a:t>
            </a:r>
            <a:r>
              <a:rPr lang="en-US" sz="2400">
                <a:latin typeface="Times New Roman" panose="02020603050405020304" pitchFamily="18" charset="0"/>
                <a:cs typeface="Times New Roman" panose="02020603050405020304" pitchFamily="18" charset="0"/>
              </a:rPr>
              <a:t>. The sliding window is also used in Transmission Control Protocol.</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In this protocol, </a:t>
            </a:r>
            <a:r>
              <a:rPr lang="en-US" sz="2400">
                <a:solidFill>
                  <a:srgbClr val="FF0000"/>
                </a:solidFill>
                <a:latin typeface="Times New Roman" panose="02020603050405020304" pitchFamily="18" charset="0"/>
                <a:cs typeface="Times New Roman" panose="02020603050405020304" pitchFamily="18" charset="0"/>
              </a:rPr>
              <a:t>multiple frames can be sent by a sender at a time before receiving an acknowledgment from the receiver</a:t>
            </a:r>
            <a:r>
              <a:rPr lang="en-US" sz="2400">
                <a:latin typeface="Times New Roman" panose="02020603050405020304" pitchFamily="18" charset="0"/>
                <a:cs typeface="Times New Roman" panose="02020603050405020304" pitchFamily="18" charset="0"/>
              </a:rPr>
              <a:t>. The term sliding window refers to the </a:t>
            </a:r>
            <a:r>
              <a:rPr lang="en-US" sz="2400">
                <a:solidFill>
                  <a:srgbClr val="FF0000"/>
                </a:solidFill>
                <a:latin typeface="Times New Roman" panose="02020603050405020304" pitchFamily="18" charset="0"/>
                <a:cs typeface="Times New Roman" panose="02020603050405020304" pitchFamily="18" charset="0"/>
              </a:rPr>
              <a:t>imaginary boxes to hold frame</a:t>
            </a:r>
            <a:r>
              <a:rPr lang="en-US" sz="2400">
                <a:latin typeface="Times New Roman" panose="02020603050405020304" pitchFamily="18" charset="0"/>
                <a:cs typeface="Times New Roman" panose="02020603050405020304" pitchFamily="18" charset="0"/>
              </a:rPr>
              <a:t>s. Sliding window method is also known as windowing.</a:t>
            </a:r>
          </a:p>
          <a:p>
            <a:pPr algn="just"/>
            <a:endParaRPr lang="en-IN" sz="24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E4460D-F0DD-4B01-9D1E-A2BC2A54530F}"/>
              </a:ext>
            </a:extLst>
          </p:cNvPr>
          <p:cNvSpPr txBox="1"/>
          <p:nvPr/>
        </p:nvSpPr>
        <p:spPr>
          <a:xfrm>
            <a:off x="1328979" y="4542456"/>
            <a:ext cx="8453486" cy="1569660"/>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Sliding window protocol has two types:</a:t>
            </a:r>
          </a:p>
          <a:p>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Go-Back-N ARQ</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Selective Repeat ARQ</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854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30B2A3-1E40-4801-BBFE-341929737572}"/>
              </a:ext>
            </a:extLst>
          </p:cNvPr>
          <p:cNvSpPr txBox="1"/>
          <p:nvPr/>
        </p:nvSpPr>
        <p:spPr>
          <a:xfrm>
            <a:off x="1587002" y="1133317"/>
            <a:ext cx="9396166" cy="4154984"/>
          </a:xfrm>
          <a:prstGeom prst="rect">
            <a:avLst/>
          </a:prstGeom>
          <a:noFill/>
        </p:spPr>
        <p:txBody>
          <a:bodyPr wrap="square">
            <a:spAutoFit/>
          </a:bodyPr>
          <a:lstStyle/>
          <a:p>
            <a:pPr algn="just"/>
            <a:r>
              <a:rPr lang="en-US" sz="3200" b="1" i="0">
                <a:solidFill>
                  <a:srgbClr val="FF0000"/>
                </a:solidFill>
                <a:effectLst/>
                <a:latin typeface="Times New Roman" panose="02020603050405020304" pitchFamily="18" charset="0"/>
                <a:cs typeface="Times New Roman" panose="02020603050405020304" pitchFamily="18" charset="0"/>
              </a:rPr>
              <a:t>Go-Back-N ARQ</a:t>
            </a:r>
          </a:p>
          <a:p>
            <a:pPr algn="just"/>
            <a:endParaRPr lang="en-US" b="1">
              <a:solidFill>
                <a:srgbClr val="610B4B"/>
              </a:solidFill>
              <a:latin typeface="erdana"/>
            </a:endParaRPr>
          </a:p>
          <a:p>
            <a:pPr algn="just"/>
            <a:endParaRPr lang="en-US" b="1" i="0">
              <a:solidFill>
                <a:srgbClr val="610B4B"/>
              </a:solidFill>
              <a:effectLst/>
              <a:latin typeface="erdana"/>
            </a:endParaRPr>
          </a:p>
          <a:p>
            <a:pPr marL="285750" indent="-285750" algn="just">
              <a:buFont typeface="Arial" panose="020B0604020202020204" pitchFamily="34" charset="0"/>
              <a:buChar char="•"/>
            </a:pPr>
            <a:r>
              <a:rPr lang="en-US" sz="2800" b="0" i="0">
                <a:effectLst/>
                <a:latin typeface="Times New Roman" panose="02020603050405020304" pitchFamily="18" charset="0"/>
                <a:cs typeface="Times New Roman" panose="02020603050405020304" pitchFamily="18" charset="0"/>
              </a:rPr>
              <a:t>Go-Back-N ARQ protocol is also known as Go-Back-N Automatic Repeat Request. </a:t>
            </a:r>
          </a:p>
          <a:p>
            <a:pPr marL="285750" indent="-285750" algn="just">
              <a:buFont typeface="Arial" panose="020B0604020202020204" pitchFamily="34" charset="0"/>
              <a:buChar char="•"/>
            </a:pPr>
            <a:r>
              <a:rPr lang="en-US" sz="2800" b="0" i="0">
                <a:effectLst/>
                <a:latin typeface="Times New Roman" panose="02020603050405020304" pitchFamily="18" charset="0"/>
                <a:cs typeface="Times New Roman" panose="02020603050405020304" pitchFamily="18" charset="0"/>
              </a:rPr>
              <a:t>It is a </a:t>
            </a:r>
            <a:r>
              <a:rPr lang="en-US" sz="2800" b="0" i="0">
                <a:solidFill>
                  <a:srgbClr val="FF0000"/>
                </a:solidFill>
                <a:effectLst/>
                <a:latin typeface="Times New Roman" panose="02020603050405020304" pitchFamily="18" charset="0"/>
                <a:cs typeface="Times New Roman" panose="02020603050405020304" pitchFamily="18" charset="0"/>
              </a:rPr>
              <a:t>data link layer protocol </a:t>
            </a:r>
            <a:r>
              <a:rPr lang="en-US" sz="2800" b="0" i="0">
                <a:effectLst/>
                <a:latin typeface="Times New Roman" panose="02020603050405020304" pitchFamily="18" charset="0"/>
                <a:cs typeface="Times New Roman" panose="02020603050405020304" pitchFamily="18" charset="0"/>
              </a:rPr>
              <a:t>that uses a sliding window method. In this, if any </a:t>
            </a:r>
            <a:r>
              <a:rPr lang="en-US" sz="2800" b="0" i="0">
                <a:solidFill>
                  <a:srgbClr val="FF0000"/>
                </a:solidFill>
                <a:effectLst/>
                <a:latin typeface="Times New Roman" panose="02020603050405020304" pitchFamily="18" charset="0"/>
                <a:cs typeface="Times New Roman" panose="02020603050405020304" pitchFamily="18" charset="0"/>
              </a:rPr>
              <a:t>frame is corrupted or lost</a:t>
            </a:r>
            <a:r>
              <a:rPr lang="en-US" sz="2800" b="0" i="0">
                <a:effectLst/>
                <a:latin typeface="Times New Roman" panose="02020603050405020304" pitchFamily="18" charset="0"/>
                <a:cs typeface="Times New Roman" panose="02020603050405020304" pitchFamily="18" charset="0"/>
              </a:rPr>
              <a:t>, all </a:t>
            </a:r>
            <a:r>
              <a:rPr lang="en-US" sz="2800" b="0" i="0">
                <a:solidFill>
                  <a:srgbClr val="FF0000"/>
                </a:solidFill>
                <a:effectLst/>
                <a:latin typeface="Times New Roman" panose="02020603050405020304" pitchFamily="18" charset="0"/>
                <a:cs typeface="Times New Roman" panose="02020603050405020304" pitchFamily="18" charset="0"/>
              </a:rPr>
              <a:t>subsequent frames have to be sent again</a:t>
            </a:r>
            <a:r>
              <a:rPr lang="en-US" sz="2800" b="0" i="0">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800" b="0" i="0">
                <a:effectLst/>
                <a:latin typeface="Times New Roman" panose="02020603050405020304" pitchFamily="18" charset="0"/>
                <a:cs typeface="Times New Roman" panose="02020603050405020304" pitchFamily="18" charset="0"/>
              </a:rPr>
              <a:t>For example, Go-Back-8, the size of the sender window, will be 8. The receiver window size is always 1.</a:t>
            </a:r>
          </a:p>
        </p:txBody>
      </p:sp>
    </p:spTree>
    <p:extLst>
      <p:ext uri="{BB962C8B-B14F-4D97-AF65-F5344CB8AC3E}">
        <p14:creationId xmlns:p14="http://schemas.microsoft.com/office/powerpoint/2010/main" val="125740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normAutofit fontScale="90000"/>
          </a:bodyPr>
          <a:lstStyle/>
          <a:p>
            <a:br>
              <a:rPr lang="en-IN"/>
            </a:br>
            <a:r>
              <a:rPr lang="en-IN" b="1">
                <a:solidFill>
                  <a:srgbClr val="FF0000"/>
                </a:solidFill>
                <a:latin typeface="Times New Roman" panose="02020603050405020304" pitchFamily="18" charset="0"/>
                <a:cs typeface="Times New Roman" panose="02020603050405020304" pitchFamily="18" charset="0"/>
              </a:rPr>
              <a:t>Types of Errors</a:t>
            </a:r>
            <a:br>
              <a:rPr lang="en-IN"/>
            </a:br>
            <a:endParaRPr lang="en-IN"/>
          </a:p>
        </p:txBody>
      </p:sp>
      <p:sp>
        <p:nvSpPr>
          <p:cNvPr id="3" name="Content Placeholder 2"/>
          <p:cNvSpPr>
            <a:spLocks noGrp="1"/>
          </p:cNvSpPr>
          <p:nvPr>
            <p:ph idx="1"/>
          </p:nvPr>
        </p:nvSpPr>
        <p:spPr>
          <a:xfrm>
            <a:off x="838200" y="1366815"/>
            <a:ext cx="10515600" cy="1833586"/>
          </a:xfrm>
        </p:spPr>
        <p:txBody>
          <a:bodyPr>
            <a:normAutofit/>
          </a:bodyPr>
          <a:lstStyle/>
          <a:p>
            <a:pPr marL="0" indent="0" algn="just">
              <a:buNone/>
            </a:pPr>
            <a:r>
              <a:rPr lang="en-US">
                <a:latin typeface="Times New Roman" panose="02020603050405020304" pitchFamily="18" charset="0"/>
                <a:cs typeface="Times New Roman" panose="02020603050405020304" pitchFamily="18" charset="0"/>
              </a:rPr>
              <a:t>There may be three types of errors:</a:t>
            </a:r>
          </a:p>
          <a:p>
            <a:pPr marL="0" indent="0">
              <a:buNone/>
            </a:pPr>
            <a:r>
              <a:rPr lang="en-IN" b="1">
                <a:solidFill>
                  <a:srgbClr val="FF0000"/>
                </a:solidFill>
                <a:latin typeface="Times New Roman" panose="02020603050405020304" pitchFamily="18" charset="0"/>
                <a:cs typeface="Times New Roman" panose="02020603050405020304" pitchFamily="18" charset="0"/>
              </a:rPr>
              <a:t>Single bit error</a:t>
            </a:r>
          </a:p>
          <a:p>
            <a:endParaRPr lang="en-IN"/>
          </a:p>
        </p:txBody>
      </p:sp>
      <p:pic>
        <p:nvPicPr>
          <p:cNvPr id="6" name="Picture 4" descr="Single bit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752" y="2503480"/>
            <a:ext cx="4794945" cy="7257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79555" y="3313182"/>
            <a:ext cx="2638094" cy="461665"/>
          </a:xfrm>
          <a:prstGeom prst="rect">
            <a:avLst/>
          </a:prstGeom>
        </p:spPr>
        <p:txBody>
          <a:bodyPr wrap="none">
            <a:spAutoFit/>
          </a:bodyPr>
          <a:lstStyle/>
          <a:p>
            <a:r>
              <a:rPr lang="en-IN" sz="2400" b="1">
                <a:solidFill>
                  <a:srgbClr val="FF0000"/>
                </a:solidFill>
                <a:latin typeface="Times New Roman" panose="02020603050405020304" pitchFamily="18" charset="0"/>
                <a:cs typeface="Times New Roman" panose="02020603050405020304" pitchFamily="18" charset="0"/>
              </a:rPr>
              <a:t>Multiple bits error</a:t>
            </a:r>
            <a:endParaRPr lang="en-IN" sz="2400">
              <a:solidFill>
                <a:srgbClr val="FF0000"/>
              </a:solidFill>
              <a:latin typeface="Times New Roman" panose="02020603050405020304" pitchFamily="18" charset="0"/>
              <a:cs typeface="Times New Roman" panose="02020603050405020304" pitchFamily="18" charset="0"/>
            </a:endParaRPr>
          </a:p>
        </p:txBody>
      </p:sp>
      <p:pic>
        <p:nvPicPr>
          <p:cNvPr id="1030" name="Picture 6" descr="Multiple bits err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676" y="3803699"/>
            <a:ext cx="4352925" cy="843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25327" y="4628997"/>
            <a:ext cx="1690719" cy="461665"/>
          </a:xfrm>
          <a:prstGeom prst="rect">
            <a:avLst/>
          </a:prstGeom>
        </p:spPr>
        <p:txBody>
          <a:bodyPr wrap="none">
            <a:spAutoFit/>
          </a:bodyPr>
          <a:lstStyle/>
          <a:p>
            <a:r>
              <a:rPr lang="en-IN" sz="2400" b="1">
                <a:solidFill>
                  <a:srgbClr val="FF0000"/>
                </a:solidFill>
                <a:latin typeface="Times New Roman" panose="02020603050405020304" pitchFamily="18" charset="0"/>
                <a:cs typeface="Times New Roman" panose="02020603050405020304" pitchFamily="18" charset="0"/>
              </a:rPr>
              <a:t>Burst error</a:t>
            </a:r>
            <a:endParaRPr lang="en-IN" sz="2400">
              <a:solidFill>
                <a:srgbClr val="FF0000"/>
              </a:solidFill>
              <a:latin typeface="Times New Roman" panose="02020603050405020304" pitchFamily="18" charset="0"/>
              <a:cs typeface="Times New Roman" panose="02020603050405020304" pitchFamily="18" charset="0"/>
            </a:endParaRPr>
          </a:p>
        </p:txBody>
      </p:sp>
      <p:pic>
        <p:nvPicPr>
          <p:cNvPr id="1032" name="Picture 8" descr="Burst err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602" y="5404877"/>
            <a:ext cx="4912095" cy="799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808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5840"/>
            <a:ext cx="10515600" cy="5171123"/>
          </a:xfrm>
        </p:spPr>
        <p:txBody>
          <a:bodyPr>
            <a:normAutofit lnSpcReduction="10000"/>
          </a:bodyPr>
          <a:lstStyle/>
          <a:p>
            <a:pPr algn="just"/>
            <a:r>
              <a:rPr lang="en-US">
                <a:latin typeface="Times New Roman" panose="02020603050405020304" pitchFamily="18" charset="0"/>
                <a:cs typeface="Times New Roman" panose="02020603050405020304" pitchFamily="18" charset="0"/>
              </a:rPr>
              <a:t>It uses the principle of protocol pipelining in which the multiple frames can be sent before receiving the acknowledgment of the first frame. </a:t>
            </a:r>
          </a:p>
          <a:p>
            <a:pPr algn="just"/>
            <a:r>
              <a:rPr lang="en-US">
                <a:latin typeface="Times New Roman" panose="02020603050405020304" pitchFamily="18" charset="0"/>
                <a:cs typeface="Times New Roman" panose="02020603050405020304" pitchFamily="18" charset="0"/>
              </a:rPr>
              <a:t>If we have five frames and the concept is Go-Back-3, which means that the three frames can be sent, i.e., frame no 1, frame no 2, frame no 3 can be sent before expecting the acknowledgment of frame no 1.</a:t>
            </a:r>
          </a:p>
          <a:p>
            <a:pPr algn="just"/>
            <a:r>
              <a:rPr lang="en-US">
                <a:latin typeface="Times New Roman" panose="02020603050405020304" pitchFamily="18" charset="0"/>
                <a:cs typeface="Times New Roman" panose="02020603050405020304" pitchFamily="18" charset="0"/>
              </a:rPr>
              <a:t>The number of frames that can be sent at a time totally depends on the size of the sender's window. So, we can say that 'N' is the number of frames that can be sent at a time before receiving the acknowledgment from the receiver.</a:t>
            </a:r>
          </a:p>
          <a:p>
            <a:pPr algn="just"/>
            <a:r>
              <a:rPr lang="en-US">
                <a:latin typeface="Times New Roman" panose="02020603050405020304" pitchFamily="18" charset="0"/>
                <a:cs typeface="Times New Roman" panose="02020603050405020304" pitchFamily="18" charset="0"/>
              </a:rPr>
              <a:t>If the acknowledgment of a frame is not received within an agreed-upon time period, then all the frames available in the current window will be retransmitted. </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0389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5ABCF4-AC11-4B9E-BE2F-2F1ABF302702}"/>
              </a:ext>
            </a:extLst>
          </p:cNvPr>
          <p:cNvPicPr>
            <a:picLocks noChangeAspect="1"/>
          </p:cNvPicPr>
          <p:nvPr/>
        </p:nvPicPr>
        <p:blipFill rotWithShape="1">
          <a:blip r:embed="rId2"/>
          <a:srcRect l="27500" t="15926" r="20833" b="15926"/>
          <a:stretch/>
        </p:blipFill>
        <p:spPr>
          <a:xfrm>
            <a:off x="1477754" y="280219"/>
            <a:ext cx="8865704" cy="6577781"/>
          </a:xfrm>
          <a:prstGeom prst="rect">
            <a:avLst/>
          </a:prstGeom>
        </p:spPr>
      </p:pic>
    </p:spTree>
    <p:extLst>
      <p:ext uri="{BB962C8B-B14F-4D97-AF65-F5344CB8AC3E}">
        <p14:creationId xmlns:p14="http://schemas.microsoft.com/office/powerpoint/2010/main" val="12448375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Working example</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3200">
                <a:latin typeface="Times New Roman" panose="02020603050405020304" pitchFamily="18" charset="0"/>
                <a:cs typeface="Times New Roman" panose="02020603050405020304" pitchFamily="18" charset="0"/>
              </a:rPr>
              <a:t>Suppose there are a sender and a receiver, and let's assume that there are 11 frames to be sent. These frames are represented as 0,1,2,3,4,5,6,7,8,9,10, and these are the sequence numbers of the frames.</a:t>
            </a:r>
          </a:p>
          <a:p>
            <a:pPr algn="just"/>
            <a:r>
              <a:rPr lang="en-US" sz="3200">
                <a:latin typeface="Times New Roman" panose="02020603050405020304" pitchFamily="18" charset="0"/>
                <a:cs typeface="Times New Roman" panose="02020603050405020304" pitchFamily="18" charset="0"/>
              </a:rPr>
              <a:t> Let's consider the window size as 4, which means that the four frames can be sent at a time before expecting the acknowledgment of the first frame.</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855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a:latin typeface="Times New Roman" panose="02020603050405020304" pitchFamily="18" charset="0"/>
                <a:cs typeface="Times New Roman" panose="02020603050405020304" pitchFamily="18" charset="0"/>
              </a:rPr>
              <a:t>Steps: </a:t>
            </a:r>
            <a:endParaRPr lang="en-I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4844143" cy="4351338"/>
          </a:xfrm>
        </p:spPr>
        <p:txBody>
          <a:bodyPr/>
          <a:lstStyle/>
          <a:p>
            <a:pPr algn="just"/>
            <a:r>
              <a:rPr lang="en-US">
                <a:latin typeface="Times New Roman" panose="02020603050405020304" pitchFamily="18" charset="0"/>
                <a:cs typeface="Times New Roman" panose="02020603050405020304" pitchFamily="18" charset="0"/>
              </a:rPr>
              <a:t>Firstly, the sender will send the first four frames to the receiver, i.e., 0,1,2,3, and now the sender is expected to receive the acknowledgment of the 0</a:t>
            </a:r>
            <a:r>
              <a:rPr lang="en-US" baseline="30000">
                <a:latin typeface="Times New Roman" panose="02020603050405020304" pitchFamily="18" charset="0"/>
                <a:cs typeface="Times New Roman" panose="02020603050405020304" pitchFamily="18" charset="0"/>
              </a:rPr>
              <a:t>th</a:t>
            </a:r>
            <a:r>
              <a:rPr lang="en-US">
                <a:latin typeface="Times New Roman" panose="02020603050405020304" pitchFamily="18" charset="0"/>
                <a:cs typeface="Times New Roman" panose="02020603050405020304" pitchFamily="18" charset="0"/>
              </a:rPr>
              <a:t> frame</a:t>
            </a:r>
            <a:r>
              <a:rPr lang="en-US"/>
              <a:t>.</a:t>
            </a:r>
            <a:endParaRPr lang="en-IN"/>
          </a:p>
        </p:txBody>
      </p:sp>
      <p:pic>
        <p:nvPicPr>
          <p:cNvPr id="3074" name="Picture 2" descr="Go-Back-N A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410" y="686503"/>
            <a:ext cx="5708470" cy="5490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6223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3381103" cy="4351338"/>
          </a:xfrm>
        </p:spPr>
        <p:txBody>
          <a:bodyPr>
            <a:normAutofit/>
          </a:bodyPr>
          <a:lstStyle/>
          <a:p>
            <a:pPr algn="just"/>
            <a:r>
              <a:rPr lang="en-US">
                <a:latin typeface="Times New Roman" panose="02020603050405020304" pitchFamily="18" charset="0"/>
                <a:cs typeface="Times New Roman" panose="02020603050405020304" pitchFamily="18" charset="0"/>
              </a:rPr>
              <a:t>Let's assume that the receiver has sent the acknowledgment for the </a:t>
            </a:r>
            <a:r>
              <a:rPr lang="en-US">
                <a:solidFill>
                  <a:srgbClr val="FF0000"/>
                </a:solidFill>
                <a:latin typeface="Times New Roman" panose="02020603050405020304" pitchFamily="18" charset="0"/>
                <a:cs typeface="Times New Roman" panose="02020603050405020304" pitchFamily="18" charset="0"/>
              </a:rPr>
              <a:t>0 frame, and the receiver</a:t>
            </a:r>
            <a:r>
              <a:rPr lang="en-US">
                <a:latin typeface="Times New Roman" panose="02020603050405020304" pitchFamily="18" charset="0"/>
                <a:cs typeface="Times New Roman" panose="02020603050405020304" pitchFamily="18" charset="0"/>
              </a:rPr>
              <a:t> has successfully received it.</a:t>
            </a:r>
          </a:p>
          <a:p>
            <a:pPr marL="0" indent="0">
              <a:buNone/>
            </a:pPr>
            <a:br>
              <a:rPr lang="en-US"/>
            </a:br>
            <a:endParaRPr lang="en-IN"/>
          </a:p>
        </p:txBody>
      </p:sp>
      <p:pic>
        <p:nvPicPr>
          <p:cNvPr id="4100" name="Picture 4" descr="Go-Back-N A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701" y="610234"/>
            <a:ext cx="6667500" cy="5973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0675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4635137" cy="4351338"/>
          </a:xfrm>
        </p:spPr>
        <p:txBody>
          <a:bodyPr/>
          <a:lstStyle/>
          <a:p>
            <a:r>
              <a:rPr lang="en-US"/>
              <a:t>The sender will then send the next frame, i.e., 4, and the window slides containing four frames (1,2,3,4).</a:t>
            </a:r>
            <a:endParaRPr lang="en-IN"/>
          </a:p>
        </p:txBody>
      </p:sp>
      <p:pic>
        <p:nvPicPr>
          <p:cNvPr id="5122" name="Picture 2" descr="Go-Back-N A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992" y="1968771"/>
            <a:ext cx="4756060" cy="488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5153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4308566" cy="4351338"/>
          </a:xfrm>
        </p:spPr>
        <p:txBody>
          <a:bodyPr/>
          <a:lstStyle/>
          <a:p>
            <a:r>
              <a:rPr lang="en-US"/>
              <a:t>The receiver will then send the acknowledgment for the frame no 1. After receiving the acknowledgment, the sender will send the next frame, i.e., frame no 5, and the window will slide having four frames (2,3,4,5).</a:t>
            </a:r>
            <a:endParaRPr lang="en-IN"/>
          </a:p>
        </p:txBody>
      </p:sp>
      <p:pic>
        <p:nvPicPr>
          <p:cNvPr id="6146" name="Picture 2" descr="Go-Back-N A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1690687"/>
            <a:ext cx="5657306" cy="478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3934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46314" y="1825625"/>
            <a:ext cx="5249091" cy="4351338"/>
          </a:xfrm>
        </p:spPr>
        <p:txBody>
          <a:bodyPr/>
          <a:lstStyle/>
          <a:p>
            <a:pPr algn="just"/>
            <a:r>
              <a:rPr lang="en-US"/>
              <a:t>Now, let's assume that the receiver is not acknowledging the frame no 2, either the frame is lost, or the acknowledgment is lost. Instead of sending the frame no 6, the sender Go-Back to 2, which is the first frame of the current window, retransmits all the frames in the current window, i.e., 2,3,4,5.</a:t>
            </a:r>
            <a:endParaRPr lang="en-IN"/>
          </a:p>
        </p:txBody>
      </p:sp>
      <p:pic>
        <p:nvPicPr>
          <p:cNvPr id="7170" name="Picture 2" descr="Go-Back-N A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5297" y="1825625"/>
            <a:ext cx="5438503" cy="452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44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Go-Back-N AR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8398" y="786199"/>
            <a:ext cx="8968196" cy="5327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1521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3D715-3689-436F-91DA-9BC27C995ADD}"/>
              </a:ext>
            </a:extLst>
          </p:cNvPr>
          <p:cNvSpPr txBox="1"/>
          <p:nvPr/>
        </p:nvSpPr>
        <p:spPr>
          <a:xfrm>
            <a:off x="1206630" y="953589"/>
            <a:ext cx="9813303" cy="5016758"/>
          </a:xfrm>
          <a:prstGeom prst="rect">
            <a:avLst/>
          </a:prstGeom>
          <a:noFill/>
        </p:spPr>
        <p:txBody>
          <a:bodyPr wrap="square">
            <a:spAutoFit/>
          </a:bodyPr>
          <a:lstStyle/>
          <a:p>
            <a:r>
              <a:rPr lang="en-US" sz="3200" b="1" i="0">
                <a:solidFill>
                  <a:srgbClr val="FF0000"/>
                </a:solidFill>
                <a:effectLst/>
                <a:latin typeface="Times New Roman" panose="02020603050405020304" pitchFamily="18" charset="0"/>
                <a:cs typeface="Times New Roman" panose="02020603050405020304" pitchFamily="18" charset="0"/>
              </a:rPr>
              <a:t>Selective Repeat ARQ </a:t>
            </a:r>
          </a:p>
          <a:p>
            <a:endParaRPr lang="en-US">
              <a:solidFill>
                <a:srgbClr val="333333"/>
              </a:solidFill>
              <a:latin typeface="inter-regular"/>
            </a:endParaRPr>
          </a:p>
          <a:p>
            <a:endParaRPr lang="en-US" b="0" i="0">
              <a:solidFill>
                <a:srgbClr val="333333"/>
              </a:solidFill>
              <a:effectLst/>
              <a:latin typeface="inter-regular"/>
            </a:endParaRPr>
          </a:p>
          <a:p>
            <a:pPr marL="285750" indent="-28575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It </a:t>
            </a:r>
            <a:r>
              <a:rPr lang="en-US" sz="2800" b="0" i="0">
                <a:effectLst/>
                <a:latin typeface="Times New Roman" panose="02020603050405020304" pitchFamily="18" charset="0"/>
                <a:cs typeface="Times New Roman" panose="02020603050405020304" pitchFamily="18" charset="0"/>
              </a:rPr>
              <a:t>is also known as the Selective Repeat Automatic Repeat Request. </a:t>
            </a:r>
          </a:p>
          <a:p>
            <a:pPr marL="285750" indent="-285750" algn="just">
              <a:buFont typeface="Arial" panose="020B0604020202020204" pitchFamily="34" charset="0"/>
              <a:buChar char="•"/>
            </a:pPr>
            <a:r>
              <a:rPr lang="en-US" sz="2800" b="0" i="0">
                <a:effectLst/>
                <a:latin typeface="Times New Roman" panose="02020603050405020304" pitchFamily="18" charset="0"/>
                <a:cs typeface="Times New Roman" panose="02020603050405020304" pitchFamily="18" charset="0"/>
              </a:rPr>
              <a:t>It is a data link layer protocol that uses a sliding window method.</a:t>
            </a:r>
          </a:p>
          <a:p>
            <a:pPr marL="285750" indent="-285750" algn="just">
              <a:buFont typeface="Arial" panose="020B0604020202020204" pitchFamily="34" charset="0"/>
              <a:buChar char="•"/>
            </a:pPr>
            <a:r>
              <a:rPr lang="en-US" sz="2800" b="0" i="0">
                <a:effectLst/>
                <a:latin typeface="Times New Roman" panose="02020603050405020304" pitchFamily="18" charset="0"/>
                <a:cs typeface="Times New Roman" panose="02020603050405020304" pitchFamily="18" charset="0"/>
              </a:rPr>
              <a:t>In this protocol, </a:t>
            </a:r>
            <a:r>
              <a:rPr lang="en-US" sz="2800" b="0" i="0">
                <a:solidFill>
                  <a:srgbClr val="FF0000"/>
                </a:solidFill>
                <a:effectLst/>
                <a:latin typeface="Times New Roman" panose="02020603050405020304" pitchFamily="18" charset="0"/>
                <a:cs typeface="Times New Roman" panose="02020603050405020304" pitchFamily="18" charset="0"/>
              </a:rPr>
              <a:t>the size of the sender window is always equal to the size of the receiver window</a:t>
            </a:r>
            <a:r>
              <a:rPr lang="en-US" sz="2800" b="0" i="0">
                <a:effectLst/>
                <a:latin typeface="Times New Roman" panose="02020603050405020304" pitchFamily="18" charset="0"/>
                <a:cs typeface="Times New Roman" panose="02020603050405020304" pitchFamily="18" charset="0"/>
              </a:rPr>
              <a:t>. The size of the sliding window is always greater than 1.</a:t>
            </a:r>
          </a:p>
          <a:p>
            <a:pPr marL="285750" indent="-28575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The go-back-n protocol works well if errors are less, but if the line is poor it </a:t>
            </a:r>
            <a:r>
              <a:rPr lang="en-US" sz="2800">
                <a:solidFill>
                  <a:srgbClr val="FF0000"/>
                </a:solidFill>
                <a:latin typeface="Times New Roman" panose="02020603050405020304" pitchFamily="18" charset="0"/>
                <a:cs typeface="Times New Roman" panose="02020603050405020304" pitchFamily="18" charset="0"/>
              </a:rPr>
              <a:t>wastes a lot of bandwidth on retransmitted frames</a:t>
            </a:r>
            <a:r>
              <a:rPr lang="en-US" sz="2800">
                <a:latin typeface="Times New Roman" panose="02020603050405020304" pitchFamily="18" charset="0"/>
                <a:cs typeface="Times New Roman" panose="02020603050405020304" pitchFamily="18" charset="0"/>
              </a:rPr>
              <a:t>. An alternative strategy, the selective repeat protocol,</a:t>
            </a:r>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163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pPr marL="0" indent="0">
              <a:buNone/>
            </a:pPr>
            <a:r>
              <a:rPr lang="en-US" sz="3200">
                <a:latin typeface="Times New Roman" panose="02020603050405020304" pitchFamily="18" charset="0"/>
                <a:cs typeface="Times New Roman" panose="02020603050405020304" pitchFamily="18" charset="0"/>
              </a:rPr>
              <a:t>Error control mechanism may involve two possible ways:</a:t>
            </a:r>
          </a:p>
          <a:p>
            <a:pPr marL="0" indent="0">
              <a:buNone/>
            </a:pPr>
            <a:endParaRPr lang="en-US" sz="3200">
              <a:latin typeface="Times New Roman" panose="02020603050405020304" pitchFamily="18" charset="0"/>
              <a:cs typeface="Times New Roman" panose="02020603050405020304" pitchFamily="18" charset="0"/>
            </a:endParaRPr>
          </a:p>
          <a:p>
            <a:r>
              <a:rPr lang="en-IN" sz="3200" b="1">
                <a:solidFill>
                  <a:srgbClr val="FF0000"/>
                </a:solidFill>
                <a:latin typeface="Times New Roman" panose="02020603050405020304" pitchFamily="18" charset="0"/>
                <a:cs typeface="Times New Roman" panose="02020603050405020304" pitchFamily="18" charset="0"/>
              </a:rPr>
              <a:t>Error detection</a:t>
            </a:r>
          </a:p>
          <a:p>
            <a:r>
              <a:rPr lang="en-IN" sz="3200" b="1">
                <a:solidFill>
                  <a:srgbClr val="FF0000"/>
                </a:solidFill>
                <a:latin typeface="Times New Roman" panose="02020603050405020304" pitchFamily="18" charset="0"/>
                <a:cs typeface="Times New Roman" panose="02020603050405020304" pitchFamily="18" charset="0"/>
              </a:rPr>
              <a:t>Error correction</a:t>
            </a:r>
          </a:p>
          <a:p>
            <a:endParaRPr lang="en-IN"/>
          </a:p>
        </p:txBody>
      </p:sp>
    </p:spTree>
    <p:extLst>
      <p:ext uri="{BB962C8B-B14F-4D97-AF65-F5344CB8AC3E}">
        <p14:creationId xmlns:p14="http://schemas.microsoft.com/office/powerpoint/2010/main" val="37726934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fontAlgn="base"/>
            <a:r>
              <a:rPr lang="en-US">
                <a:latin typeface="Times New Roman" panose="02020603050405020304" pitchFamily="18" charset="0"/>
                <a:cs typeface="Times New Roman" panose="02020603050405020304" pitchFamily="18" charset="0"/>
              </a:rPr>
              <a:t> It is to allow the receiver to accept and </a:t>
            </a:r>
            <a:r>
              <a:rPr lang="en-US">
                <a:solidFill>
                  <a:srgbClr val="FF0000"/>
                </a:solidFill>
                <a:latin typeface="Times New Roman" panose="02020603050405020304" pitchFamily="18" charset="0"/>
                <a:cs typeface="Times New Roman" panose="02020603050405020304" pitchFamily="18" charset="0"/>
              </a:rPr>
              <a:t>buffer the frames following a damaged or lost one</a:t>
            </a:r>
            <a:r>
              <a:rPr lang="en-US">
                <a:latin typeface="Times New Roman" panose="02020603050405020304" pitchFamily="18" charset="0"/>
                <a:cs typeface="Times New Roman" panose="02020603050405020304" pitchFamily="18" charset="0"/>
              </a:rPr>
              <a:t>. </a:t>
            </a:r>
            <a:r>
              <a:rPr lang="en-US">
                <a:solidFill>
                  <a:srgbClr val="FF0000"/>
                </a:solidFill>
                <a:latin typeface="Times New Roman" panose="02020603050405020304" pitchFamily="18" charset="0"/>
                <a:cs typeface="Times New Roman" panose="02020603050405020304" pitchFamily="18" charset="0"/>
              </a:rPr>
              <a:t>Selective Repeat attempts to retransmit only those packets that are actually lost </a:t>
            </a:r>
            <a:r>
              <a:rPr lang="en-US">
                <a:latin typeface="Times New Roman" panose="02020603050405020304" pitchFamily="18" charset="0"/>
                <a:cs typeface="Times New Roman" panose="02020603050405020304" pitchFamily="18" charset="0"/>
              </a:rPr>
              <a:t>(due to errors) :</a:t>
            </a:r>
          </a:p>
          <a:p>
            <a:pPr algn="just" fontAlgn="base"/>
            <a:r>
              <a:rPr lang="en-US">
                <a:latin typeface="Times New Roman" panose="02020603050405020304" pitchFamily="18" charset="0"/>
                <a:cs typeface="Times New Roman" panose="02020603050405020304" pitchFamily="18" charset="0"/>
              </a:rPr>
              <a:t>Receiver must be able to accept packets out of order.</a:t>
            </a:r>
          </a:p>
          <a:p>
            <a:pPr algn="just" fontAlgn="base"/>
            <a:r>
              <a:rPr lang="en-US">
                <a:latin typeface="Times New Roman" panose="02020603050405020304" pitchFamily="18" charset="0"/>
                <a:cs typeface="Times New Roman" panose="02020603050405020304" pitchFamily="18" charset="0"/>
              </a:rPr>
              <a:t>Since receiver must release packets to higher layer in order, the receiver must be able to buffer some packets.</a:t>
            </a:r>
          </a:p>
          <a:p>
            <a:pPr algn="just" fontAlgn="base"/>
            <a:r>
              <a:rPr lang="en-US">
                <a:latin typeface="Times New Roman" panose="02020603050405020304" pitchFamily="18" charset="0"/>
                <a:cs typeface="Times New Roman" panose="02020603050405020304" pitchFamily="18" charset="0"/>
              </a:rPr>
              <a:t>The receiver while keeping track of sequence numbers buffers the frames in </a:t>
            </a:r>
            <a:r>
              <a:rPr lang="en-US">
                <a:solidFill>
                  <a:srgbClr val="FF0000"/>
                </a:solidFill>
                <a:latin typeface="Times New Roman" panose="02020603050405020304" pitchFamily="18" charset="0"/>
                <a:cs typeface="Times New Roman" panose="02020603050405020304" pitchFamily="18" charset="0"/>
              </a:rPr>
              <a:t>memory and sends NACK for only frames </a:t>
            </a:r>
            <a:r>
              <a:rPr lang="en-US">
                <a:latin typeface="Times New Roman" panose="02020603050405020304" pitchFamily="18" charset="0"/>
                <a:cs typeface="Times New Roman" panose="02020603050405020304" pitchFamily="18" charset="0"/>
              </a:rPr>
              <a:t>which are missing or damaged. The sender will send/retransmit a packet for which NACK is received.</a:t>
            </a:r>
          </a:p>
          <a:p>
            <a:endParaRPr lang="en-IN"/>
          </a:p>
        </p:txBody>
      </p:sp>
    </p:spTree>
    <p:extLst>
      <p:ext uri="{BB962C8B-B14F-4D97-AF65-F5344CB8AC3E}">
        <p14:creationId xmlns:p14="http://schemas.microsoft.com/office/powerpoint/2010/main" val="6958906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Example</a:t>
            </a:r>
            <a:endParaRPr lang="en-IN" b="1">
              <a:latin typeface="Times New Roman" panose="02020603050405020304" pitchFamily="18" charset="0"/>
              <a:cs typeface="Times New Roman" panose="02020603050405020304" pitchFamily="18" charset="0"/>
            </a:endParaRPr>
          </a:p>
        </p:txBody>
      </p:sp>
      <p:pic>
        <p:nvPicPr>
          <p:cNvPr id="9218" name="Picture 2" descr="https://www.tutorialspoint.com/assets/questions/media/56309/selective_repea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0365" y="1826328"/>
            <a:ext cx="6667500" cy="4822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6590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Working process</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sz="2600" b="1">
                <a:latin typeface="Times New Roman" panose="02020603050405020304" pitchFamily="18" charset="0"/>
                <a:cs typeface="Times New Roman" panose="02020603050405020304" pitchFamily="18" charset="0"/>
              </a:rPr>
              <a:t>Step 1</a:t>
            </a:r>
            <a:r>
              <a:rPr lang="en-US" sz="2600">
                <a:latin typeface="Times New Roman" panose="02020603050405020304" pitchFamily="18" charset="0"/>
                <a:cs typeface="Times New Roman" panose="02020603050405020304" pitchFamily="18" charset="0"/>
              </a:rPr>
              <a:t> − Frame 0 sends from sender to receiver and set timer.</a:t>
            </a:r>
          </a:p>
          <a:p>
            <a:pPr algn="just"/>
            <a:r>
              <a:rPr lang="en-US" sz="2600" b="1">
                <a:latin typeface="Times New Roman" panose="02020603050405020304" pitchFamily="18" charset="0"/>
                <a:cs typeface="Times New Roman" panose="02020603050405020304" pitchFamily="18" charset="0"/>
              </a:rPr>
              <a:t>Step 2</a:t>
            </a:r>
            <a:r>
              <a:rPr lang="en-US" sz="2600">
                <a:latin typeface="Times New Roman" panose="02020603050405020304" pitchFamily="18" charset="0"/>
                <a:cs typeface="Times New Roman" panose="02020603050405020304" pitchFamily="18" charset="0"/>
              </a:rPr>
              <a:t> − Without waiting for acknowledgement from the receiver another frame, Frame1 is sent by sender by setting the timer for it.</a:t>
            </a:r>
          </a:p>
          <a:p>
            <a:pPr algn="just"/>
            <a:r>
              <a:rPr lang="en-US" sz="2600" b="1">
                <a:latin typeface="Times New Roman" panose="02020603050405020304" pitchFamily="18" charset="0"/>
                <a:cs typeface="Times New Roman" panose="02020603050405020304" pitchFamily="18" charset="0"/>
              </a:rPr>
              <a:t>Step 3</a:t>
            </a:r>
            <a:r>
              <a:rPr lang="en-US" sz="2600">
                <a:latin typeface="Times New Roman" panose="02020603050405020304" pitchFamily="18" charset="0"/>
                <a:cs typeface="Times New Roman" panose="02020603050405020304" pitchFamily="18" charset="0"/>
              </a:rPr>
              <a:t> − In the same way frame2 is also sent to the receiver by setting the timer without waiting for previous acknowledgement.</a:t>
            </a:r>
          </a:p>
          <a:p>
            <a:pPr algn="just"/>
            <a:r>
              <a:rPr lang="en-US" sz="2600" b="1">
                <a:latin typeface="Times New Roman" panose="02020603050405020304" pitchFamily="18" charset="0"/>
                <a:cs typeface="Times New Roman" panose="02020603050405020304" pitchFamily="18" charset="0"/>
              </a:rPr>
              <a:t>Step 4</a:t>
            </a:r>
            <a:r>
              <a:rPr lang="en-US" sz="2600">
                <a:latin typeface="Times New Roman" panose="02020603050405020304" pitchFamily="18" charset="0"/>
                <a:cs typeface="Times New Roman" panose="02020603050405020304" pitchFamily="18" charset="0"/>
              </a:rPr>
              <a:t> − Whenever sender receives the ACK0 from receiver, within the frame 0 timer then it is closed and sent to the next frame, frame 3.</a:t>
            </a:r>
          </a:p>
          <a:p>
            <a:pPr algn="just"/>
            <a:r>
              <a:rPr lang="en-US" sz="2600" b="1">
                <a:latin typeface="Times New Roman" panose="02020603050405020304" pitchFamily="18" charset="0"/>
                <a:cs typeface="Times New Roman" panose="02020603050405020304" pitchFamily="18" charset="0"/>
              </a:rPr>
              <a:t>Step 5</a:t>
            </a:r>
            <a:r>
              <a:rPr lang="en-US" sz="2600">
                <a:latin typeface="Times New Roman" panose="02020603050405020304" pitchFamily="18" charset="0"/>
                <a:cs typeface="Times New Roman" panose="02020603050405020304" pitchFamily="18" charset="0"/>
              </a:rPr>
              <a:t> − whenever the sender receives the ACK1 from the receiver, within the frame 1 timer then it is closed and sent to the next frame, frame 4.</a:t>
            </a:r>
          </a:p>
          <a:p>
            <a:pPr algn="just"/>
            <a:r>
              <a:rPr lang="en-US" sz="2600" b="1">
                <a:latin typeface="Times New Roman" panose="02020603050405020304" pitchFamily="18" charset="0"/>
                <a:cs typeface="Times New Roman" panose="02020603050405020304" pitchFamily="18" charset="0"/>
              </a:rPr>
              <a:t>Step 6</a:t>
            </a:r>
            <a:r>
              <a:rPr lang="en-US" sz="2600">
                <a:latin typeface="Times New Roman" panose="02020603050405020304" pitchFamily="18" charset="0"/>
                <a:cs typeface="Times New Roman" panose="02020603050405020304" pitchFamily="18" charset="0"/>
              </a:rPr>
              <a:t> − If the sender doesn’t receive the ACK2 from the receiver within the time slot, it declares timeout for frame 2 and resends the frame 2 again, because it thought the frame2 may be lost or damaged.</a:t>
            </a:r>
          </a:p>
          <a:p>
            <a:endParaRPr lang="en-IN"/>
          </a:p>
        </p:txBody>
      </p:sp>
    </p:spTree>
    <p:extLst>
      <p:ext uri="{BB962C8B-B14F-4D97-AF65-F5344CB8AC3E}">
        <p14:creationId xmlns:p14="http://schemas.microsoft.com/office/powerpoint/2010/main" val="14825545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iding Window Protocol | Set 3 (Selective Repeat) - GeeksforGeeks">
            <a:extLst>
              <a:ext uri="{FF2B5EF4-FFF2-40B4-BE49-F238E27FC236}">
                <a16:creationId xmlns:a16="http://schemas.microsoft.com/office/drawing/2014/main" id="{D1D2E75B-F826-4593-AA66-EC1A4CAD2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469" y="254446"/>
            <a:ext cx="7527844" cy="634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90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Error detection</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a:latin typeface="Times New Roman" panose="02020603050405020304" pitchFamily="18" charset="0"/>
                <a:cs typeface="Times New Roman" panose="02020603050405020304" pitchFamily="18" charset="0"/>
              </a:rPr>
              <a:t>Error detection techniques are:</a:t>
            </a:r>
          </a:p>
          <a:p>
            <a:pPr algn="just"/>
            <a:endParaRPr lang="en-US">
              <a:solidFill>
                <a:srgbClr val="FF0000"/>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b="1">
                <a:solidFill>
                  <a:srgbClr val="FF0000"/>
                </a:solidFill>
                <a:latin typeface="Times New Roman" panose="02020603050405020304" pitchFamily="18" charset="0"/>
                <a:cs typeface="Times New Roman" panose="02020603050405020304" pitchFamily="18" charset="0"/>
              </a:rPr>
              <a:t>Simple parity</a:t>
            </a:r>
          </a:p>
          <a:p>
            <a:pPr marL="514350" indent="-514350" algn="just">
              <a:buFont typeface="+mj-lt"/>
              <a:buAutoNum type="arabicPeriod"/>
            </a:pPr>
            <a:r>
              <a:rPr lang="en-US" b="1">
                <a:solidFill>
                  <a:srgbClr val="FF0000"/>
                </a:solidFill>
                <a:latin typeface="Times New Roman" panose="02020603050405020304" pitchFamily="18" charset="0"/>
                <a:cs typeface="Times New Roman" panose="02020603050405020304" pitchFamily="18" charset="0"/>
              </a:rPr>
              <a:t>2D parity check</a:t>
            </a:r>
          </a:p>
          <a:p>
            <a:pPr marL="514350" indent="-514350" algn="just">
              <a:buFont typeface="+mj-lt"/>
              <a:buAutoNum type="arabicPeriod"/>
            </a:pPr>
            <a:r>
              <a:rPr lang="en-US" b="1">
                <a:solidFill>
                  <a:srgbClr val="FF0000"/>
                </a:solidFill>
                <a:latin typeface="Times New Roman" panose="02020603050405020304" pitchFamily="18" charset="0"/>
                <a:cs typeface="Times New Roman" panose="02020603050405020304" pitchFamily="18" charset="0"/>
              </a:rPr>
              <a:t>Checksum</a:t>
            </a:r>
          </a:p>
          <a:p>
            <a:pPr marL="514350" indent="-514350" algn="just">
              <a:buFont typeface="+mj-lt"/>
              <a:buAutoNum type="arabicPeriod"/>
            </a:pPr>
            <a:r>
              <a:rPr lang="en-US" b="1">
                <a:solidFill>
                  <a:srgbClr val="FF0000"/>
                </a:solidFill>
                <a:latin typeface="Times New Roman" panose="02020603050405020304" pitchFamily="18" charset="0"/>
                <a:cs typeface="Times New Roman" panose="02020603050405020304" pitchFamily="18" charset="0"/>
              </a:rPr>
              <a:t>CRC (Cyclic Redundancy Check)</a:t>
            </a:r>
            <a:endParaRPr lang="en-IN"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86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65125"/>
            <a:ext cx="10893425" cy="1325563"/>
          </a:xfrm>
        </p:spPr>
        <p:txBody>
          <a:bodyPr/>
          <a:lstStyle/>
          <a:p>
            <a:r>
              <a:rPr lang="en-US" b="1">
                <a:solidFill>
                  <a:srgbClr val="FF0000"/>
                </a:solidFill>
                <a:latin typeface="Times New Roman" panose="02020603050405020304" pitchFamily="18" charset="0"/>
                <a:cs typeface="Times New Roman" panose="02020603050405020304" pitchFamily="18" charset="0"/>
              </a:rPr>
              <a:t>Simple parity check</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6124303" cy="4351338"/>
          </a:xfrm>
        </p:spPr>
        <p:txBody>
          <a:bodyPr/>
          <a:lstStyle/>
          <a:p>
            <a:pPr algn="just" fontAlgn="base"/>
            <a:r>
              <a:rPr lang="en-US">
                <a:latin typeface="Times New Roman" panose="02020603050405020304" pitchFamily="18" charset="0"/>
                <a:cs typeface="Times New Roman" panose="02020603050405020304" pitchFamily="18" charset="0"/>
              </a:rPr>
              <a:t>Simple-bit parity is a simple error detection method that involves adding an extra bit to a data transmission.</a:t>
            </a:r>
          </a:p>
          <a:p>
            <a:pPr fontAlgn="base"/>
            <a:r>
              <a:rPr lang="en-US" b="1">
                <a:solidFill>
                  <a:srgbClr val="FF0000"/>
                </a:solidFill>
              </a:rPr>
              <a:t>Even parity</a:t>
            </a:r>
          </a:p>
          <a:p>
            <a:pPr marL="0" indent="0" fontAlgn="base">
              <a:buNone/>
            </a:pPr>
            <a:r>
              <a:rPr lang="en-US">
                <a:latin typeface="Times New Roman" panose="02020603050405020304" pitchFamily="18" charset="0"/>
                <a:cs typeface="Times New Roman" panose="02020603050405020304" pitchFamily="18" charset="0"/>
              </a:rPr>
              <a:t> It works as:</a:t>
            </a:r>
          </a:p>
          <a:p>
            <a:pPr fontAlgn="base"/>
            <a:r>
              <a:rPr lang="en-US">
                <a:latin typeface="Times New Roman" panose="02020603050405020304" pitchFamily="18" charset="0"/>
                <a:cs typeface="Times New Roman" panose="02020603050405020304" pitchFamily="18" charset="0"/>
              </a:rPr>
              <a:t> </a:t>
            </a:r>
            <a:r>
              <a:rPr lang="en-US">
                <a:solidFill>
                  <a:srgbClr val="FF0000"/>
                </a:solidFill>
                <a:latin typeface="Times New Roman" panose="02020603050405020304" pitchFamily="18" charset="0"/>
                <a:cs typeface="Times New Roman" panose="02020603050405020304" pitchFamily="18" charset="0"/>
              </a:rPr>
              <a:t>1 is added </a:t>
            </a:r>
            <a:r>
              <a:rPr lang="en-US">
                <a:latin typeface="Times New Roman" panose="02020603050405020304" pitchFamily="18" charset="0"/>
                <a:cs typeface="Times New Roman" panose="02020603050405020304" pitchFamily="18" charset="0"/>
              </a:rPr>
              <a:t>to the block if it contains an </a:t>
            </a:r>
            <a:r>
              <a:rPr lang="en-US">
                <a:solidFill>
                  <a:srgbClr val="FF0000"/>
                </a:solidFill>
                <a:latin typeface="Times New Roman" panose="02020603050405020304" pitchFamily="18" charset="0"/>
                <a:cs typeface="Times New Roman" panose="02020603050405020304" pitchFamily="18" charset="0"/>
              </a:rPr>
              <a:t>odd number of 1’s</a:t>
            </a:r>
            <a:r>
              <a:rPr lang="en-US">
                <a:latin typeface="Times New Roman" panose="02020603050405020304" pitchFamily="18" charset="0"/>
                <a:cs typeface="Times New Roman" panose="02020603050405020304" pitchFamily="18" charset="0"/>
              </a:rPr>
              <a:t>, and</a:t>
            </a:r>
          </a:p>
          <a:p>
            <a:pPr fontAlgn="base"/>
            <a:r>
              <a:rPr lang="en-US">
                <a:solidFill>
                  <a:srgbClr val="FF0000"/>
                </a:solidFill>
                <a:latin typeface="Times New Roman" panose="02020603050405020304" pitchFamily="18" charset="0"/>
                <a:cs typeface="Times New Roman" panose="02020603050405020304" pitchFamily="18" charset="0"/>
              </a:rPr>
              <a:t>0 is added </a:t>
            </a:r>
            <a:r>
              <a:rPr lang="en-US">
                <a:latin typeface="Times New Roman" panose="02020603050405020304" pitchFamily="18" charset="0"/>
                <a:cs typeface="Times New Roman" panose="02020603050405020304" pitchFamily="18" charset="0"/>
              </a:rPr>
              <a:t>if it contains an </a:t>
            </a:r>
            <a:r>
              <a:rPr lang="en-US">
                <a:solidFill>
                  <a:srgbClr val="FF0000"/>
                </a:solidFill>
                <a:latin typeface="Times New Roman" panose="02020603050405020304" pitchFamily="18" charset="0"/>
                <a:cs typeface="Times New Roman" panose="02020603050405020304" pitchFamily="18" charset="0"/>
              </a:rPr>
              <a:t>even number of 1’s</a:t>
            </a:r>
          </a:p>
          <a:p>
            <a:endParaRPr lang="en-IN"/>
          </a:p>
        </p:txBody>
      </p:sp>
      <p:sp>
        <p:nvSpPr>
          <p:cNvPr id="4" name="AutoShape 2" descr="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7158446" y="1403305"/>
            <a:ext cx="4607514" cy="4187598"/>
          </a:xfrm>
          <a:prstGeom prst="rect">
            <a:avLst/>
          </a:prstGeom>
        </p:spPr>
      </p:pic>
    </p:spTree>
    <p:extLst>
      <p:ext uri="{BB962C8B-B14F-4D97-AF65-F5344CB8AC3E}">
        <p14:creationId xmlns:p14="http://schemas.microsoft.com/office/powerpoint/2010/main" val="62890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566" y="1002665"/>
            <a:ext cx="5000897" cy="4351338"/>
          </a:xfrm>
        </p:spPr>
        <p:txBody>
          <a:bodyPr/>
          <a:lstStyle/>
          <a:p>
            <a:pPr marL="0" indent="0">
              <a:buNone/>
            </a:pPr>
            <a:r>
              <a:rPr lang="en-US" b="1">
                <a:solidFill>
                  <a:srgbClr val="FF0000"/>
                </a:solidFill>
                <a:latin typeface="Times New Roman" panose="02020603050405020304" pitchFamily="18" charset="0"/>
                <a:cs typeface="Times New Roman" panose="02020603050405020304" pitchFamily="18" charset="0"/>
              </a:rPr>
              <a:t>Odd parity:</a:t>
            </a:r>
          </a:p>
          <a:p>
            <a:pPr marL="0" indent="0" fontAlgn="base">
              <a:buNone/>
            </a:pPr>
            <a:r>
              <a:rPr lang="en-US">
                <a:latin typeface="Times New Roman" panose="02020603050405020304" pitchFamily="18" charset="0"/>
                <a:cs typeface="Times New Roman" panose="02020603050405020304" pitchFamily="18" charset="0"/>
              </a:rPr>
              <a:t>It works as:</a:t>
            </a:r>
          </a:p>
          <a:p>
            <a:pPr fontAlgn="base"/>
            <a:r>
              <a:rPr lang="en-US">
                <a:latin typeface="Times New Roman" panose="02020603050405020304" pitchFamily="18" charset="0"/>
                <a:cs typeface="Times New Roman" panose="02020603050405020304" pitchFamily="18" charset="0"/>
              </a:rPr>
              <a:t> </a:t>
            </a:r>
            <a:r>
              <a:rPr lang="en-US">
                <a:solidFill>
                  <a:srgbClr val="FF0000"/>
                </a:solidFill>
                <a:latin typeface="Times New Roman" panose="02020603050405020304" pitchFamily="18" charset="0"/>
                <a:cs typeface="Times New Roman" panose="02020603050405020304" pitchFamily="18" charset="0"/>
              </a:rPr>
              <a:t>0 is added </a:t>
            </a:r>
            <a:r>
              <a:rPr lang="en-US">
                <a:latin typeface="Times New Roman" panose="02020603050405020304" pitchFamily="18" charset="0"/>
                <a:cs typeface="Times New Roman" panose="02020603050405020304" pitchFamily="18" charset="0"/>
              </a:rPr>
              <a:t>to the block if it contains an </a:t>
            </a:r>
            <a:r>
              <a:rPr lang="en-US">
                <a:solidFill>
                  <a:srgbClr val="FF0000"/>
                </a:solidFill>
                <a:latin typeface="Times New Roman" panose="02020603050405020304" pitchFamily="18" charset="0"/>
                <a:cs typeface="Times New Roman" panose="02020603050405020304" pitchFamily="18" charset="0"/>
              </a:rPr>
              <a:t>odd number of 1’s</a:t>
            </a:r>
            <a:r>
              <a:rPr lang="en-US">
                <a:latin typeface="Times New Roman" panose="02020603050405020304" pitchFamily="18" charset="0"/>
                <a:cs typeface="Times New Roman" panose="02020603050405020304" pitchFamily="18" charset="0"/>
              </a:rPr>
              <a:t>, and</a:t>
            </a:r>
          </a:p>
          <a:p>
            <a:pPr fontAlgn="base"/>
            <a:r>
              <a:rPr lang="en-US">
                <a:solidFill>
                  <a:srgbClr val="FF0000"/>
                </a:solidFill>
                <a:latin typeface="Times New Roman" panose="02020603050405020304" pitchFamily="18" charset="0"/>
                <a:cs typeface="Times New Roman" panose="02020603050405020304" pitchFamily="18" charset="0"/>
              </a:rPr>
              <a:t>1 is added </a:t>
            </a:r>
            <a:r>
              <a:rPr lang="en-US">
                <a:latin typeface="Times New Roman" panose="02020603050405020304" pitchFamily="18" charset="0"/>
                <a:cs typeface="Times New Roman" panose="02020603050405020304" pitchFamily="18" charset="0"/>
              </a:rPr>
              <a:t>if it contains an </a:t>
            </a:r>
            <a:r>
              <a:rPr lang="en-US">
                <a:solidFill>
                  <a:srgbClr val="FF0000"/>
                </a:solidFill>
                <a:latin typeface="Times New Roman" panose="02020603050405020304" pitchFamily="18" charset="0"/>
                <a:cs typeface="Times New Roman" panose="02020603050405020304" pitchFamily="18" charset="0"/>
              </a:rPr>
              <a:t>even number of 1’s</a:t>
            </a:r>
          </a:p>
          <a:p>
            <a:pPr marL="0" indent="0">
              <a:buNone/>
            </a:pPr>
            <a:endParaRPr lang="en-IN" b="1">
              <a:solidFill>
                <a:srgbClr val="FF0000"/>
              </a:solidFill>
              <a:latin typeface="Times New Roman" panose="02020603050405020304" pitchFamily="18" charset="0"/>
              <a:cs typeface="Times New Roman" panose="02020603050405020304" pitchFamily="18" charset="0"/>
            </a:endParaRPr>
          </a:p>
        </p:txBody>
      </p:sp>
      <p:pic>
        <p:nvPicPr>
          <p:cNvPr id="4098" name="Picture 2" descr="https://www.tutorialspoint.com/assets/questions/media/15759/28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6549" y="1002664"/>
            <a:ext cx="5136697" cy="4091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060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203E1839720B4A8CBE8A8B0D66C0B2" ma:contentTypeVersion="6" ma:contentTypeDescription="Create a new document." ma:contentTypeScope="" ma:versionID="f69875a92c0a190519c848d098d43252">
  <xsd:schema xmlns:xsd="http://www.w3.org/2001/XMLSchema" xmlns:xs="http://www.w3.org/2001/XMLSchema" xmlns:p="http://schemas.microsoft.com/office/2006/metadata/properties" xmlns:ns2="0ac594e5-60c5-4fa7-85bd-964edfb3e519" xmlns:ns3="b732c48c-cbf7-4c99-880f-279e91b1e121" targetNamespace="http://schemas.microsoft.com/office/2006/metadata/properties" ma:root="true" ma:fieldsID="d54d1ae71cd79a2dd607f0cfe7abdf01" ns2:_="" ns3:_="">
    <xsd:import namespace="0ac594e5-60c5-4fa7-85bd-964edfb3e519"/>
    <xsd:import namespace="b732c48c-cbf7-4c99-880f-279e91b1e12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594e5-60c5-4fa7-85bd-964edfb3e5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732c48c-cbf7-4c99-880f-279e91b1e12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9526D9-E332-49A8-850C-454642B747B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A38E90C-F7BD-4126-B769-FF7383EC0A32}">
  <ds:schemaRefs>
    <ds:schemaRef ds:uri="http://schemas.microsoft.com/sharepoint/v3/contenttype/forms"/>
  </ds:schemaRefs>
</ds:datastoreItem>
</file>

<file path=customXml/itemProps3.xml><?xml version="1.0" encoding="utf-8"?>
<ds:datastoreItem xmlns:ds="http://schemas.openxmlformats.org/officeDocument/2006/customXml" ds:itemID="{56B302AD-AF34-476C-B6AB-61F5A3DFAD24}"/>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63</Slides>
  <Notes>0</Notes>
  <HiddenSlides>0</HiddenSlide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Module-3 Datalink Layer</vt:lpstr>
      <vt:lpstr>PowerPoint Presentation</vt:lpstr>
      <vt:lpstr>Introduction</vt:lpstr>
      <vt:lpstr>Introduction</vt:lpstr>
      <vt:lpstr> Types of Errors </vt:lpstr>
      <vt:lpstr>PowerPoint Presentation</vt:lpstr>
      <vt:lpstr>Error detection</vt:lpstr>
      <vt:lpstr>Simple parity check</vt:lpstr>
      <vt:lpstr>PowerPoint Presentation</vt:lpstr>
      <vt:lpstr>Example </vt:lpstr>
      <vt:lpstr>PowerPoint Presentation</vt:lpstr>
      <vt:lpstr>Limitations of single parity</vt:lpstr>
      <vt:lpstr> Two-dimensional Parity Check </vt:lpstr>
      <vt:lpstr> Checksum </vt:lpstr>
      <vt:lpstr> Checksum – Operation at Sender’s Side </vt:lpstr>
      <vt:lpstr>Checksum – Operation at Receiver’s Side </vt:lpstr>
      <vt:lpstr>PowerPoint Presentation</vt:lpstr>
      <vt:lpstr>Example</vt:lpstr>
      <vt:lpstr>Example</vt:lpstr>
      <vt:lpstr>Do Binary addition</vt:lpstr>
      <vt:lpstr>Do 1’s complement to get checksum</vt:lpstr>
      <vt:lpstr>Send the all the data along with check sum (append it) to the receiver</vt:lpstr>
      <vt:lpstr>Receiver side operation (binary addition)</vt:lpstr>
      <vt:lpstr>PowerPoint Presentation</vt:lpstr>
      <vt:lpstr>PowerPoint Presentation</vt:lpstr>
      <vt:lpstr>PowerPoint Presentation</vt:lpstr>
      <vt:lpstr> Cyclic Redundancy Check (CRC) </vt:lpstr>
      <vt:lpstr>PowerPoint Presentation</vt:lpstr>
      <vt:lpstr>Example</vt:lpstr>
      <vt:lpstr>Sender side </vt:lpstr>
      <vt:lpstr>Steps</vt:lpstr>
      <vt:lpstr>PowerPoint Presentation</vt:lpstr>
      <vt:lpstr>Receiver side </vt:lpstr>
      <vt:lpstr>PowerPoint Presentation</vt:lpstr>
      <vt:lpstr>PowerPoint Presentation</vt:lpstr>
      <vt:lpstr>PowerPoint Presentation</vt:lpstr>
      <vt:lpstr>PowerPoint Presentation</vt:lpstr>
      <vt:lpstr>PowerPoint Presentation</vt:lpstr>
      <vt:lpstr>Introduction</vt:lpstr>
      <vt:lpstr>PowerPoint Presentation</vt:lpstr>
      <vt:lpstr>PowerPoint Presentation</vt:lpstr>
      <vt:lpstr> Stop-and-Wait ARQ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example</vt:lpstr>
      <vt:lpstr>Steps: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Working process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revision>1</cp:revision>
  <dcterms:created xsi:type="dcterms:W3CDTF">2023-06-01T00:18:10Z</dcterms:created>
  <dcterms:modified xsi:type="dcterms:W3CDTF">2023-07-03T14:20:00Z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0x010100A0203E1839720B4A8CBE8A8B0D66C0B2</vt:lpwstr>
  </property>
</Properties>
</file>