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0" r:id="rId7"/>
    <p:sldId id="262" r:id="rId8"/>
    <p:sldId id="261" r:id="rId9"/>
    <p:sldId id="263" r:id="rId10"/>
    <p:sldId id="264" r:id="rId11"/>
    <p:sldId id="265" r:id="rId12"/>
    <p:sldId id="266" r:id="rId13"/>
    <p:sldId id="267" r:id="rId14"/>
    <p:sldId id="268" r:id="rId15"/>
    <p:sldId id="269" r:id="rId16"/>
    <p:sldId id="270" r:id="rId17"/>
    <p:sldId id="272" r:id="rId18"/>
    <p:sldId id="273" r:id="rId19"/>
    <p:sldId id="276" r:id="rId20"/>
    <p:sldId id="274" r:id="rId21"/>
    <p:sldId id="275"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1BF30B-E9F0-4513-8223-EF024C14AEE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539B5D-5BCF-4900-8016-261648FA6B22}" type="slidenum">
              <a:rPr lang="en-IN" smtClean="0"/>
              <a:t>‹#›</a:t>
            </a:fld>
            <a:endParaRPr lang="en-IN"/>
          </a:p>
        </p:txBody>
      </p:sp>
    </p:spTree>
    <p:extLst>
      <p:ext uri="{BB962C8B-B14F-4D97-AF65-F5344CB8AC3E}">
        <p14:creationId xmlns:p14="http://schemas.microsoft.com/office/powerpoint/2010/main" val="397301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1BF30B-E9F0-4513-8223-EF024C14AEE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539B5D-5BCF-4900-8016-261648FA6B22}" type="slidenum">
              <a:rPr lang="en-IN" smtClean="0"/>
              <a:t>‹#›</a:t>
            </a:fld>
            <a:endParaRPr lang="en-IN"/>
          </a:p>
        </p:txBody>
      </p:sp>
    </p:spTree>
    <p:extLst>
      <p:ext uri="{BB962C8B-B14F-4D97-AF65-F5344CB8AC3E}">
        <p14:creationId xmlns:p14="http://schemas.microsoft.com/office/powerpoint/2010/main" val="98017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1BF30B-E9F0-4513-8223-EF024C14AEE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539B5D-5BCF-4900-8016-261648FA6B22}" type="slidenum">
              <a:rPr lang="en-IN" smtClean="0"/>
              <a:t>‹#›</a:t>
            </a:fld>
            <a:endParaRPr lang="en-IN"/>
          </a:p>
        </p:txBody>
      </p:sp>
    </p:spTree>
    <p:extLst>
      <p:ext uri="{BB962C8B-B14F-4D97-AF65-F5344CB8AC3E}">
        <p14:creationId xmlns:p14="http://schemas.microsoft.com/office/powerpoint/2010/main" val="204516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1BF30B-E9F0-4513-8223-EF024C14AEE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539B5D-5BCF-4900-8016-261648FA6B22}" type="slidenum">
              <a:rPr lang="en-IN" smtClean="0"/>
              <a:t>‹#›</a:t>
            </a:fld>
            <a:endParaRPr lang="en-IN"/>
          </a:p>
        </p:txBody>
      </p:sp>
    </p:spTree>
    <p:extLst>
      <p:ext uri="{BB962C8B-B14F-4D97-AF65-F5344CB8AC3E}">
        <p14:creationId xmlns:p14="http://schemas.microsoft.com/office/powerpoint/2010/main" val="417983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1BF30B-E9F0-4513-8223-EF024C14AEE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539B5D-5BCF-4900-8016-261648FA6B22}" type="slidenum">
              <a:rPr lang="en-IN" smtClean="0"/>
              <a:t>‹#›</a:t>
            </a:fld>
            <a:endParaRPr lang="en-IN"/>
          </a:p>
        </p:txBody>
      </p:sp>
    </p:spTree>
    <p:extLst>
      <p:ext uri="{BB962C8B-B14F-4D97-AF65-F5344CB8AC3E}">
        <p14:creationId xmlns:p14="http://schemas.microsoft.com/office/powerpoint/2010/main" val="85384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1BF30B-E9F0-4513-8223-EF024C14AEE4}"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539B5D-5BCF-4900-8016-261648FA6B22}" type="slidenum">
              <a:rPr lang="en-IN" smtClean="0"/>
              <a:t>‹#›</a:t>
            </a:fld>
            <a:endParaRPr lang="en-IN"/>
          </a:p>
        </p:txBody>
      </p:sp>
    </p:spTree>
    <p:extLst>
      <p:ext uri="{BB962C8B-B14F-4D97-AF65-F5344CB8AC3E}">
        <p14:creationId xmlns:p14="http://schemas.microsoft.com/office/powerpoint/2010/main" val="232700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1BF30B-E9F0-4513-8223-EF024C14AEE4}"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539B5D-5BCF-4900-8016-261648FA6B22}" type="slidenum">
              <a:rPr lang="en-IN" smtClean="0"/>
              <a:t>‹#›</a:t>
            </a:fld>
            <a:endParaRPr lang="en-IN"/>
          </a:p>
        </p:txBody>
      </p:sp>
    </p:spTree>
    <p:extLst>
      <p:ext uri="{BB962C8B-B14F-4D97-AF65-F5344CB8AC3E}">
        <p14:creationId xmlns:p14="http://schemas.microsoft.com/office/powerpoint/2010/main" val="108251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1BF30B-E9F0-4513-8223-EF024C14AEE4}"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539B5D-5BCF-4900-8016-261648FA6B22}" type="slidenum">
              <a:rPr lang="en-IN" smtClean="0"/>
              <a:t>‹#›</a:t>
            </a:fld>
            <a:endParaRPr lang="en-IN"/>
          </a:p>
        </p:txBody>
      </p:sp>
    </p:spTree>
    <p:extLst>
      <p:ext uri="{BB962C8B-B14F-4D97-AF65-F5344CB8AC3E}">
        <p14:creationId xmlns:p14="http://schemas.microsoft.com/office/powerpoint/2010/main" val="31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BF30B-E9F0-4513-8223-EF024C14AEE4}"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539B5D-5BCF-4900-8016-261648FA6B22}" type="slidenum">
              <a:rPr lang="en-IN" smtClean="0"/>
              <a:t>‹#›</a:t>
            </a:fld>
            <a:endParaRPr lang="en-IN"/>
          </a:p>
        </p:txBody>
      </p:sp>
    </p:spTree>
    <p:extLst>
      <p:ext uri="{BB962C8B-B14F-4D97-AF65-F5344CB8AC3E}">
        <p14:creationId xmlns:p14="http://schemas.microsoft.com/office/powerpoint/2010/main" val="91886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1BF30B-E9F0-4513-8223-EF024C14AEE4}"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539B5D-5BCF-4900-8016-261648FA6B22}" type="slidenum">
              <a:rPr lang="en-IN" smtClean="0"/>
              <a:t>‹#›</a:t>
            </a:fld>
            <a:endParaRPr lang="en-IN"/>
          </a:p>
        </p:txBody>
      </p:sp>
    </p:spTree>
    <p:extLst>
      <p:ext uri="{BB962C8B-B14F-4D97-AF65-F5344CB8AC3E}">
        <p14:creationId xmlns:p14="http://schemas.microsoft.com/office/powerpoint/2010/main" val="194071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1BF30B-E9F0-4513-8223-EF024C14AEE4}"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539B5D-5BCF-4900-8016-261648FA6B22}" type="slidenum">
              <a:rPr lang="en-IN" smtClean="0"/>
              <a:t>‹#›</a:t>
            </a:fld>
            <a:endParaRPr lang="en-IN"/>
          </a:p>
        </p:txBody>
      </p:sp>
    </p:spTree>
    <p:extLst>
      <p:ext uri="{BB962C8B-B14F-4D97-AF65-F5344CB8AC3E}">
        <p14:creationId xmlns:p14="http://schemas.microsoft.com/office/powerpoint/2010/main" val="305595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BF30B-E9F0-4513-8223-EF024C14AEE4}" type="datetimeFigureOut">
              <a:rPr lang="en-IN" smtClean="0"/>
              <a:t>27-06-2023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39B5D-5BCF-4900-8016-261648FA6B22}" type="slidenum">
              <a:rPr lang="en-IN" smtClean="0"/>
              <a:t>‹#›</a:t>
            </a:fld>
            <a:endParaRPr lang="en-IN"/>
          </a:p>
        </p:txBody>
      </p:sp>
    </p:spTree>
    <p:extLst>
      <p:ext uri="{BB962C8B-B14F-4D97-AF65-F5344CB8AC3E}">
        <p14:creationId xmlns:p14="http://schemas.microsoft.com/office/powerpoint/2010/main" val="84737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Framing, HDLC and PPP</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715690"/>
            <a:ext cx="9144000" cy="542109"/>
          </a:xfrm>
        </p:spPr>
        <p:txBody>
          <a:bodyPr>
            <a:normAutofit/>
          </a:bodyPr>
          <a:lstStyle/>
          <a:p>
            <a:r>
              <a:rPr lang="en-US" sz="3200" b="1" dirty="0" smtClean="0">
                <a:solidFill>
                  <a:srgbClr val="FF0000"/>
                </a:solidFill>
                <a:latin typeface="Times New Roman" panose="02020603050405020304" pitchFamily="18" charset="0"/>
                <a:cs typeface="Times New Roman" panose="02020603050405020304" pitchFamily="18" charset="0"/>
              </a:rPr>
              <a:t>Dr. R. Prashanth</a:t>
            </a:r>
            <a:endParaRPr lang="en-I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32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solidFill>
                  <a:srgbClr val="FF0000"/>
                </a:solidFill>
                <a:latin typeface="Times New Roman" panose="02020603050405020304" pitchFamily="18" charset="0"/>
                <a:cs typeface="Times New Roman" panose="02020603050405020304" pitchFamily="18" charset="0"/>
              </a:rPr>
              <a:t>Fixed </a:t>
            </a:r>
            <a:r>
              <a:rPr lang="en-IN" b="1" dirty="0">
                <a:solidFill>
                  <a:srgbClr val="FF0000"/>
                </a:solidFill>
                <a:latin typeface="Times New Roman" panose="02020603050405020304" pitchFamily="18" charset="0"/>
                <a:cs typeface="Times New Roman" panose="02020603050405020304" pitchFamily="18" charset="0"/>
              </a:rPr>
              <a:t>Size Framing</a:t>
            </a:r>
            <a:r>
              <a:rPr lang="en-IN" b="1" dirty="0"/>
              <a:t/>
            </a:r>
            <a:br>
              <a:rPr lang="en-IN" b="1" dirty="0"/>
            </a:b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this Fixed-size framing, </a:t>
            </a:r>
            <a:r>
              <a:rPr lang="en-US" dirty="0">
                <a:solidFill>
                  <a:srgbClr val="FF0000"/>
                </a:solidFill>
                <a:latin typeface="Times New Roman" panose="02020603050405020304" pitchFamily="18" charset="0"/>
                <a:cs typeface="Times New Roman" panose="02020603050405020304" pitchFamily="18" charset="0"/>
              </a:rPr>
              <a:t>the size of the frame is always fixed that's why frame length acts as the delimiter of the frame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it also doesn't require additional boundaries to identify the start and end of the frame.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This kind of framing in the Data Link Layer is used in </a:t>
            </a:r>
            <a:r>
              <a:rPr lang="en-US" dirty="0">
                <a:solidFill>
                  <a:srgbClr val="FF0000"/>
                </a:solidFill>
                <a:latin typeface="Times New Roman" panose="02020603050405020304" pitchFamily="18" charset="0"/>
                <a:cs typeface="Times New Roman" panose="02020603050405020304" pitchFamily="18" charset="0"/>
              </a:rPr>
              <a:t>ATMs, Wide area networks(WAN)</a:t>
            </a:r>
            <a:r>
              <a:rPr lang="en-US" dirty="0">
                <a:latin typeface="Times New Roman" panose="02020603050405020304" pitchFamily="18" charset="0"/>
                <a:cs typeface="Times New Roman" panose="02020603050405020304" pitchFamily="18" charset="0"/>
              </a:rPr>
              <a:t>. They use frames of fastened size known as cells</a:t>
            </a:r>
            <a:r>
              <a:rPr lang="en-US" dirty="0" smtClean="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72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634" y="365125"/>
            <a:ext cx="10372165" cy="522381"/>
          </a:xfrm>
        </p:spPr>
        <p:txBody>
          <a:bodyPr>
            <a:normAutofit fontScale="90000"/>
          </a:bodyPr>
          <a:lstStyle/>
          <a:p>
            <a:r>
              <a:rPr lang="en-IN" b="1" dirty="0" smtClean="0"/>
              <a:t/>
            </a:r>
            <a:br>
              <a:rPr lang="en-IN" b="1" dirty="0" smtClean="0"/>
            </a:br>
            <a:r>
              <a:rPr lang="en-IN" b="1" dirty="0" smtClean="0">
                <a:solidFill>
                  <a:srgbClr val="FF0000"/>
                </a:solidFill>
                <a:latin typeface="Times New Roman" panose="02020603050405020304" pitchFamily="18" charset="0"/>
                <a:cs typeface="Times New Roman" panose="02020603050405020304" pitchFamily="18" charset="0"/>
              </a:rPr>
              <a:t>Variable </a:t>
            </a:r>
            <a:r>
              <a:rPr lang="en-IN" b="1" dirty="0">
                <a:solidFill>
                  <a:srgbClr val="FF0000"/>
                </a:solidFill>
                <a:latin typeface="Times New Roman" panose="02020603050405020304" pitchFamily="18" charset="0"/>
                <a:cs typeface="Times New Roman" panose="02020603050405020304" pitchFamily="18" charset="0"/>
              </a:rPr>
              <a:t>Size Framing</a:t>
            </a:r>
            <a:r>
              <a:rPr lang="en-IN" b="1" dirty="0"/>
              <a:t/>
            </a:r>
            <a:br>
              <a:rPr lang="en-IN" b="1" dirty="0"/>
            </a:br>
            <a:endParaRPr lang="en-IN" dirty="0"/>
          </a:p>
        </p:txBody>
      </p:sp>
      <p:sp>
        <p:nvSpPr>
          <p:cNvPr id="3" name="Content Placeholder 2"/>
          <p:cNvSpPr>
            <a:spLocks noGrp="1"/>
          </p:cNvSpPr>
          <p:nvPr>
            <p:ph idx="1"/>
          </p:nvPr>
        </p:nvSpPr>
        <p:spPr>
          <a:xfrm>
            <a:off x="838200" y="1250576"/>
            <a:ext cx="10515600" cy="5607424"/>
          </a:xfrm>
        </p:spPr>
        <p:txBody>
          <a:bodyPr>
            <a:normAutofit/>
          </a:bodyPr>
          <a:lstStyle/>
          <a:p>
            <a:pPr algn="just"/>
            <a:r>
              <a:rPr lang="en-US" dirty="0">
                <a:latin typeface="Times New Roman" panose="02020603050405020304" pitchFamily="18" charset="0"/>
                <a:cs typeface="Times New Roman" panose="02020603050405020304" pitchFamily="18" charset="0"/>
              </a:rPr>
              <a:t>The size of the frame is </a:t>
            </a:r>
            <a:r>
              <a:rPr lang="en-US" dirty="0">
                <a:solidFill>
                  <a:srgbClr val="FF0000"/>
                </a:solidFill>
                <a:latin typeface="Times New Roman" panose="02020603050405020304" pitchFamily="18" charset="0"/>
                <a:cs typeface="Times New Roman" panose="02020603050405020304" pitchFamily="18" charset="0"/>
              </a:rPr>
              <a:t>variable during this form of framing</a:t>
            </a:r>
            <a:r>
              <a:rPr lang="en-US" dirty="0">
                <a:latin typeface="Times New Roman" panose="02020603050405020304" pitchFamily="18" charset="0"/>
                <a:cs typeface="Times New Roman" panose="02020603050405020304" pitchFamily="18" charset="0"/>
              </a:rPr>
              <a:t>. In variable-size framing, we are in need of a way to outline the tip of the frame and also the </a:t>
            </a:r>
            <a:r>
              <a:rPr lang="en-US" dirty="0">
                <a:solidFill>
                  <a:srgbClr val="FF0000"/>
                </a:solidFill>
                <a:latin typeface="Times New Roman" panose="02020603050405020304" pitchFamily="18" charset="0"/>
                <a:cs typeface="Times New Roman" panose="02020603050405020304" pitchFamily="18" charset="0"/>
              </a:rPr>
              <a:t>starting of the succeeding frame</a:t>
            </a:r>
            <a:r>
              <a:rPr lang="en-US" dirty="0">
                <a:latin typeface="Times New Roman" panose="02020603050405020304" pitchFamily="18" charset="0"/>
                <a:cs typeface="Times New Roman" panose="02020603050405020304" pitchFamily="18" charset="0"/>
              </a:rPr>
              <a:t>. This can be utilized in </a:t>
            </a:r>
            <a:r>
              <a:rPr lang="en-US" dirty="0">
                <a:solidFill>
                  <a:srgbClr val="FF0000"/>
                </a:solidFill>
                <a:latin typeface="Times New Roman" panose="02020603050405020304" pitchFamily="18" charset="0"/>
                <a:cs typeface="Times New Roman" panose="02020603050405020304" pitchFamily="18" charset="0"/>
              </a:rPr>
              <a:t>local area networks(LAN</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There are 2 different methods to define </a:t>
            </a:r>
            <a:r>
              <a:rPr lang="en-US" dirty="0">
                <a:solidFill>
                  <a:srgbClr val="FF0000"/>
                </a:solidFill>
                <a:latin typeface="Times New Roman" panose="02020603050405020304" pitchFamily="18" charset="0"/>
                <a:cs typeface="Times New Roman" panose="02020603050405020304" pitchFamily="18" charset="0"/>
              </a:rPr>
              <a:t>the frame boundaries</a:t>
            </a:r>
            <a:r>
              <a:rPr lang="en-US" dirty="0">
                <a:latin typeface="Times New Roman" panose="02020603050405020304" pitchFamily="18" charset="0"/>
                <a:cs typeface="Times New Roman" panose="02020603050405020304" pitchFamily="18" charset="0"/>
              </a:rPr>
              <a:t>, such as length field and finish decimeters</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Length field</a:t>
            </a:r>
            <a:r>
              <a:rPr lang="en-US" dirty="0">
                <a:latin typeface="Times New Roman" panose="02020603050405020304" pitchFamily="18" charset="0"/>
                <a:cs typeface="Times New Roman" panose="02020603050405020304" pitchFamily="18" charset="0"/>
              </a:rPr>
              <a:t>–To confirm the length of the field, a length field is used. It is utilized in Ethernet (1EEE 802.3).</a:t>
            </a:r>
          </a:p>
          <a:p>
            <a:pPr algn="just"/>
            <a:r>
              <a:rPr lang="en-US" b="1" dirty="0">
                <a:latin typeface="Times New Roman" panose="02020603050405020304" pitchFamily="18" charset="0"/>
                <a:cs typeface="Times New Roman" panose="02020603050405020304" pitchFamily="18" charset="0"/>
              </a:rPr>
              <a:t>End </a:t>
            </a:r>
            <a:r>
              <a:rPr lang="en-US" b="1" dirty="0" err="1">
                <a:latin typeface="Times New Roman" panose="02020603050405020304" pitchFamily="18" charset="0"/>
                <a:cs typeface="Times New Roman" panose="02020603050405020304" pitchFamily="18" charset="0"/>
              </a:rPr>
              <a:t>Delimeter</a:t>
            </a:r>
            <a:r>
              <a:rPr lang="en-US" dirty="0">
                <a:latin typeface="Times New Roman" panose="02020603050405020304" pitchFamily="18" charset="0"/>
                <a:cs typeface="Times New Roman" panose="02020603050405020304" pitchFamily="18" charset="0"/>
              </a:rPr>
              <a:t>–To confirm the size of the frame, a pattern is worn as a delimiter. This methodology is worn in the token ring. In short, it is referred to as ED. Two different methods are used to avoid this condition if the pattern happens within the message. Character Oriented Approach Bit Oriented Approach</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99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Talking about Framing Approaches in computer networking, there is mainly the </a:t>
            </a:r>
            <a:r>
              <a:rPr lang="en-US" dirty="0" smtClean="0">
                <a:latin typeface="Times New Roman" panose="02020603050405020304" pitchFamily="18" charset="0"/>
                <a:cs typeface="Times New Roman" panose="02020603050405020304" pitchFamily="18" charset="0"/>
              </a:rPr>
              <a:t>2-different </a:t>
            </a:r>
            <a:r>
              <a:rPr lang="en-US" dirty="0">
                <a:latin typeface="Times New Roman" panose="02020603050405020304" pitchFamily="18" charset="0"/>
                <a:cs typeface="Times New Roman" panose="02020603050405020304" pitchFamily="18" charset="0"/>
              </a:rPr>
              <a:t>kind of approaches to Framing in the Data link layer</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1. </a:t>
            </a:r>
            <a:r>
              <a:rPr lang="en-IN" b="1" dirty="0">
                <a:latin typeface="Times New Roman" panose="02020603050405020304" pitchFamily="18" charset="0"/>
                <a:cs typeface="Times New Roman" panose="02020603050405020304" pitchFamily="18" charset="0"/>
              </a:rPr>
              <a:t>Bit-Oriented Framing</a:t>
            </a:r>
          </a:p>
          <a:p>
            <a:pPr algn="just"/>
            <a:r>
              <a:rPr lang="en-US" dirty="0">
                <a:latin typeface="Times New Roman" panose="02020603050405020304" pitchFamily="18" charset="0"/>
                <a:cs typeface="Times New Roman" panose="02020603050405020304" pitchFamily="18" charset="0"/>
              </a:rPr>
              <a:t>Most protocols use a </a:t>
            </a:r>
            <a:r>
              <a:rPr lang="en-US" dirty="0">
                <a:solidFill>
                  <a:srgbClr val="FF0000"/>
                </a:solidFill>
                <a:latin typeface="Times New Roman" panose="02020603050405020304" pitchFamily="18" charset="0"/>
                <a:cs typeface="Times New Roman" panose="02020603050405020304" pitchFamily="18" charset="0"/>
              </a:rPr>
              <a:t>special 8-bit pattern flag 01111110 </a:t>
            </a:r>
            <a:r>
              <a:rPr lang="en-US" dirty="0">
                <a:latin typeface="Times New Roman" panose="02020603050405020304" pitchFamily="18" charset="0"/>
                <a:cs typeface="Times New Roman" panose="02020603050405020304" pitchFamily="18" charset="0"/>
              </a:rPr>
              <a:t>as a result of the delimiter to stipulate the beginning and so the end of the frame. Bit stuffing is completed at the sender end and bit removal at the receiver end</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Best example is HDLC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22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023147" y="978459"/>
            <a:ext cx="7026723" cy="5408893"/>
          </a:xfrm>
          <a:prstGeom prst="rect">
            <a:avLst/>
          </a:prstGeom>
        </p:spPr>
      </p:pic>
    </p:spTree>
    <p:extLst>
      <p:ext uri="{BB962C8B-B14F-4D97-AF65-F5344CB8AC3E}">
        <p14:creationId xmlns:p14="http://schemas.microsoft.com/office/powerpoint/2010/main" val="166017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7129"/>
            <a:ext cx="10515600" cy="4939834"/>
          </a:xfrm>
        </p:spPr>
        <p:txBody>
          <a:bodyPr/>
          <a:lstStyle/>
          <a:p>
            <a:pPr marL="0" indent="0" algn="just">
              <a:buNone/>
            </a:pPr>
            <a:r>
              <a:rPr lang="en-US" b="1" dirty="0">
                <a:latin typeface="Times New Roman" panose="02020603050405020304" pitchFamily="18" charset="0"/>
                <a:cs typeface="Times New Roman" panose="02020603050405020304" pitchFamily="18" charset="0"/>
              </a:rPr>
              <a:t>2. Byte-Oriented Framing</a:t>
            </a:r>
          </a:p>
          <a:p>
            <a:pPr algn="just"/>
            <a:r>
              <a:rPr lang="en-US" dirty="0">
                <a:latin typeface="Times New Roman" panose="02020603050405020304" pitchFamily="18" charset="0"/>
                <a:cs typeface="Times New Roman" panose="02020603050405020304" pitchFamily="18" charset="0"/>
              </a:rPr>
              <a:t>Byte stuffing is one of the methods of </a:t>
            </a:r>
            <a:r>
              <a:rPr lang="en-US" dirty="0">
                <a:solidFill>
                  <a:srgbClr val="FF0000"/>
                </a:solidFill>
                <a:latin typeface="Times New Roman" panose="02020603050405020304" pitchFamily="18" charset="0"/>
                <a:cs typeface="Times New Roman" panose="02020603050405020304" pitchFamily="18" charset="0"/>
              </a:rPr>
              <a:t>adding an additional byte once there is a flag or escape character within the text</a:t>
            </a:r>
            <a:r>
              <a:rPr lang="en-US" dirty="0">
                <a:latin typeface="Times New Roman" panose="02020603050405020304" pitchFamily="18" charset="0"/>
                <a:cs typeface="Times New Roman" panose="02020603050405020304" pitchFamily="18" charset="0"/>
              </a:rPr>
              <a:t>. Take an illustration of byte stuffing as appeared in the given diagram.</a:t>
            </a:r>
          </a:p>
          <a:p>
            <a:pPr algn="just"/>
            <a:r>
              <a:rPr lang="en-US" dirty="0">
                <a:latin typeface="Times New Roman" panose="02020603050405020304" pitchFamily="18" charset="0"/>
                <a:cs typeface="Times New Roman" panose="02020603050405020304" pitchFamily="18" charset="0"/>
              </a:rPr>
              <a:t>The sender sends the frame by adding three additional ESC bits and therefore the destination machine receives the frame and it removes the extra bits to convert the frame into an identical message</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Best example is point-to-point protocol </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573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117277" y="1126378"/>
            <a:ext cx="7430135" cy="4992034"/>
          </a:xfrm>
          <a:prstGeom prst="rect">
            <a:avLst/>
          </a:prstGeom>
        </p:spPr>
      </p:pic>
    </p:spTree>
    <p:extLst>
      <p:ext uri="{BB962C8B-B14F-4D97-AF65-F5344CB8AC3E}">
        <p14:creationId xmlns:p14="http://schemas.microsoft.com/office/powerpoint/2010/main" val="571757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solidFill>
                  <a:srgbClr val="FF0000"/>
                </a:solidFill>
                <a:latin typeface="Times New Roman" panose="02020603050405020304" pitchFamily="18" charset="0"/>
                <a:cs typeface="Times New Roman" panose="02020603050405020304" pitchFamily="18" charset="0"/>
              </a:rPr>
              <a:t>High-level </a:t>
            </a:r>
            <a:r>
              <a:rPr lang="en-IN" b="1" dirty="0">
                <a:solidFill>
                  <a:srgbClr val="FF0000"/>
                </a:solidFill>
                <a:latin typeface="Times New Roman" panose="02020603050405020304" pitchFamily="18" charset="0"/>
                <a:cs typeface="Times New Roman" panose="02020603050405020304" pitchFamily="18" charset="0"/>
              </a:rPr>
              <a:t>Data Link </a:t>
            </a:r>
            <a:r>
              <a:rPr lang="en-IN" b="1" dirty="0" smtClean="0">
                <a:solidFill>
                  <a:srgbClr val="FF0000"/>
                </a:solidFill>
                <a:latin typeface="Times New Roman" panose="02020603050405020304" pitchFamily="18" charset="0"/>
                <a:cs typeface="Times New Roman" panose="02020603050405020304" pitchFamily="18" charset="0"/>
              </a:rPr>
              <a:t>Control (HDLC)</a:t>
            </a:r>
            <a:r>
              <a:rPr lang="en-IN" b="1" dirty="0"/>
              <a:t/>
            </a:r>
            <a:br>
              <a:rPr lang="en-IN" b="1" dirty="0"/>
            </a:b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HDLC (High-level Data Link Control) is a </a:t>
            </a:r>
            <a:r>
              <a:rPr lang="en-US" dirty="0">
                <a:solidFill>
                  <a:srgbClr val="FF0000"/>
                </a:solidFill>
                <a:latin typeface="Times New Roman" panose="02020603050405020304" pitchFamily="18" charset="0"/>
                <a:cs typeface="Times New Roman" panose="02020603050405020304" pitchFamily="18" charset="0"/>
              </a:rPr>
              <a:t>group of protocols or rules for transmitting data between network points </a:t>
            </a:r>
            <a:r>
              <a:rPr lang="en-US" dirty="0">
                <a:latin typeface="Times New Roman" panose="02020603050405020304" pitchFamily="18" charset="0"/>
                <a:cs typeface="Times New Roman" panose="02020603050405020304" pitchFamily="18" charset="0"/>
              </a:rPr>
              <a:t>(sometimes called nodes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 Synchronous Data Link Control (SDLC) protocol developed by IBM is an example of </a:t>
            </a:r>
            <a:r>
              <a:rPr lang="en-US" dirty="0" smtClean="0">
                <a:solidFill>
                  <a:srgbClr val="FF0000"/>
                </a:solidFill>
                <a:latin typeface="Times New Roman" panose="02020603050405020304" pitchFamily="18" charset="0"/>
                <a:cs typeface="Times New Roman" panose="02020603050405020304" pitchFamily="18" charset="0"/>
              </a:rPr>
              <a:t>a bit-oriented protocol</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Later, SDLC standardized by the ISO as the HDLC protocol. </a:t>
            </a:r>
          </a:p>
          <a:p>
            <a:pPr algn="just"/>
            <a:r>
              <a:rPr lang="en-US" dirty="0">
                <a:latin typeface="Times New Roman" panose="02020603050405020304" pitchFamily="18" charset="0"/>
                <a:cs typeface="Times New Roman" panose="02020603050405020304" pitchFamily="18" charset="0"/>
              </a:rPr>
              <a:t>A frame is transmitted via the network to the destination that verifies its successful arrival. It is a bit - oriented protocol that is applicable for both point - to - point and multipoint communications.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45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b="1" dirty="0" smtClean="0">
                <a:solidFill>
                  <a:srgbClr val="FF0000"/>
                </a:solidFill>
                <a:latin typeface="Times New Roman" panose="02020603050405020304" pitchFamily="18" charset="0"/>
                <a:cs typeface="Times New Roman" panose="02020603050405020304" pitchFamily="18" charset="0"/>
              </a:rPr>
              <a:t>HDLC </a:t>
            </a:r>
            <a:r>
              <a:rPr lang="en-IN" b="1" dirty="0">
                <a:solidFill>
                  <a:srgbClr val="FF0000"/>
                </a:solidFill>
                <a:latin typeface="Times New Roman" panose="02020603050405020304" pitchFamily="18" charset="0"/>
                <a:cs typeface="Times New Roman" panose="02020603050405020304" pitchFamily="18" charset="0"/>
              </a:rPr>
              <a:t>Frame</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1519517" y="2151529"/>
            <a:ext cx="8444754" cy="3536577"/>
          </a:xfrm>
          <a:prstGeom prst="rect">
            <a:avLst/>
          </a:prstGeom>
        </p:spPr>
      </p:pic>
    </p:spTree>
    <p:extLst>
      <p:ext uri="{BB962C8B-B14F-4D97-AF65-F5344CB8AC3E}">
        <p14:creationId xmlns:p14="http://schemas.microsoft.com/office/powerpoint/2010/main" val="287020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2388"/>
            <a:ext cx="10515600" cy="5894575"/>
          </a:xfrm>
        </p:spPr>
        <p:txBody>
          <a:bodyPr>
            <a:normAutofit fontScale="92500"/>
          </a:bodyPr>
          <a:lstStyle/>
          <a:p>
            <a:pPr marL="0" indent="0" algn="just">
              <a:buNone/>
            </a:pPr>
            <a:r>
              <a:rPr lang="en-US" dirty="0">
                <a:latin typeface="Times New Roman" panose="02020603050405020304" pitchFamily="18" charset="0"/>
                <a:cs typeface="Times New Roman" panose="02020603050405020304" pitchFamily="18" charset="0"/>
              </a:rPr>
              <a:t>HDLC is a bit - oriented protocol where each frame contains up to six fields. The structure varies according to the type of frame. The fields of a HDLC frame are −</a:t>
            </a:r>
          </a:p>
          <a:p>
            <a:pPr algn="just"/>
            <a:r>
              <a:rPr lang="en-US" b="1" dirty="0">
                <a:latin typeface="Times New Roman" panose="02020603050405020304" pitchFamily="18" charset="0"/>
                <a:cs typeface="Times New Roman" panose="02020603050405020304" pitchFamily="18" charset="0"/>
              </a:rPr>
              <a:t>Flag</a:t>
            </a:r>
            <a:r>
              <a:rPr lang="en-US" dirty="0">
                <a:latin typeface="Times New Roman" panose="02020603050405020304" pitchFamily="18" charset="0"/>
                <a:cs typeface="Times New Roman" panose="02020603050405020304" pitchFamily="18" charset="0"/>
              </a:rPr>
              <a:t> − It is an 8-bit sequence that marks the beginning and the end of the frame. The bit pattern of the flag is </a:t>
            </a:r>
            <a:r>
              <a:rPr lang="en-US" dirty="0">
                <a:solidFill>
                  <a:srgbClr val="FF0000"/>
                </a:solidFill>
                <a:latin typeface="Times New Roman" panose="02020603050405020304" pitchFamily="18" charset="0"/>
                <a:cs typeface="Times New Roman" panose="02020603050405020304" pitchFamily="18" charset="0"/>
              </a:rPr>
              <a:t>01111110</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 It contains </a:t>
            </a:r>
            <a:r>
              <a:rPr lang="en-US" dirty="0">
                <a:solidFill>
                  <a:srgbClr val="FF0000"/>
                </a:solidFill>
                <a:latin typeface="Times New Roman" panose="02020603050405020304" pitchFamily="18" charset="0"/>
                <a:cs typeface="Times New Roman" panose="02020603050405020304" pitchFamily="18" charset="0"/>
              </a:rPr>
              <a:t>the address of the receiver</a:t>
            </a:r>
            <a:r>
              <a:rPr lang="en-US" dirty="0">
                <a:latin typeface="Times New Roman" panose="02020603050405020304" pitchFamily="18" charset="0"/>
                <a:cs typeface="Times New Roman" panose="02020603050405020304" pitchFamily="18" charset="0"/>
              </a:rPr>
              <a:t>. If the frame is sent by the primary station, it contains the address(</a:t>
            </a:r>
            <a:r>
              <a:rPr lang="en-US" dirty="0" err="1">
                <a:latin typeface="Times New Roman" panose="02020603050405020304" pitchFamily="18" charset="0"/>
                <a:cs typeface="Times New Roman" panose="02020603050405020304" pitchFamily="18" charset="0"/>
              </a:rPr>
              <a:t>es</a:t>
            </a:r>
            <a:r>
              <a:rPr lang="en-US" dirty="0">
                <a:latin typeface="Times New Roman" panose="02020603050405020304" pitchFamily="18" charset="0"/>
                <a:cs typeface="Times New Roman" panose="02020603050405020304" pitchFamily="18" charset="0"/>
              </a:rPr>
              <a:t>) of the secondary station(s). If it is sent by the secondary station, it contains the address of the primary station. The address field may be from 1 byte to several bytes.</a:t>
            </a:r>
          </a:p>
          <a:p>
            <a:pPr algn="just"/>
            <a:r>
              <a:rPr lang="en-US" b="1" dirty="0">
                <a:latin typeface="Times New Roman" panose="02020603050405020304" pitchFamily="18" charset="0"/>
                <a:cs typeface="Times New Roman" panose="02020603050405020304" pitchFamily="18" charset="0"/>
              </a:rPr>
              <a:t>Control</a:t>
            </a:r>
            <a:r>
              <a:rPr lang="en-US" dirty="0">
                <a:latin typeface="Times New Roman" panose="02020603050405020304" pitchFamily="18" charset="0"/>
                <a:cs typeface="Times New Roman" panose="02020603050405020304" pitchFamily="18" charset="0"/>
              </a:rPr>
              <a:t> − It is </a:t>
            </a:r>
            <a:r>
              <a:rPr lang="en-US" dirty="0">
                <a:solidFill>
                  <a:srgbClr val="FF0000"/>
                </a:solidFill>
                <a:latin typeface="Times New Roman" panose="02020603050405020304" pitchFamily="18" charset="0"/>
                <a:cs typeface="Times New Roman" panose="02020603050405020304" pitchFamily="18" charset="0"/>
              </a:rPr>
              <a:t>1 or 2 bytes containing flow and error control </a:t>
            </a:r>
            <a:r>
              <a:rPr lang="en-US" dirty="0">
                <a:latin typeface="Times New Roman" panose="02020603050405020304" pitchFamily="18" charset="0"/>
                <a:cs typeface="Times New Roman" panose="02020603050405020304" pitchFamily="18" charset="0"/>
              </a:rPr>
              <a:t>information.</a:t>
            </a:r>
          </a:p>
          <a:p>
            <a:pPr algn="just"/>
            <a:r>
              <a:rPr lang="en-US" b="1" dirty="0">
                <a:latin typeface="Times New Roman" panose="02020603050405020304" pitchFamily="18" charset="0"/>
                <a:cs typeface="Times New Roman" panose="02020603050405020304" pitchFamily="18" charset="0"/>
              </a:rPr>
              <a:t>Payload</a:t>
            </a:r>
            <a:r>
              <a:rPr lang="en-US" dirty="0">
                <a:latin typeface="Times New Roman" panose="02020603050405020304" pitchFamily="18" charset="0"/>
                <a:cs typeface="Times New Roman" panose="02020603050405020304" pitchFamily="18" charset="0"/>
              </a:rPr>
              <a:t> − This </a:t>
            </a:r>
            <a:r>
              <a:rPr lang="en-US" dirty="0">
                <a:solidFill>
                  <a:srgbClr val="FF0000"/>
                </a:solidFill>
                <a:latin typeface="Times New Roman" panose="02020603050405020304" pitchFamily="18" charset="0"/>
                <a:cs typeface="Times New Roman" panose="02020603050405020304" pitchFamily="18" charset="0"/>
              </a:rPr>
              <a:t>carries the data from the network layer</a:t>
            </a:r>
            <a:r>
              <a:rPr lang="en-US" dirty="0">
                <a:latin typeface="Times New Roman" panose="02020603050405020304" pitchFamily="18" charset="0"/>
                <a:cs typeface="Times New Roman" panose="02020603050405020304" pitchFamily="18" charset="0"/>
              </a:rPr>
              <a:t>. Its length may vary from one network to another</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FCS (CRC)</a:t>
            </a:r>
            <a:r>
              <a:rPr lang="en-US" dirty="0">
                <a:latin typeface="Times New Roman" panose="02020603050405020304" pitchFamily="18" charset="0"/>
                <a:cs typeface="Times New Roman" panose="02020603050405020304" pitchFamily="18" charset="0"/>
              </a:rPr>
              <a:t> − It is a 2 byte or 4 bytes frame check sequence for error detection. The standard code used is CRC (cyclic redundancy code)</a:t>
            </a:r>
          </a:p>
          <a:p>
            <a:pPr algn="just"/>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1192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76512" y="2567781"/>
            <a:ext cx="7038975" cy="2867025"/>
          </a:xfrm>
          <a:prstGeom prst="rect">
            <a:avLst/>
          </a:prstGeom>
        </p:spPr>
      </p:pic>
    </p:spTree>
    <p:extLst>
      <p:ext uri="{BB962C8B-B14F-4D97-AF65-F5344CB8AC3E}">
        <p14:creationId xmlns:p14="http://schemas.microsoft.com/office/powerpoint/2010/main" val="184585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Introduction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the physical layer, data transmission involves </a:t>
            </a:r>
            <a:r>
              <a:rPr lang="en-US" dirty="0" err="1">
                <a:latin typeface="Times New Roman" panose="02020603050405020304" pitchFamily="18" charset="0"/>
                <a:cs typeface="Times New Roman" panose="02020603050405020304" pitchFamily="18" charset="0"/>
              </a:rPr>
              <a:t>synchronised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transmission of bits from the source to the destination</a:t>
            </a:r>
            <a:r>
              <a:rPr lang="en-US" dirty="0">
                <a:latin typeface="Times New Roman" panose="02020603050405020304" pitchFamily="18" charset="0"/>
                <a:cs typeface="Times New Roman" panose="02020603050405020304" pitchFamily="18" charset="0"/>
              </a:rPr>
              <a:t>. The data link layer packs these </a:t>
            </a:r>
            <a:r>
              <a:rPr lang="en-US" dirty="0">
                <a:solidFill>
                  <a:srgbClr val="FF0000"/>
                </a:solidFill>
                <a:latin typeface="Times New Roman" panose="02020603050405020304" pitchFamily="18" charset="0"/>
                <a:cs typeface="Times New Roman" panose="02020603050405020304" pitchFamily="18" charset="0"/>
              </a:rPr>
              <a:t>bits into frames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Data-link layer takes the packets from the Network Layer and encapsulates them into frames. If the frame size becomes too large, then the </a:t>
            </a:r>
            <a:r>
              <a:rPr lang="en-US" dirty="0">
                <a:solidFill>
                  <a:srgbClr val="FF0000"/>
                </a:solidFill>
                <a:latin typeface="Times New Roman" panose="02020603050405020304" pitchFamily="18" charset="0"/>
                <a:cs typeface="Times New Roman" panose="02020603050405020304" pitchFamily="18" charset="0"/>
              </a:rPr>
              <a:t>packet may be divided into small sized frames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Smaller </a:t>
            </a:r>
            <a:r>
              <a:rPr lang="en-US" dirty="0">
                <a:latin typeface="Times New Roman" panose="02020603050405020304" pitchFamily="18" charset="0"/>
                <a:cs typeface="Times New Roman" panose="02020603050405020304" pitchFamily="18" charset="0"/>
              </a:rPr>
              <a:t>sized frames makes flow control and error control more efficient</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Frames are the units of digital transmission, particularly in computer networks and telecommunications.</a:t>
            </a:r>
            <a:endParaRPr lang="en-US"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256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b="1" dirty="0" smtClean="0">
                <a:solidFill>
                  <a:srgbClr val="FF0000"/>
                </a:solidFill>
                <a:latin typeface="Times New Roman" panose="02020603050405020304" pitchFamily="18" charset="0"/>
                <a:cs typeface="Times New Roman" panose="02020603050405020304" pitchFamily="18" charset="0"/>
              </a:rPr>
              <a:t>Types </a:t>
            </a:r>
            <a:r>
              <a:rPr lang="en-IN" b="1" dirty="0">
                <a:solidFill>
                  <a:srgbClr val="FF0000"/>
                </a:solidFill>
                <a:latin typeface="Times New Roman" panose="02020603050405020304" pitchFamily="18" charset="0"/>
                <a:cs typeface="Times New Roman" panose="02020603050405020304" pitchFamily="18" charset="0"/>
              </a:rPr>
              <a:t>of HDLC Frames</a:t>
            </a:r>
            <a:r>
              <a:rPr lang="en-IN" dirty="0"/>
              <a:t/>
            </a:r>
            <a:br>
              <a:rPr lang="en-IN" dirty="0"/>
            </a:br>
            <a:endParaRPr lang="en-IN" dirty="0"/>
          </a:p>
        </p:txBody>
      </p:sp>
      <p:pic>
        <p:nvPicPr>
          <p:cNvPr id="6146" name="Picture 2" descr="https://www.tutorialspoint.com/assets/questions/media/15399/hdlc_frame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7799" y="1825625"/>
            <a:ext cx="734483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90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7165"/>
            <a:ext cx="10515600" cy="5329798"/>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There are three types of HDLC frames. The type of frame is determined by the control field of the frame −</a:t>
            </a:r>
          </a:p>
          <a:p>
            <a:pPr algn="just"/>
            <a:r>
              <a:rPr lang="en-US" b="1" dirty="0">
                <a:latin typeface="Times New Roman" panose="02020603050405020304" pitchFamily="18" charset="0"/>
                <a:cs typeface="Times New Roman" panose="02020603050405020304" pitchFamily="18" charset="0"/>
              </a:rPr>
              <a:t>I-frame</a:t>
            </a:r>
            <a:r>
              <a:rPr lang="en-US" dirty="0">
                <a:latin typeface="Times New Roman" panose="02020603050405020304" pitchFamily="18" charset="0"/>
                <a:cs typeface="Times New Roman" panose="02020603050405020304" pitchFamily="18" charset="0"/>
              </a:rPr>
              <a:t> − I-frames or </a:t>
            </a:r>
            <a:r>
              <a:rPr lang="en-US" dirty="0">
                <a:solidFill>
                  <a:srgbClr val="FF0000"/>
                </a:solidFill>
                <a:latin typeface="Times New Roman" panose="02020603050405020304" pitchFamily="18" charset="0"/>
                <a:cs typeface="Times New Roman" panose="02020603050405020304" pitchFamily="18" charset="0"/>
              </a:rPr>
              <a:t>Information frames carry user data from the network layer</a:t>
            </a:r>
            <a:r>
              <a:rPr lang="en-US" dirty="0">
                <a:latin typeface="Times New Roman" panose="02020603050405020304" pitchFamily="18" charset="0"/>
                <a:cs typeface="Times New Roman" panose="02020603050405020304" pitchFamily="18" charset="0"/>
              </a:rPr>
              <a:t>. They also include </a:t>
            </a:r>
            <a:r>
              <a:rPr lang="en-US" dirty="0">
                <a:solidFill>
                  <a:srgbClr val="FF0000"/>
                </a:solidFill>
                <a:latin typeface="Times New Roman" panose="02020603050405020304" pitchFamily="18" charset="0"/>
                <a:cs typeface="Times New Roman" panose="02020603050405020304" pitchFamily="18" charset="0"/>
              </a:rPr>
              <a:t>flow and error control information </a:t>
            </a:r>
            <a:r>
              <a:rPr lang="en-US" dirty="0">
                <a:latin typeface="Times New Roman" panose="02020603050405020304" pitchFamily="18" charset="0"/>
                <a:cs typeface="Times New Roman" panose="02020603050405020304" pitchFamily="18" charset="0"/>
              </a:rPr>
              <a:t>that is piggybacked on user data. </a:t>
            </a:r>
            <a:r>
              <a:rPr lang="en-US" dirty="0">
                <a:solidFill>
                  <a:srgbClr val="FF0000"/>
                </a:solidFill>
                <a:latin typeface="Times New Roman" panose="02020603050405020304" pitchFamily="18" charset="0"/>
                <a:cs typeface="Times New Roman" panose="02020603050405020304" pitchFamily="18" charset="0"/>
              </a:rPr>
              <a:t>The first bit of control field of I-frame is 0</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S-frame</a:t>
            </a:r>
            <a:r>
              <a:rPr lang="en-US" dirty="0">
                <a:latin typeface="Times New Roman" panose="02020603050405020304" pitchFamily="18" charset="0"/>
                <a:cs typeface="Times New Roman" panose="02020603050405020304" pitchFamily="18" charset="0"/>
              </a:rPr>
              <a:t> − S-frames or </a:t>
            </a:r>
            <a:r>
              <a:rPr lang="en-US" dirty="0">
                <a:solidFill>
                  <a:srgbClr val="FF0000"/>
                </a:solidFill>
                <a:latin typeface="Times New Roman" panose="02020603050405020304" pitchFamily="18" charset="0"/>
                <a:cs typeface="Times New Roman" panose="02020603050405020304" pitchFamily="18" charset="0"/>
              </a:rPr>
              <a:t>Supervisory frames do not contain information field</a:t>
            </a:r>
            <a:r>
              <a:rPr lang="en-US" dirty="0">
                <a:latin typeface="Times New Roman" panose="02020603050405020304" pitchFamily="18" charset="0"/>
                <a:cs typeface="Times New Roman" panose="02020603050405020304" pitchFamily="18" charset="0"/>
              </a:rPr>
              <a:t>. They are used for </a:t>
            </a:r>
            <a:r>
              <a:rPr lang="en-US" dirty="0">
                <a:solidFill>
                  <a:srgbClr val="FF0000"/>
                </a:solidFill>
                <a:latin typeface="Times New Roman" panose="02020603050405020304" pitchFamily="18" charset="0"/>
                <a:cs typeface="Times New Roman" panose="02020603050405020304" pitchFamily="18" charset="0"/>
              </a:rPr>
              <a:t>flow and error control when piggybacking </a:t>
            </a:r>
            <a:r>
              <a:rPr lang="en-US" dirty="0">
                <a:latin typeface="Times New Roman" panose="02020603050405020304" pitchFamily="18" charset="0"/>
                <a:cs typeface="Times New Roman" panose="02020603050405020304" pitchFamily="18" charset="0"/>
              </a:rPr>
              <a:t>is not required. The first two bits of control field of </a:t>
            </a:r>
            <a:r>
              <a:rPr lang="en-US" dirty="0">
                <a:solidFill>
                  <a:srgbClr val="FF0000"/>
                </a:solidFill>
                <a:latin typeface="Times New Roman" panose="02020603050405020304" pitchFamily="18" charset="0"/>
                <a:cs typeface="Times New Roman" panose="02020603050405020304" pitchFamily="18" charset="0"/>
              </a:rPr>
              <a:t>S-frame is 10</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U-frame</a:t>
            </a:r>
            <a:r>
              <a:rPr lang="en-US" dirty="0">
                <a:latin typeface="Times New Roman" panose="02020603050405020304" pitchFamily="18" charset="0"/>
                <a:cs typeface="Times New Roman" panose="02020603050405020304" pitchFamily="18" charset="0"/>
              </a:rPr>
              <a:t> − U-frames or </a:t>
            </a:r>
            <a:r>
              <a:rPr lang="en-US" dirty="0">
                <a:solidFill>
                  <a:srgbClr val="FF0000"/>
                </a:solidFill>
                <a:latin typeface="Times New Roman" panose="02020603050405020304" pitchFamily="18" charset="0"/>
                <a:cs typeface="Times New Roman" panose="02020603050405020304" pitchFamily="18" charset="0"/>
              </a:rPr>
              <a:t>Un-numbered frames</a:t>
            </a:r>
            <a:r>
              <a:rPr lang="en-US" dirty="0">
                <a:latin typeface="Times New Roman" panose="02020603050405020304" pitchFamily="18" charset="0"/>
                <a:cs typeface="Times New Roman" panose="02020603050405020304" pitchFamily="18" charset="0"/>
              </a:rPr>
              <a:t> are used for myriad </a:t>
            </a:r>
            <a:r>
              <a:rPr lang="en-US" dirty="0">
                <a:solidFill>
                  <a:srgbClr val="FF0000"/>
                </a:solidFill>
                <a:latin typeface="Times New Roman" panose="02020603050405020304" pitchFamily="18" charset="0"/>
                <a:cs typeface="Times New Roman" panose="02020603050405020304" pitchFamily="18" charset="0"/>
              </a:rPr>
              <a:t>miscellaneous functions, like link management</a:t>
            </a:r>
            <a:r>
              <a:rPr lang="en-US" dirty="0">
                <a:latin typeface="Times New Roman" panose="02020603050405020304" pitchFamily="18" charset="0"/>
                <a:cs typeface="Times New Roman" panose="02020603050405020304" pitchFamily="18" charset="0"/>
              </a:rPr>
              <a:t>. It may contain an information field, if required. The first two bits of control field of </a:t>
            </a:r>
            <a:r>
              <a:rPr lang="en-US" dirty="0">
                <a:solidFill>
                  <a:srgbClr val="FF0000"/>
                </a:solidFill>
                <a:latin typeface="Times New Roman" panose="02020603050405020304" pitchFamily="18" charset="0"/>
                <a:cs typeface="Times New Roman" panose="02020603050405020304" pitchFamily="18" charset="0"/>
              </a:rPr>
              <a:t>U-frame is 11</a:t>
            </a:r>
            <a:r>
              <a:rPr lang="en-US"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055500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solidFill>
                  <a:srgbClr val="FF0000"/>
                </a:solidFill>
                <a:latin typeface="Times New Roman" panose="02020603050405020304" pitchFamily="18" charset="0"/>
                <a:cs typeface="Times New Roman" panose="02020603050405020304" pitchFamily="18" charset="0"/>
              </a:rPr>
              <a:t>Point-to-Point </a:t>
            </a:r>
            <a:r>
              <a:rPr lang="en-IN" b="1" dirty="0">
                <a:solidFill>
                  <a:srgbClr val="FF0000"/>
                </a:solidFill>
                <a:latin typeface="Times New Roman" panose="02020603050405020304" pitchFamily="18" charset="0"/>
                <a:cs typeface="Times New Roman" panose="02020603050405020304" pitchFamily="18" charset="0"/>
              </a:rPr>
              <a:t>Protocol (PPP)</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Point - to - Point Protocol (PPP) is a communication protocol of the data link layer that is </a:t>
            </a:r>
            <a:r>
              <a:rPr lang="en-US" sz="3200" dirty="0">
                <a:solidFill>
                  <a:srgbClr val="FF0000"/>
                </a:solidFill>
                <a:latin typeface="Times New Roman" panose="02020603050405020304" pitchFamily="18" charset="0"/>
                <a:cs typeface="Times New Roman" panose="02020603050405020304" pitchFamily="18" charset="0"/>
              </a:rPr>
              <a:t>used to transmit multiprotocol data between two directly connected </a:t>
            </a:r>
            <a:r>
              <a:rPr lang="en-US" sz="3200" dirty="0">
                <a:latin typeface="Times New Roman" panose="02020603050405020304" pitchFamily="18" charset="0"/>
                <a:cs typeface="Times New Roman" panose="02020603050405020304" pitchFamily="18" charset="0"/>
              </a:rPr>
              <a:t>(point-to-point) computers.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is a </a:t>
            </a:r>
            <a:r>
              <a:rPr lang="en-US" sz="3200" dirty="0">
                <a:solidFill>
                  <a:srgbClr val="FF0000"/>
                </a:solidFill>
                <a:latin typeface="Times New Roman" panose="02020603050405020304" pitchFamily="18" charset="0"/>
                <a:cs typeface="Times New Roman" panose="02020603050405020304" pitchFamily="18" charset="0"/>
              </a:rPr>
              <a:t>byte - oriented protocol </a:t>
            </a:r>
            <a:r>
              <a:rPr lang="en-US" sz="3200" dirty="0">
                <a:latin typeface="Times New Roman" panose="02020603050405020304" pitchFamily="18" charset="0"/>
                <a:cs typeface="Times New Roman" panose="02020603050405020304" pitchFamily="18" charset="0"/>
              </a:rPr>
              <a:t>that is widely used in broadband communications having heavy loads and high speeds.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Since </a:t>
            </a:r>
            <a:r>
              <a:rPr lang="en-US" sz="3200" dirty="0">
                <a:latin typeface="Times New Roman" panose="02020603050405020304" pitchFamily="18" charset="0"/>
                <a:cs typeface="Times New Roman" panose="02020603050405020304" pitchFamily="18" charset="0"/>
              </a:rPr>
              <a:t>it is a data link layer protocol, data is transmitted in frames. It is also known as RFC 1661.</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855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99919" y="905389"/>
            <a:ext cx="8324010" cy="4769270"/>
          </a:xfrm>
          <a:prstGeom prst="rect">
            <a:avLst/>
          </a:prstGeom>
        </p:spPr>
      </p:pic>
    </p:spTree>
    <p:extLst>
      <p:ext uri="{BB962C8B-B14F-4D97-AF65-F5344CB8AC3E}">
        <p14:creationId xmlns:p14="http://schemas.microsoft.com/office/powerpoint/2010/main" val="2683309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73269" y="861685"/>
            <a:ext cx="9390249" cy="5418091"/>
          </a:xfrm>
          <a:prstGeom prst="rect">
            <a:avLst/>
          </a:prstGeom>
        </p:spPr>
      </p:pic>
    </p:spTree>
    <p:extLst>
      <p:ext uri="{BB962C8B-B14F-4D97-AF65-F5344CB8AC3E}">
        <p14:creationId xmlns:p14="http://schemas.microsoft.com/office/powerpoint/2010/main" val="553000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PPP Frame</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7170" name="Picture 2" descr="https://www.tutorialspoint.com/assets/questions/media/15398/ppp_fram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9177" y="2070847"/>
            <a:ext cx="8122023" cy="3402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889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PPP is a byte - oriented protocol where each field of the frame is composed of one or more bytes. The fields of a PPP frame are −</a:t>
            </a:r>
          </a:p>
          <a:p>
            <a:pPr algn="just"/>
            <a:r>
              <a:rPr lang="en-US" b="1" dirty="0">
                <a:latin typeface="Times New Roman" panose="02020603050405020304" pitchFamily="18" charset="0"/>
                <a:cs typeface="Times New Roman" panose="02020603050405020304" pitchFamily="18" charset="0"/>
              </a:rPr>
              <a:t>Flag</a:t>
            </a:r>
            <a:r>
              <a:rPr lang="en-US" dirty="0">
                <a:latin typeface="Times New Roman" panose="02020603050405020304" pitchFamily="18" charset="0"/>
                <a:cs typeface="Times New Roman" panose="02020603050405020304" pitchFamily="18" charset="0"/>
              </a:rPr>
              <a:t> − 1 byte that marks the beginning and the end of the frame. The bit pattern of the flag is </a:t>
            </a:r>
            <a:r>
              <a:rPr lang="en-US" dirty="0">
                <a:solidFill>
                  <a:srgbClr val="FF0000"/>
                </a:solidFill>
                <a:latin typeface="Times New Roman" panose="02020603050405020304" pitchFamily="18" charset="0"/>
                <a:cs typeface="Times New Roman" panose="02020603050405020304" pitchFamily="18" charset="0"/>
              </a:rPr>
              <a:t>01111110</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− 1 byte which is set to </a:t>
            </a:r>
            <a:r>
              <a:rPr lang="en-US" dirty="0">
                <a:solidFill>
                  <a:srgbClr val="FF0000"/>
                </a:solidFill>
                <a:latin typeface="Times New Roman" panose="02020603050405020304" pitchFamily="18" charset="0"/>
                <a:cs typeface="Times New Roman" panose="02020603050405020304" pitchFamily="18" charset="0"/>
              </a:rPr>
              <a:t>11111111</a:t>
            </a:r>
            <a:r>
              <a:rPr lang="en-US" dirty="0">
                <a:latin typeface="Times New Roman" panose="02020603050405020304" pitchFamily="18" charset="0"/>
                <a:cs typeface="Times New Roman" panose="02020603050405020304" pitchFamily="18" charset="0"/>
              </a:rPr>
              <a:t> in case of broadcast.</a:t>
            </a:r>
          </a:p>
          <a:p>
            <a:pPr algn="just"/>
            <a:r>
              <a:rPr lang="en-US" b="1" dirty="0">
                <a:latin typeface="Times New Roman" panose="02020603050405020304" pitchFamily="18" charset="0"/>
                <a:cs typeface="Times New Roman" panose="02020603050405020304" pitchFamily="18" charset="0"/>
              </a:rPr>
              <a:t>Control</a:t>
            </a:r>
            <a:r>
              <a:rPr lang="en-US" dirty="0">
                <a:latin typeface="Times New Roman" panose="02020603050405020304" pitchFamily="18" charset="0"/>
                <a:cs typeface="Times New Roman" panose="02020603050405020304" pitchFamily="18" charset="0"/>
              </a:rPr>
              <a:t> − 1 byte set to a constant value of </a:t>
            </a:r>
            <a:r>
              <a:rPr lang="en-US" dirty="0">
                <a:solidFill>
                  <a:srgbClr val="FF0000"/>
                </a:solidFill>
                <a:latin typeface="Times New Roman" panose="02020603050405020304" pitchFamily="18" charset="0"/>
                <a:cs typeface="Times New Roman" panose="02020603050405020304" pitchFamily="18" charset="0"/>
              </a:rPr>
              <a:t>11000000</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− 1 or 2 bytes that define the </a:t>
            </a:r>
            <a:r>
              <a:rPr lang="en-US" dirty="0">
                <a:solidFill>
                  <a:srgbClr val="FF0000"/>
                </a:solidFill>
                <a:latin typeface="Times New Roman" panose="02020603050405020304" pitchFamily="18" charset="0"/>
                <a:cs typeface="Times New Roman" panose="02020603050405020304" pitchFamily="18" charset="0"/>
              </a:rPr>
              <a:t>type of data contained in the payload field</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Payload</a:t>
            </a:r>
            <a:r>
              <a:rPr lang="en-US" dirty="0">
                <a:latin typeface="Times New Roman" panose="02020603050405020304" pitchFamily="18" charset="0"/>
                <a:cs typeface="Times New Roman" panose="02020603050405020304" pitchFamily="18" charset="0"/>
              </a:rPr>
              <a:t> − This carries the data from the network layer. The maximum length of the payload field is 1500 bytes. However, this may be negotiated between the endpoints of communication.</a:t>
            </a:r>
          </a:p>
          <a:p>
            <a:pPr algn="just"/>
            <a:r>
              <a:rPr lang="en-US" b="1" dirty="0">
                <a:latin typeface="Times New Roman" panose="02020603050405020304" pitchFamily="18" charset="0"/>
                <a:cs typeface="Times New Roman" panose="02020603050405020304" pitchFamily="18" charset="0"/>
              </a:rPr>
              <a:t>FCS</a:t>
            </a:r>
            <a:r>
              <a:rPr lang="en-US" dirty="0">
                <a:latin typeface="Times New Roman" panose="02020603050405020304" pitchFamily="18" charset="0"/>
                <a:cs typeface="Times New Roman" panose="02020603050405020304" pitchFamily="18" charset="0"/>
              </a:rPr>
              <a:t> − It is a 2 byte or 4 bytes frame check sequence for error detection. The standard code used is CRC (cyclic redundancy code)</a:t>
            </a:r>
          </a:p>
          <a:p>
            <a:endParaRPr lang="en-IN" dirty="0"/>
          </a:p>
        </p:txBody>
      </p:sp>
    </p:spTree>
    <p:extLst>
      <p:ext uri="{BB962C8B-B14F-4D97-AF65-F5344CB8AC3E}">
        <p14:creationId xmlns:p14="http://schemas.microsoft.com/office/powerpoint/2010/main" val="3618090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8871"/>
            <a:ext cx="10515600" cy="5128092"/>
          </a:xfrm>
        </p:spPr>
        <p:txBody>
          <a:bodyPr/>
          <a:lstStyle/>
          <a:p>
            <a:pPr algn="just"/>
            <a:r>
              <a:rPr lang="en-US" b="1" dirty="0">
                <a:latin typeface="Times New Roman" panose="02020603050405020304" pitchFamily="18" charset="0"/>
                <a:cs typeface="Times New Roman" panose="02020603050405020304" pitchFamily="18" charset="0"/>
              </a:rPr>
              <a:t>Byte Stuffing in PPP Frame</a:t>
            </a:r>
            <a:r>
              <a:rPr lang="en-US" dirty="0">
                <a:latin typeface="Times New Roman" panose="02020603050405020304" pitchFamily="18" charset="0"/>
                <a:cs typeface="Times New Roman" panose="02020603050405020304" pitchFamily="18" charset="0"/>
              </a:rPr>
              <a:t> − Byte stuffing is used is PPP payload field whenever the </a:t>
            </a:r>
            <a:r>
              <a:rPr lang="en-US" dirty="0">
                <a:solidFill>
                  <a:srgbClr val="FF0000"/>
                </a:solidFill>
                <a:latin typeface="Times New Roman" panose="02020603050405020304" pitchFamily="18" charset="0"/>
                <a:cs typeface="Times New Roman" panose="02020603050405020304" pitchFamily="18" charset="0"/>
              </a:rPr>
              <a:t>flag sequence appears in the message, so that the receiver does not consider it as the end of the frame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escape byte, 01111101, is stuffed before </a:t>
            </a:r>
            <a:r>
              <a:rPr lang="en-US" dirty="0">
                <a:solidFill>
                  <a:srgbClr val="FF0000"/>
                </a:solidFill>
                <a:latin typeface="Times New Roman" panose="02020603050405020304" pitchFamily="18" charset="0"/>
                <a:cs typeface="Times New Roman" panose="02020603050405020304" pitchFamily="18" charset="0"/>
              </a:rPr>
              <a:t>every byte that contains the same byte as the flag byte or the escape byte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receiver on receiving the message removes the escape byte before passing it onto the network layer.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62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194" y="649967"/>
            <a:ext cx="10515600" cy="6038215"/>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Framing is a </a:t>
            </a:r>
            <a:r>
              <a:rPr lang="en-US" dirty="0">
                <a:solidFill>
                  <a:srgbClr val="FF0000"/>
                </a:solidFill>
                <a:latin typeface="Times New Roman" panose="02020603050405020304" pitchFamily="18" charset="0"/>
                <a:cs typeface="Times New Roman" panose="02020603050405020304" pitchFamily="18" charset="0"/>
              </a:rPr>
              <a:t>point-to-point connection between two computers or devices</a:t>
            </a:r>
            <a:r>
              <a:rPr lang="en-US" dirty="0">
                <a:latin typeface="Times New Roman" panose="02020603050405020304" pitchFamily="18" charset="0"/>
                <a:cs typeface="Times New Roman" panose="02020603050405020304" pitchFamily="18" charset="0"/>
              </a:rPr>
              <a:t> consisting of a wire in which </a:t>
            </a:r>
            <a:r>
              <a:rPr lang="en-US" dirty="0">
                <a:solidFill>
                  <a:srgbClr val="FF0000"/>
                </a:solidFill>
                <a:latin typeface="Times New Roman" panose="02020603050405020304" pitchFamily="18" charset="0"/>
                <a:cs typeface="Times New Roman" panose="02020603050405020304" pitchFamily="18" charset="0"/>
              </a:rPr>
              <a:t>data is transmitted as a stream of bits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However, these bits must be framed into discernible blocks of information. Framing is a function of the data link layer. It provides a way for a sender to transmit a set of bits that are meaningful to the receiver.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Ethernet, token ring, frame relay, </a:t>
            </a:r>
            <a:r>
              <a:rPr lang="en-US" dirty="0">
                <a:latin typeface="Times New Roman" panose="02020603050405020304" pitchFamily="18" charset="0"/>
                <a:cs typeface="Times New Roman" panose="02020603050405020304" pitchFamily="18" charset="0"/>
              </a:rPr>
              <a:t>and other </a:t>
            </a: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link layer technologies have their own frame structures. Frames have headers that contain information such as error-checking codes.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data link layer needs to pack bits into frames, so that each frame is distinguishable from another. </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rgbClr val="FF0000"/>
                </a:solidFill>
                <a:latin typeface="Times New Roman" panose="02020603050405020304" pitchFamily="18" charset="0"/>
                <a:cs typeface="Times New Roman" panose="02020603050405020304" pitchFamily="18" charset="0"/>
              </a:rPr>
              <a:t>Our </a:t>
            </a:r>
            <a:r>
              <a:rPr lang="en-US" dirty="0">
                <a:solidFill>
                  <a:srgbClr val="FF0000"/>
                </a:solidFill>
                <a:latin typeface="Times New Roman" panose="02020603050405020304" pitchFamily="18" charset="0"/>
                <a:cs typeface="Times New Roman" panose="02020603050405020304" pitchFamily="18" charset="0"/>
              </a:rPr>
              <a:t>postal system practices a type of framing</a:t>
            </a:r>
            <a:r>
              <a:rPr lang="en-US" dirty="0">
                <a:latin typeface="Times New Roman" panose="02020603050405020304" pitchFamily="18" charset="0"/>
                <a:cs typeface="Times New Roman" panose="02020603050405020304" pitchFamily="18" charset="0"/>
              </a:rPr>
              <a:t>. The simple act of inserting a letter into an envelope separates one piece of information from another; the envelope serves as the delimiter.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05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1139" y="2044451"/>
            <a:ext cx="5934484" cy="371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64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Example</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982882" y="1885063"/>
            <a:ext cx="6800850" cy="4246795"/>
          </a:xfrm>
          <a:prstGeom prst="rect">
            <a:avLst/>
          </a:prstGeom>
        </p:spPr>
      </p:pic>
    </p:spTree>
    <p:extLst>
      <p:ext uri="{BB962C8B-B14F-4D97-AF65-F5344CB8AC3E}">
        <p14:creationId xmlns:p14="http://schemas.microsoft.com/office/powerpoint/2010/main" val="426285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solidFill>
                  <a:srgbClr val="FF0000"/>
                </a:solidFill>
                <a:latin typeface="Times New Roman" panose="02020603050405020304" pitchFamily="18" charset="0"/>
                <a:cs typeface="Times New Roman" panose="02020603050405020304" pitchFamily="18" charset="0"/>
              </a:rPr>
              <a:t>Part </a:t>
            </a:r>
            <a:r>
              <a:rPr lang="en-IN" b="1" dirty="0">
                <a:solidFill>
                  <a:srgbClr val="FF0000"/>
                </a:solidFill>
                <a:latin typeface="Times New Roman" panose="02020603050405020304" pitchFamily="18" charset="0"/>
                <a:cs typeface="Times New Roman" panose="02020603050405020304" pitchFamily="18" charset="0"/>
              </a:rPr>
              <a:t>of a Frame</a:t>
            </a:r>
            <a:r>
              <a:rPr lang="en-IN" b="1" dirty="0"/>
              <a:t/>
            </a:r>
            <a:br>
              <a:rPr lang="en-IN" b="1" dirty="0"/>
            </a:br>
            <a:endParaRPr lang="en-IN" dirty="0"/>
          </a:p>
        </p:txBody>
      </p:sp>
      <p:sp>
        <p:nvSpPr>
          <p:cNvPr id="3" name="Content Placeholder 2"/>
          <p:cNvSpPr>
            <a:spLocks noGrp="1"/>
          </p:cNvSpPr>
          <p:nvPr>
            <p:ph idx="1"/>
          </p:nvPr>
        </p:nvSpPr>
        <p:spPr/>
        <p:txBody>
          <a:bodyPr>
            <a:normAutofit fontScale="92500"/>
          </a:bodyPr>
          <a:lstStyle/>
          <a:p>
            <a:pPr algn="just"/>
            <a:r>
              <a:rPr lang="en-US" b="1" dirty="0">
                <a:latin typeface="Times New Roman" panose="02020603050405020304" pitchFamily="18" charset="0"/>
                <a:cs typeface="Times New Roman" panose="02020603050405020304" pitchFamily="18" charset="0"/>
              </a:rPr>
              <a:t>Header:</a:t>
            </a:r>
            <a:r>
              <a:rPr lang="en-US" dirty="0">
                <a:latin typeface="Times New Roman" panose="02020603050405020304" pitchFamily="18" charset="0"/>
                <a:cs typeface="Times New Roman" panose="02020603050405020304" pitchFamily="18" charset="0"/>
              </a:rPr>
              <a:t> It consists of the </a:t>
            </a:r>
            <a:r>
              <a:rPr lang="en-US" dirty="0">
                <a:solidFill>
                  <a:srgbClr val="FF0000"/>
                </a:solidFill>
                <a:latin typeface="Times New Roman" panose="02020603050405020304" pitchFamily="18" charset="0"/>
                <a:cs typeface="Times New Roman" panose="02020603050405020304" pitchFamily="18" charset="0"/>
              </a:rPr>
              <a:t>frame's source and destination </a:t>
            </a:r>
            <a:r>
              <a:rPr lang="en-US" dirty="0" smtClean="0">
                <a:solidFill>
                  <a:srgbClr val="FF0000"/>
                </a:solidFill>
                <a:latin typeface="Times New Roman" panose="02020603050405020304" pitchFamily="18" charset="0"/>
                <a:cs typeface="Times New Roman" panose="02020603050405020304" pitchFamily="18" charset="0"/>
              </a:rPr>
              <a:t>address</a:t>
            </a: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frame header holds the destination address, the supply address, and 3 management fields </a:t>
            </a:r>
            <a:r>
              <a:rPr lang="en-US" dirty="0">
                <a:solidFill>
                  <a:srgbClr val="FF0000"/>
                </a:solidFill>
                <a:latin typeface="Times New Roman" panose="02020603050405020304" pitchFamily="18" charset="0"/>
                <a:cs typeface="Times New Roman" panose="02020603050405020304" pitchFamily="18" charset="0"/>
              </a:rPr>
              <a:t>kind, </a:t>
            </a:r>
            <a:r>
              <a:rPr lang="en-US" dirty="0" err="1">
                <a:solidFill>
                  <a:srgbClr val="FF0000"/>
                </a:solidFill>
                <a:latin typeface="Times New Roman" panose="02020603050405020304" pitchFamily="18" charset="0"/>
                <a:cs typeface="Times New Roman" panose="02020603050405020304" pitchFamily="18" charset="0"/>
              </a:rPr>
              <a:t>seq</a:t>
            </a:r>
            <a:r>
              <a:rPr lang="en-US" dirty="0">
                <a:solidFill>
                  <a:srgbClr val="FF0000"/>
                </a:solidFill>
                <a:latin typeface="Times New Roman" panose="02020603050405020304" pitchFamily="18" charset="0"/>
                <a:cs typeface="Times New Roman" panose="02020603050405020304" pitchFamily="18" charset="0"/>
              </a:rPr>
              <a:t>, and </a:t>
            </a:r>
            <a:r>
              <a:rPr lang="en-US" dirty="0" err="1">
                <a:solidFill>
                  <a:srgbClr val="FF0000"/>
                </a:solidFill>
                <a:latin typeface="Times New Roman" panose="02020603050405020304" pitchFamily="18" charset="0"/>
                <a:cs typeface="Times New Roman" panose="02020603050405020304" pitchFamily="18" charset="0"/>
              </a:rPr>
              <a:t>ack</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helping the subsequent </a:t>
            </a:r>
            <a:r>
              <a:rPr lang="en-US" dirty="0" smtClean="0">
                <a:latin typeface="Times New Roman" panose="02020603050405020304" pitchFamily="18" charset="0"/>
                <a:cs typeface="Times New Roman" panose="02020603050405020304" pitchFamily="18" charset="0"/>
              </a:rPr>
              <a:t>purposes:</a:t>
            </a:r>
          </a:p>
          <a:p>
            <a:pPr algn="just"/>
            <a:r>
              <a:rPr lang="en-US" b="1" dirty="0">
                <a:latin typeface="Times New Roman" panose="02020603050405020304" pitchFamily="18" charset="0"/>
                <a:cs typeface="Times New Roman" panose="02020603050405020304" pitchFamily="18" charset="0"/>
              </a:rPr>
              <a:t>kind:</a:t>
            </a:r>
            <a:r>
              <a:rPr lang="en-US" dirty="0">
                <a:latin typeface="Times New Roman" panose="02020603050405020304" pitchFamily="18" charset="0"/>
                <a:cs typeface="Times New Roman" panose="02020603050405020304" pitchFamily="18" charset="0"/>
              </a:rPr>
              <a:t> This field expresses whether the </a:t>
            </a:r>
            <a:r>
              <a:rPr lang="en-US" dirty="0">
                <a:solidFill>
                  <a:srgbClr val="FF0000"/>
                </a:solidFill>
                <a:latin typeface="Times New Roman" panose="02020603050405020304" pitchFamily="18" charset="0"/>
                <a:cs typeface="Times New Roman" panose="02020603050405020304" pitchFamily="18" charset="0"/>
              </a:rPr>
              <a:t>frame could be an information frame</a:t>
            </a:r>
            <a:r>
              <a:rPr lang="en-US" dirty="0">
                <a:latin typeface="Times New Roman" panose="02020603050405020304" pitchFamily="18" charset="0"/>
                <a:cs typeface="Times New Roman" panose="02020603050405020304" pitchFamily="18" charset="0"/>
              </a:rPr>
              <a:t>, or it's used </a:t>
            </a:r>
            <a:r>
              <a:rPr lang="en-US" dirty="0">
                <a:solidFill>
                  <a:srgbClr val="FF0000"/>
                </a:solidFill>
                <a:latin typeface="Times New Roman" panose="02020603050405020304" pitchFamily="18" charset="0"/>
                <a:cs typeface="Times New Roman" panose="02020603050405020304" pitchFamily="18" charset="0"/>
              </a:rPr>
              <a:t>for management functions </a:t>
            </a:r>
            <a:r>
              <a:rPr lang="en-US" dirty="0">
                <a:latin typeface="Times New Roman" panose="02020603050405020304" pitchFamily="18" charset="0"/>
                <a:cs typeface="Times New Roman" panose="02020603050405020304" pitchFamily="18" charset="0"/>
              </a:rPr>
              <a:t>like error and flow management or link management, etc.</a:t>
            </a:r>
          </a:p>
          <a:p>
            <a:pPr algn="just"/>
            <a:r>
              <a:rPr lang="en-US" b="1" dirty="0" err="1">
                <a:latin typeface="Times New Roman" panose="02020603050405020304" pitchFamily="18" charset="0"/>
                <a:cs typeface="Times New Roman" panose="02020603050405020304" pitchFamily="18" charset="0"/>
              </a:rPr>
              <a:t>Seq</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holds the </a:t>
            </a:r>
            <a:r>
              <a:rPr lang="en-US" dirty="0">
                <a:solidFill>
                  <a:srgbClr val="FF0000"/>
                </a:solidFill>
                <a:latin typeface="Times New Roman" panose="02020603050405020304" pitchFamily="18" charset="0"/>
                <a:cs typeface="Times New Roman" panose="02020603050405020304" pitchFamily="18" charset="0"/>
              </a:rPr>
              <a:t>sequence variation of the frame for transcription </a:t>
            </a:r>
            <a:r>
              <a:rPr lang="en-US" dirty="0">
                <a:latin typeface="Times New Roman" panose="02020603050405020304" pitchFamily="18" charset="0"/>
                <a:cs typeface="Times New Roman" panose="02020603050405020304" pitchFamily="18" charset="0"/>
              </a:rPr>
              <a:t>of out–of–sequence frames and causing acknowledgments by the receiver.</a:t>
            </a:r>
          </a:p>
          <a:p>
            <a:pPr algn="just"/>
            <a:r>
              <a:rPr lang="en-US" b="1" dirty="0" err="1">
                <a:latin typeface="Times New Roman" panose="02020603050405020304" pitchFamily="18" charset="0"/>
                <a:cs typeface="Times New Roman" panose="02020603050405020304" pitchFamily="18" charset="0"/>
              </a:rPr>
              <a:t>Ack</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contains the </a:t>
            </a:r>
            <a:r>
              <a:rPr lang="en-US" dirty="0">
                <a:solidFill>
                  <a:srgbClr val="FF0000"/>
                </a:solidFill>
                <a:latin typeface="Times New Roman" panose="02020603050405020304" pitchFamily="18" charset="0"/>
                <a:cs typeface="Times New Roman" panose="02020603050405020304" pitchFamily="18" charset="0"/>
              </a:rPr>
              <a:t>acknowledgment variety of some frames</a:t>
            </a:r>
            <a:r>
              <a:rPr lang="en-US" dirty="0">
                <a:latin typeface="Times New Roman" panose="02020603050405020304" pitchFamily="18" charset="0"/>
                <a:cs typeface="Times New Roman" panose="02020603050405020304" pitchFamily="18" charset="0"/>
              </a:rPr>
              <a:t>, significantly once piggybacking is employed.</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9553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3200" b="1" dirty="0">
                <a:latin typeface="Times New Roman" panose="02020603050405020304" pitchFamily="18" charset="0"/>
                <a:cs typeface="Times New Roman" panose="02020603050405020304" pitchFamily="18" charset="0"/>
              </a:rPr>
              <a:t>Payload:</a:t>
            </a:r>
            <a:r>
              <a:rPr lang="en-US" sz="3200" dirty="0">
                <a:latin typeface="Times New Roman" panose="02020603050405020304" pitchFamily="18" charset="0"/>
                <a:cs typeface="Times New Roman" panose="02020603050405020304" pitchFamily="18" charset="0"/>
              </a:rPr>
              <a:t> It contains </a:t>
            </a:r>
            <a:r>
              <a:rPr lang="en-US" sz="3200" dirty="0">
                <a:solidFill>
                  <a:srgbClr val="FF0000"/>
                </a:solidFill>
                <a:latin typeface="Times New Roman" panose="02020603050405020304" pitchFamily="18" charset="0"/>
                <a:cs typeface="Times New Roman" panose="02020603050405020304" pitchFamily="18" charset="0"/>
              </a:rPr>
              <a:t>the message to be delivered</a:t>
            </a:r>
            <a:r>
              <a:rPr lang="en-US" sz="3200" dirty="0">
                <a:latin typeface="Times New Roman" panose="02020603050405020304" pitchFamily="18" charset="0"/>
                <a:cs typeface="Times New Roman" panose="02020603050405020304" pitchFamily="18" charset="0"/>
              </a:rPr>
              <a:t>. It contains the </a:t>
            </a:r>
            <a:r>
              <a:rPr lang="en-US" sz="3200" dirty="0" smtClean="0">
                <a:latin typeface="Times New Roman" panose="02020603050405020304" pitchFamily="18" charset="0"/>
                <a:cs typeface="Times New Roman" panose="02020603050405020304" pitchFamily="18" charset="0"/>
              </a:rPr>
              <a:t>particular </a:t>
            </a:r>
            <a:r>
              <a:rPr lang="en-US" sz="3200" dirty="0" smtClean="0">
                <a:solidFill>
                  <a:srgbClr val="FF0000"/>
                </a:solidFill>
                <a:latin typeface="Times New Roman" panose="02020603050405020304" pitchFamily="18" charset="0"/>
                <a:cs typeface="Times New Roman" panose="02020603050405020304" pitchFamily="18" charset="0"/>
              </a:rPr>
              <a:t>message or data that the sender desires to transmit to the destination machine</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It contains the particular message or data that </a:t>
            </a: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sender desires to transmit to the destination machine</a:t>
            </a:r>
          </a:p>
          <a:p>
            <a:pPr algn="just"/>
            <a:r>
              <a:rPr lang="en-US" sz="3200" b="1" dirty="0">
                <a:latin typeface="Times New Roman" panose="02020603050405020304" pitchFamily="18" charset="0"/>
                <a:cs typeface="Times New Roman" panose="02020603050405020304" pitchFamily="18" charset="0"/>
              </a:rPr>
              <a:t>Trailer:</a:t>
            </a:r>
            <a:r>
              <a:rPr lang="en-US" sz="3200" dirty="0">
                <a:latin typeface="Times New Roman" panose="02020603050405020304" pitchFamily="18" charset="0"/>
                <a:cs typeface="Times New Roman" panose="02020603050405020304" pitchFamily="18" charset="0"/>
              </a:rPr>
              <a:t> It contains the </a:t>
            </a:r>
            <a:r>
              <a:rPr lang="en-US" sz="3200" dirty="0">
                <a:solidFill>
                  <a:srgbClr val="FF0000"/>
                </a:solidFill>
                <a:latin typeface="Times New Roman" panose="02020603050405020304" pitchFamily="18" charset="0"/>
                <a:cs typeface="Times New Roman" panose="02020603050405020304" pitchFamily="18" charset="0"/>
              </a:rPr>
              <a:t>error detection and correction bits</a:t>
            </a:r>
            <a:r>
              <a:rPr lang="en-US" sz="3200" dirty="0">
                <a:latin typeface="Times New Roman" panose="02020603050405020304" pitchFamily="18" charset="0"/>
                <a:cs typeface="Times New Roman" panose="02020603050405020304" pitchFamily="18" charset="0"/>
              </a:rPr>
              <a:t>.</a:t>
            </a:r>
          </a:p>
          <a:p>
            <a:pPr algn="just"/>
            <a:r>
              <a:rPr lang="en-US" sz="3200" b="1" dirty="0">
                <a:latin typeface="Times New Roman" panose="02020603050405020304" pitchFamily="18" charset="0"/>
                <a:cs typeface="Times New Roman" panose="02020603050405020304" pitchFamily="18" charset="0"/>
              </a:rPr>
              <a:t>Flag:</a:t>
            </a:r>
            <a:r>
              <a:rPr lang="en-US" sz="3200" dirty="0">
                <a:latin typeface="Times New Roman" panose="02020603050405020304" pitchFamily="18" charset="0"/>
                <a:cs typeface="Times New Roman" panose="02020603050405020304" pitchFamily="18" charset="0"/>
              </a:rPr>
              <a:t> It contains the points to the </a:t>
            </a:r>
            <a:r>
              <a:rPr lang="en-US" sz="3200" dirty="0">
                <a:solidFill>
                  <a:srgbClr val="FF0000"/>
                </a:solidFill>
                <a:latin typeface="Times New Roman" panose="02020603050405020304" pitchFamily="18" charset="0"/>
                <a:cs typeface="Times New Roman" panose="02020603050405020304" pitchFamily="18" charset="0"/>
              </a:rPr>
              <a:t>starting and the ending of the frame</a:t>
            </a:r>
            <a:r>
              <a:rPr lang="en-US" sz="3200" dirty="0">
                <a:latin typeface="Times New Roman" panose="02020603050405020304" pitchFamily="18" charset="0"/>
                <a:cs typeface="Times New Roman" panose="02020603050405020304" pitchFamily="18" charset="0"/>
              </a:rPr>
              <a:t>.</a:t>
            </a:r>
          </a:p>
          <a:p>
            <a:endParaRPr lang="en-IN" sz="3200" dirty="0"/>
          </a:p>
        </p:txBody>
      </p:sp>
    </p:spTree>
    <p:extLst>
      <p:ext uri="{BB962C8B-B14F-4D97-AF65-F5344CB8AC3E}">
        <p14:creationId xmlns:p14="http://schemas.microsoft.com/office/powerpoint/2010/main" val="362490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530" y="365125"/>
            <a:ext cx="10204269" cy="980349"/>
          </a:xfrm>
        </p:spPr>
        <p:txBody>
          <a:bodyPr/>
          <a:lstStyle/>
          <a:p>
            <a:endParaRPr lang="en-IN" dirty="0"/>
          </a:p>
        </p:txBody>
      </p:sp>
      <p:pic>
        <p:nvPicPr>
          <p:cNvPr id="5" name="Content Placeholder 4"/>
          <p:cNvPicPr>
            <a:picLocks noGrp="1" noChangeAspect="1"/>
          </p:cNvPicPr>
          <p:nvPr>
            <p:ph idx="1"/>
          </p:nvPr>
        </p:nvPicPr>
        <p:blipFill>
          <a:blip r:embed="rId2"/>
          <a:stretch>
            <a:fillRect/>
          </a:stretch>
        </p:blipFill>
        <p:spPr>
          <a:xfrm>
            <a:off x="1436279" y="1512117"/>
            <a:ext cx="7673521" cy="4351338"/>
          </a:xfrm>
          <a:prstGeom prst="rect">
            <a:avLst/>
          </a:prstGeom>
        </p:spPr>
      </p:pic>
    </p:spTree>
    <p:extLst>
      <p:ext uri="{BB962C8B-B14F-4D97-AF65-F5344CB8AC3E}">
        <p14:creationId xmlns:p14="http://schemas.microsoft.com/office/powerpoint/2010/main" val="404917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solidFill>
                  <a:srgbClr val="FF0000"/>
                </a:solidFill>
                <a:latin typeface="Times New Roman" panose="02020603050405020304" pitchFamily="18" charset="0"/>
                <a:cs typeface="Times New Roman" panose="02020603050405020304" pitchFamily="18" charset="0"/>
              </a:rPr>
              <a:t>Types of Frames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825625"/>
            <a:ext cx="4385310" cy="3535045"/>
          </a:xfrm>
        </p:spPr>
        <p:txBody>
          <a:bodyPr/>
          <a:lstStyle/>
          <a:p>
            <a:pPr algn="just"/>
            <a:r>
              <a:rPr lang="en-US" dirty="0">
                <a:latin typeface="Times New Roman" panose="02020603050405020304" pitchFamily="18" charset="0"/>
                <a:cs typeface="Times New Roman" panose="02020603050405020304" pitchFamily="18" charset="0"/>
              </a:rPr>
              <a:t>There are two types of framing in the data link layer. The frame can be of fastened or </a:t>
            </a:r>
            <a:r>
              <a:rPr lang="en-US" dirty="0">
                <a:solidFill>
                  <a:srgbClr val="FF0000"/>
                </a:solidFill>
                <a:latin typeface="Times New Roman" panose="02020603050405020304" pitchFamily="18" charset="0"/>
                <a:cs typeface="Times New Roman" panose="02020603050405020304" pitchFamily="18" charset="0"/>
              </a:rPr>
              <a:t>variable size</a:t>
            </a:r>
            <a:r>
              <a:rPr lang="en-US" dirty="0">
                <a:latin typeface="Times New Roman" panose="02020603050405020304" pitchFamily="18" charset="0"/>
                <a:cs typeface="Times New Roman" panose="02020603050405020304" pitchFamily="18" charset="0"/>
              </a:rPr>
              <a:t>. founded on the size, the following are the types of framing in data link layers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computer </a:t>
            </a:r>
            <a:r>
              <a:rPr lang="en-US" dirty="0" smtClean="0">
                <a:latin typeface="Times New Roman" panose="02020603050405020304" pitchFamily="18" charset="0"/>
                <a:cs typeface="Times New Roman" panose="02020603050405020304" pitchFamily="18" charset="0"/>
              </a:rPr>
              <a:t>networks.</a:t>
            </a:r>
            <a:endParaRPr lang="en-IN" dirty="0">
              <a:latin typeface="Times New Roman" panose="02020603050405020304" pitchFamily="18" charset="0"/>
              <a:cs typeface="Times New Roman" panose="02020603050405020304" pitchFamily="18" charset="0"/>
            </a:endParaRPr>
          </a:p>
        </p:txBody>
      </p:sp>
      <p:sp>
        <p:nvSpPr>
          <p:cNvPr id="4" name="AutoShape 2" descr="types-of-frame"/>
          <p:cNvSpPr>
            <a:spLocks noChangeAspect="1" noChangeArrowheads="1"/>
          </p:cNvSpPr>
          <p:nvPr/>
        </p:nvSpPr>
        <p:spPr bwMode="auto">
          <a:xfrm>
            <a:off x="7993289" y="275549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5659208" y="731110"/>
            <a:ext cx="6159412" cy="5212490"/>
          </a:xfrm>
          <a:prstGeom prst="rect">
            <a:avLst/>
          </a:prstGeom>
        </p:spPr>
      </p:pic>
    </p:spTree>
    <p:extLst>
      <p:ext uri="{BB962C8B-B14F-4D97-AF65-F5344CB8AC3E}">
        <p14:creationId xmlns:p14="http://schemas.microsoft.com/office/powerpoint/2010/main" val="3317942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203E1839720B4A8CBE8A8B0D66C0B2" ma:contentTypeVersion="6" ma:contentTypeDescription="Create a new document." ma:contentTypeScope="" ma:versionID="f69875a92c0a190519c848d098d43252">
  <xsd:schema xmlns:xsd="http://www.w3.org/2001/XMLSchema" xmlns:xs="http://www.w3.org/2001/XMLSchema" xmlns:p="http://schemas.microsoft.com/office/2006/metadata/properties" xmlns:ns2="0ac594e5-60c5-4fa7-85bd-964edfb3e519" xmlns:ns3="b732c48c-cbf7-4c99-880f-279e91b1e121" targetNamespace="http://schemas.microsoft.com/office/2006/metadata/properties" ma:root="true" ma:fieldsID="d54d1ae71cd79a2dd607f0cfe7abdf01" ns2:_="" ns3:_="">
    <xsd:import namespace="0ac594e5-60c5-4fa7-85bd-964edfb3e519"/>
    <xsd:import namespace="b732c48c-cbf7-4c99-880f-279e91b1e12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594e5-60c5-4fa7-85bd-964edfb3e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32c48c-cbf7-4c99-880f-279e91b1e12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83FC71-8A21-4319-B166-C09BD1A8BB84}"/>
</file>

<file path=customXml/itemProps2.xml><?xml version="1.0" encoding="utf-8"?>
<ds:datastoreItem xmlns:ds="http://schemas.openxmlformats.org/officeDocument/2006/customXml" ds:itemID="{6E4C70BC-9E59-46E8-86C0-AE3F250ECF0B}"/>
</file>

<file path=customXml/itemProps3.xml><?xml version="1.0" encoding="utf-8"?>
<ds:datastoreItem xmlns:ds="http://schemas.openxmlformats.org/officeDocument/2006/customXml" ds:itemID="{1A5347B7-7BB1-4FD2-8B52-50AA0E50C425}"/>
</file>

<file path=docProps/app.xml><?xml version="1.0" encoding="utf-8"?>
<Properties xmlns="http://schemas.openxmlformats.org/officeDocument/2006/extended-properties" xmlns:vt="http://schemas.openxmlformats.org/officeDocument/2006/docPropsVTypes">
  <TotalTime>88</TotalTime>
  <Words>632</Words>
  <Application>Microsoft Office PowerPoint</Application>
  <PresentationFormat>Widescreen</PresentationFormat>
  <Paragraphs>73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Framing, HDLC and PPP</vt:lpstr>
      <vt:lpstr>Introduction</vt:lpstr>
      <vt:lpstr>PowerPoint Presentation</vt:lpstr>
      <vt:lpstr>PowerPoint Presentation</vt:lpstr>
      <vt:lpstr>Example</vt:lpstr>
      <vt:lpstr> Part of a Frame </vt:lpstr>
      <vt:lpstr>PowerPoint Presentation</vt:lpstr>
      <vt:lpstr>PowerPoint Presentation</vt:lpstr>
      <vt:lpstr>Types of Frames</vt:lpstr>
      <vt:lpstr> Fixed Size Framing </vt:lpstr>
      <vt:lpstr> Variable Size Framing </vt:lpstr>
      <vt:lpstr>PowerPoint Presentation</vt:lpstr>
      <vt:lpstr>PowerPoint Presentation</vt:lpstr>
      <vt:lpstr>PowerPoint Presentation</vt:lpstr>
      <vt:lpstr>PowerPoint Presentation</vt:lpstr>
      <vt:lpstr> High-level Data Link Control (HDLC) </vt:lpstr>
      <vt:lpstr> HDLC Frame </vt:lpstr>
      <vt:lpstr>PowerPoint Presentation</vt:lpstr>
      <vt:lpstr>PowerPoint Presentation</vt:lpstr>
      <vt:lpstr> Types of HDLC Frames </vt:lpstr>
      <vt:lpstr>PowerPoint Presentation</vt:lpstr>
      <vt:lpstr> Point-to-Point Protocol (PPP) </vt:lpstr>
      <vt:lpstr>PowerPoint Presentation</vt:lpstr>
      <vt:lpstr>PowerPoint Presentation</vt:lpstr>
      <vt:lpstr>PPP Frame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Framing</dc:title>
  <dc:creator>Dell</dc:creator>
  <cp:lastModifiedBy>Dell</cp:lastModifiedBy>
  <cp:revision>48</cp:revision>
  <dcterms:created xsi:type="dcterms:W3CDTF">2023-06-26T19:24:05Z</dcterms:created>
  <dcterms:modified xsi:type="dcterms:W3CDTF">2023-06-27T03:30:11Z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0x010100A0203E1839720B4A8CBE8A8B0D66C0B2</vt:lpwstr>
  </property>
</Properties>
</file>