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5" r:id="rId6"/>
    <p:sldId id="276" r:id="rId7"/>
    <p:sldId id="278" r:id="rId8"/>
    <p:sldId id="279" r:id="rId9"/>
    <p:sldId id="280" r:id="rId10"/>
    <p:sldId id="281" r:id="rId11"/>
    <p:sldId id="282" r:id="rId12"/>
    <p:sldId id="283" r:id="rId13"/>
    <p:sldId id="284" r:id="rId14"/>
    <p:sldId id="291" r:id="rId15"/>
    <p:sldId id="292" r:id="rId16"/>
    <p:sldId id="286" r:id="rId17"/>
    <p:sldId id="287" r:id="rId18"/>
    <p:sldId id="288" r:id="rId19"/>
    <p:sldId id="289" r:id="rId20"/>
    <p:sldId id="290" r:id="rId21"/>
    <p:sldId id="259" r:id="rId22"/>
    <p:sldId id="261" r:id="rId23"/>
    <p:sldId id="262" r:id="rId24"/>
    <p:sldId id="263" r:id="rId25"/>
    <p:sldId id="264" r:id="rId26"/>
    <p:sldId id="265" r:id="rId27"/>
    <p:sldId id="266" r:id="rId28"/>
    <p:sldId id="267" r:id="rId29"/>
    <p:sldId id="268" r:id="rId30"/>
    <p:sldId id="269" r:id="rId31"/>
    <p:sldId id="270" r:id="rId32"/>
    <p:sldId id="296" r:id="rId33"/>
    <p:sldId id="294" r:id="rId34"/>
    <p:sldId id="297" r:id="rId35"/>
    <p:sldId id="298" r:id="rId36"/>
    <p:sldId id="299" r:id="rId37"/>
    <p:sldId id="300" r:id="rId38"/>
    <p:sldId id="301" r:id="rId39"/>
    <p:sldId id="302" r:id="rId40"/>
    <p:sldId id="303" r:id="rId41"/>
    <p:sldId id="304" r:id="rId42"/>
    <p:sldId id="305" r:id="rId43"/>
    <p:sldId id="30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441B0-AC23-4E24-92C8-AEB4DDD840E2}" v="1" dt="2023-08-15T13:55:58.642"/>
    <p1510:client id="{8A84DE0F-7D7F-4FF5-9A91-C59AFF7496CD}" v="1" dt="2023-08-14T09:33:58.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6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SAI SASAPU 21BCE8919" userId="S::harsha.21bce8919@vitapstudent.ac.in::a51711a7-9a4b-450e-b074-f73cee2b1f34" providerId="AD" clId="Web-{3A1441B0-AC23-4E24-92C8-AEB4DDD840E2}"/>
    <pc:docChg chg="sldOrd">
      <pc:chgData name="HARSHA SAI SASAPU 21BCE8919" userId="S::harsha.21bce8919@vitapstudent.ac.in::a51711a7-9a4b-450e-b074-f73cee2b1f34" providerId="AD" clId="Web-{3A1441B0-AC23-4E24-92C8-AEB4DDD840E2}" dt="2023-08-15T13:55:58.642" v="0"/>
      <pc:docMkLst>
        <pc:docMk/>
      </pc:docMkLst>
      <pc:sldChg chg="ord">
        <pc:chgData name="HARSHA SAI SASAPU 21BCE8919" userId="S::harsha.21bce8919@vitapstudent.ac.in::a51711a7-9a4b-450e-b074-f73cee2b1f34" providerId="AD" clId="Web-{3A1441B0-AC23-4E24-92C8-AEB4DDD840E2}" dt="2023-08-15T13:55:58.642" v="0"/>
        <pc:sldMkLst>
          <pc:docMk/>
          <pc:sldMk cId="0" sldId="294"/>
        </pc:sldMkLst>
      </pc:sldChg>
    </pc:docChg>
  </pc:docChgLst>
  <pc:docChgLst>
    <pc:chgData name="POTLURI SRI HARSHITHA 21BCE7808" userId="S::harshitha.21bce7808@vitapstudent.ac.in::74bb8beb-3e03-4922-b11b-61a6b19f7f38" providerId="AD" clId="Web-{8A84DE0F-7D7F-4FF5-9A91-C59AFF7496CD}"/>
    <pc:docChg chg="modSld">
      <pc:chgData name="POTLURI SRI HARSHITHA 21BCE7808" userId="S::harshitha.21bce7808@vitapstudent.ac.in::74bb8beb-3e03-4922-b11b-61a6b19f7f38" providerId="AD" clId="Web-{8A84DE0F-7D7F-4FF5-9A91-C59AFF7496CD}" dt="2023-08-14T09:33:58.771" v="0" actId="1076"/>
      <pc:docMkLst>
        <pc:docMk/>
      </pc:docMkLst>
      <pc:sldChg chg="modSp">
        <pc:chgData name="POTLURI SRI HARSHITHA 21BCE7808" userId="S::harshitha.21bce7808@vitapstudent.ac.in::74bb8beb-3e03-4922-b11b-61a6b19f7f38" providerId="AD" clId="Web-{8A84DE0F-7D7F-4FF5-9A91-C59AFF7496CD}" dt="2023-08-14T09:33:58.771" v="0" actId="1076"/>
        <pc:sldMkLst>
          <pc:docMk/>
          <pc:sldMk cId="0" sldId="283"/>
        </pc:sldMkLst>
        <pc:picChg chg="mod">
          <ac:chgData name="POTLURI SRI HARSHITHA 21BCE7808" userId="S::harshitha.21bce7808@vitapstudent.ac.in::74bb8beb-3e03-4922-b11b-61a6b19f7f38" providerId="AD" clId="Web-{8A84DE0F-7D7F-4FF5-9A91-C59AFF7496CD}" dt="2023-08-14T09:33:58.771" v="0" actId="1076"/>
          <ac:picMkLst>
            <pc:docMk/>
            <pc:sldMk cId="0" sldId="283"/>
            <ac:picMk id="9221"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577504-9546-40B7-9F33-D2F499009F5F}"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6CF2A-5C0B-4665-8595-51BBD585CD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577504-9546-40B7-9F33-D2F499009F5F}"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6CF2A-5C0B-4665-8595-51BBD585CD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577504-9546-40B7-9F33-D2F499009F5F}"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6CF2A-5C0B-4665-8595-51BBD585CD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577504-9546-40B7-9F33-D2F499009F5F}"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6CF2A-5C0B-4665-8595-51BBD585CD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77504-9546-40B7-9F33-D2F499009F5F}"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16CF2A-5C0B-4665-8595-51BBD585CD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577504-9546-40B7-9F33-D2F499009F5F}" type="datetimeFigureOut">
              <a:rPr lang="en-US" smtClean="0"/>
              <a:pPr/>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6CF2A-5C0B-4665-8595-51BBD585CD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577504-9546-40B7-9F33-D2F499009F5F}" type="datetimeFigureOut">
              <a:rPr lang="en-US" smtClean="0"/>
              <a:pPr/>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16CF2A-5C0B-4665-8595-51BBD585CD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577504-9546-40B7-9F33-D2F499009F5F}" type="datetimeFigureOut">
              <a:rPr lang="en-US" smtClean="0"/>
              <a:pPr/>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16CF2A-5C0B-4665-8595-51BBD585CD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77504-9546-40B7-9F33-D2F499009F5F}" type="datetimeFigureOut">
              <a:rPr lang="en-US" smtClean="0"/>
              <a:pPr/>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16CF2A-5C0B-4665-8595-51BBD585CD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577504-9546-40B7-9F33-D2F499009F5F}" type="datetimeFigureOut">
              <a:rPr lang="en-US" smtClean="0"/>
              <a:pPr/>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6CF2A-5C0B-4665-8595-51BBD585CD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577504-9546-40B7-9F33-D2F499009F5F}" type="datetimeFigureOut">
              <a:rPr lang="en-US" smtClean="0"/>
              <a:pPr/>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16CF2A-5C0B-4665-8595-51BBD585CDE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77504-9546-40B7-9F33-D2F499009F5F}" type="datetimeFigureOut">
              <a:rPr lang="en-US" smtClean="0"/>
              <a:pPr/>
              <a:t>8/17/2023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6CF2A-5C0B-4665-8595-51BBD585CD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Go-back N ARQ and Selective Repeat ARQ</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28600" y="152400"/>
            <a:ext cx="7086600" cy="685800"/>
          </a:xfrm>
        </p:spPr>
        <p:txBody>
          <a:bodyPr/>
          <a:lstStyle/>
          <a:p>
            <a:pPr eaLnBrk="1" hangingPunct="1"/>
            <a:r>
              <a:rPr lang="en-US" sz="3600"/>
              <a:t>Piggybacking</a:t>
            </a:r>
          </a:p>
        </p:txBody>
      </p:sp>
      <p:sp>
        <p:nvSpPr>
          <p:cNvPr id="3" name="Content Placeholder 2"/>
          <p:cNvSpPr>
            <a:spLocks noGrp="1"/>
          </p:cNvSpPr>
          <p:nvPr>
            <p:ph idx="1"/>
          </p:nvPr>
        </p:nvSpPr>
        <p:spPr>
          <a:xfrm>
            <a:off x="5486400" y="914400"/>
            <a:ext cx="3048000" cy="5029200"/>
          </a:xfrm>
          <a:ln>
            <a:solidFill>
              <a:schemeClr val="tx1"/>
            </a:solidFill>
          </a:ln>
        </p:spPr>
        <p:txBody>
          <a:bodyPr rtlCol="0">
            <a:normAutofit fontScale="92500"/>
          </a:bodyPr>
          <a:lstStyle/>
          <a:p>
            <a:pPr eaLnBrk="1" fontAlgn="auto" hangingPunct="1">
              <a:spcAft>
                <a:spcPts val="0"/>
              </a:spcAft>
              <a:buFont typeface="Arial" pitchFamily="34" charset="0"/>
              <a:buChar char="•"/>
              <a:defRPr/>
            </a:pPr>
            <a:r>
              <a:rPr lang="en-US" sz="2400" dirty="0"/>
              <a:t>A method to combine a data frame with ACK. </a:t>
            </a:r>
          </a:p>
          <a:p>
            <a:pPr eaLnBrk="1" fontAlgn="auto" hangingPunct="1">
              <a:spcAft>
                <a:spcPts val="0"/>
              </a:spcAft>
              <a:buFont typeface="Arial" pitchFamily="34" charset="0"/>
              <a:buChar char="•"/>
              <a:defRPr/>
            </a:pPr>
            <a:r>
              <a:rPr lang="en-US" sz="2400" dirty="0"/>
              <a:t>Station A and B both have data to send.</a:t>
            </a:r>
          </a:p>
          <a:p>
            <a:pPr eaLnBrk="1" fontAlgn="auto" hangingPunct="1">
              <a:spcAft>
                <a:spcPts val="0"/>
              </a:spcAft>
              <a:buFont typeface="Arial" pitchFamily="34" charset="0"/>
              <a:buChar char="•"/>
              <a:defRPr/>
            </a:pPr>
            <a:r>
              <a:rPr lang="en-US" sz="2400" dirty="0"/>
              <a:t>Instead of sending separately, station A  sends a data frame that includes an ACK.</a:t>
            </a:r>
          </a:p>
          <a:p>
            <a:pPr eaLnBrk="1" fontAlgn="auto" hangingPunct="1">
              <a:spcAft>
                <a:spcPts val="0"/>
              </a:spcAft>
              <a:buFont typeface="Arial" pitchFamily="34" charset="0"/>
              <a:buChar char="•"/>
              <a:defRPr/>
            </a:pPr>
            <a:r>
              <a:rPr lang="en-US" sz="2400" dirty="0"/>
              <a:t>Station B does the same thing.</a:t>
            </a:r>
          </a:p>
          <a:p>
            <a:pPr eaLnBrk="1" fontAlgn="auto" hangingPunct="1">
              <a:spcAft>
                <a:spcPts val="0"/>
              </a:spcAft>
              <a:buFont typeface="Arial" pitchFamily="34" charset="0"/>
              <a:buChar char="•"/>
              <a:defRPr/>
            </a:pPr>
            <a:r>
              <a:rPr lang="en-US" sz="2400" dirty="0"/>
              <a:t>Piggybacking saves bandwidth.</a:t>
            </a:r>
          </a:p>
          <a:p>
            <a:pPr eaLnBrk="1" fontAlgn="auto" hangingPunct="1">
              <a:spcAft>
                <a:spcPts val="0"/>
              </a:spcAft>
              <a:buFont typeface="Arial" pitchFamily="34" charset="0"/>
              <a:buChar char="•"/>
              <a:defRPr/>
            </a:pPr>
            <a:endParaRPr lang="en-US" sz="2400" dirty="0"/>
          </a:p>
        </p:txBody>
      </p:sp>
      <p:sp>
        <p:nvSpPr>
          <p:cNvPr id="10244" name="Text Placeholder 3"/>
          <p:cNvSpPr>
            <a:spLocks noGrp="1"/>
          </p:cNvSpPr>
          <p:nvPr>
            <p:ph type="body" sz="half" idx="2"/>
          </p:nvPr>
        </p:nvSpPr>
        <p:spPr/>
        <p:txBody>
          <a:bodyPr/>
          <a:lstStyle/>
          <a:p>
            <a:pPr eaLnBrk="1" hangingPunct="1"/>
            <a:endParaRPr lang="en-US"/>
          </a:p>
        </p:txBody>
      </p:sp>
      <p:pic>
        <p:nvPicPr>
          <p:cNvPr id="10245" name="Picture 10"/>
          <p:cNvPicPr>
            <a:picLocks noChangeAspect="1" noChangeArrowheads="1"/>
          </p:cNvPicPr>
          <p:nvPr/>
        </p:nvPicPr>
        <p:blipFill>
          <a:blip r:embed="rId2"/>
          <a:srcRect/>
          <a:stretch>
            <a:fillRect/>
          </a:stretch>
        </p:blipFill>
        <p:spPr bwMode="auto">
          <a:xfrm>
            <a:off x="152400" y="1371600"/>
            <a:ext cx="5181600" cy="4724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Stop and wait channel efficiency </a:t>
            </a:r>
            <a:endParaRPr lang="en-US" dirty="0"/>
          </a:p>
          <a:p>
            <a:pPr>
              <a:buNone/>
            </a:pPr>
            <a:r>
              <a:rPr lang="en-US" dirty="0">
                <a:solidFill>
                  <a:srgbClr val="002060"/>
                </a:solidFill>
              </a:rPr>
              <a:t>              </a:t>
            </a:r>
          </a:p>
          <a:p>
            <a:pPr>
              <a:buNone/>
            </a:pPr>
            <a:r>
              <a:rPr lang="en-US" dirty="0">
                <a:solidFill>
                  <a:srgbClr val="002060"/>
                </a:solidFill>
              </a:rPr>
              <a:t>                       Efficiency = 1/(1+2a)                                  		   </a:t>
            </a:r>
            <a:r>
              <a:rPr lang="en-US" dirty="0"/>
              <a:t>where a = </a:t>
            </a:r>
            <a:r>
              <a:rPr lang="en-US" dirty="0" err="1"/>
              <a:t>T</a:t>
            </a:r>
            <a:r>
              <a:rPr lang="en-US" baseline="-25000" dirty="0" err="1"/>
              <a:t>p</a:t>
            </a:r>
            <a:r>
              <a:rPr lang="en-US" dirty="0"/>
              <a:t> / </a:t>
            </a:r>
            <a:r>
              <a:rPr lang="en-US" dirty="0" err="1"/>
              <a:t>T</a:t>
            </a:r>
            <a:r>
              <a:rPr lang="en-US" baseline="-25000" dirty="0" err="1"/>
              <a:t>t</a:t>
            </a:r>
            <a:endParaRPr lang="en-US" dirty="0"/>
          </a:p>
          <a:p>
            <a:endParaRPr lang="en-IN" dirty="0"/>
          </a:p>
          <a:p>
            <a:pPr>
              <a:buNone/>
            </a:pPr>
            <a:r>
              <a:rPr lang="en-IN" dirty="0"/>
              <a:t>          </a:t>
            </a:r>
            <a:r>
              <a:rPr lang="en-IN" dirty="0">
                <a:solidFill>
                  <a:srgbClr val="002060"/>
                </a:solidFill>
              </a:rPr>
              <a:t>Throughput = Efficiency * Bandwidth </a:t>
            </a:r>
            <a:endParaRPr lang="en-US"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Disadvantage of Stop-and-Wait</a:t>
            </a:r>
          </a:p>
        </p:txBody>
      </p:sp>
      <p:sp>
        <p:nvSpPr>
          <p:cNvPr id="3" name="Content Placeholder 2"/>
          <p:cNvSpPr>
            <a:spLocks noGrp="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b="1" dirty="0"/>
              <a:t>only one frame that is sent and waiting to be acknowledged.</a:t>
            </a:r>
          </a:p>
          <a:p>
            <a:pPr eaLnBrk="1" fontAlgn="auto" hangingPunct="1">
              <a:spcAft>
                <a:spcPts val="0"/>
              </a:spcAft>
              <a:buFont typeface="Arial" pitchFamily="34" charset="0"/>
              <a:buChar char="•"/>
              <a:defRPr/>
            </a:pPr>
            <a:r>
              <a:rPr lang="en-US" dirty="0"/>
              <a:t>This is not a good use of transmission medium.</a:t>
            </a:r>
          </a:p>
          <a:p>
            <a:pPr eaLnBrk="1" fontAlgn="auto" hangingPunct="1">
              <a:spcAft>
                <a:spcPts val="0"/>
              </a:spcAft>
              <a:buFont typeface="Arial" pitchFamily="34" charset="0"/>
              <a:buChar char="•"/>
              <a:defRPr/>
            </a:pPr>
            <a:r>
              <a:rPr lang="en-US" dirty="0"/>
              <a:t>To improve efficiency, multiple frames should be in transition while waiting for ACK.</a:t>
            </a:r>
          </a:p>
          <a:p>
            <a:pPr eaLnBrk="1" fontAlgn="auto" hangingPunct="1">
              <a:spcAft>
                <a:spcPts val="0"/>
              </a:spcAft>
              <a:buFont typeface="Arial" pitchFamily="34" charset="0"/>
              <a:buChar char="•"/>
              <a:defRPr/>
            </a:pPr>
            <a:r>
              <a:rPr lang="en-US" dirty="0"/>
              <a:t>Two protocol use the above concept,</a:t>
            </a:r>
          </a:p>
          <a:p>
            <a:pPr lvl="1" eaLnBrk="1" fontAlgn="auto" hangingPunct="1">
              <a:spcAft>
                <a:spcPts val="0"/>
              </a:spcAft>
              <a:buFont typeface="Arial" pitchFamily="34" charset="0"/>
              <a:buChar char="–"/>
              <a:defRPr/>
            </a:pPr>
            <a:r>
              <a:rPr lang="en-US" b="1" dirty="0"/>
              <a:t>Go-Back-N ARQ</a:t>
            </a:r>
          </a:p>
          <a:p>
            <a:pPr lvl="1" eaLnBrk="1" fontAlgn="auto" hangingPunct="1">
              <a:spcAft>
                <a:spcPts val="0"/>
              </a:spcAft>
              <a:buFont typeface="Arial" pitchFamily="34" charset="0"/>
              <a:buChar char="–"/>
              <a:defRPr/>
            </a:pPr>
            <a:r>
              <a:rPr lang="en-US" b="1" dirty="0"/>
              <a:t>Selective Repeat ARQ</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Go-Back-N ARQ</a:t>
            </a:r>
          </a:p>
        </p:txBody>
      </p:sp>
      <p:sp>
        <p:nvSpPr>
          <p:cNvPr id="12291" name="Content Placeholder 2"/>
          <p:cNvSpPr>
            <a:spLocks noGrp="1"/>
          </p:cNvSpPr>
          <p:nvPr>
            <p:ph idx="1"/>
          </p:nvPr>
        </p:nvSpPr>
        <p:spPr/>
        <p:txBody>
          <a:bodyPr/>
          <a:lstStyle/>
          <a:p>
            <a:pPr eaLnBrk="1" hangingPunct="1"/>
            <a:r>
              <a:rPr lang="en-US"/>
              <a:t>We can send up to W frames before worrying about ACKs.</a:t>
            </a:r>
          </a:p>
          <a:p>
            <a:pPr eaLnBrk="1" hangingPunct="1"/>
            <a:r>
              <a:rPr lang="en-US"/>
              <a:t>We keep a copy of these frames until the ACKs arrive.</a:t>
            </a:r>
          </a:p>
          <a:p>
            <a:pPr eaLnBrk="1" hangingPunct="1"/>
            <a:r>
              <a:rPr lang="en-US"/>
              <a:t>This procedure requires additional features to be added to Stop-and-Wait ARQ.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t>Sequence Numbers</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Char char="•"/>
              <a:defRPr/>
            </a:pPr>
            <a:r>
              <a:rPr lang="en-US" dirty="0"/>
              <a:t>Frames from a sender are numbered sequentially.</a:t>
            </a:r>
          </a:p>
          <a:p>
            <a:pPr eaLnBrk="1" fontAlgn="auto" hangingPunct="1">
              <a:spcAft>
                <a:spcPts val="0"/>
              </a:spcAft>
              <a:buNone/>
              <a:defRPr/>
            </a:pPr>
            <a:endParaRPr lang="en-US" dirty="0"/>
          </a:p>
          <a:p>
            <a:pPr eaLnBrk="1" fontAlgn="auto" hangingPunct="1">
              <a:spcAft>
                <a:spcPts val="0"/>
              </a:spcAft>
              <a:buFont typeface="Arial" pitchFamily="34" charset="0"/>
              <a:buChar char="•"/>
              <a:defRPr/>
            </a:pPr>
            <a:r>
              <a:rPr lang="en-US" dirty="0"/>
              <a:t>We need to set a limit since we need to include the sequence number of each frame in the header.</a:t>
            </a:r>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Char char="•"/>
              <a:defRPr/>
            </a:pPr>
            <a:r>
              <a:rPr lang="en-US" dirty="0"/>
              <a:t>If the header of the frame allows m bits for sequence number, the sequence numbers range from 0 to 2 </a:t>
            </a:r>
            <a:r>
              <a:rPr lang="en-US" baseline="30000" dirty="0"/>
              <a:t>m</a:t>
            </a:r>
            <a:r>
              <a:rPr lang="en-US" dirty="0"/>
              <a:t> – 1. for m = 3, sequence numbers are: 1, 2, 3, 4, 5, 6, 7.</a:t>
            </a:r>
          </a:p>
          <a:p>
            <a:pPr eaLnBrk="1" fontAlgn="auto" hangingPunct="1">
              <a:spcAft>
                <a:spcPts val="0"/>
              </a:spcAft>
              <a:buFont typeface="Arial" pitchFamily="34" charset="0"/>
              <a:buChar char="•"/>
              <a:defRPr/>
            </a:pPr>
            <a:r>
              <a:rPr lang="en-US" dirty="0"/>
              <a:t>We can repeat the sequence number.</a:t>
            </a:r>
          </a:p>
          <a:p>
            <a:pPr eaLnBrk="1" fontAlgn="auto" hangingPunct="1">
              <a:spcAft>
                <a:spcPts val="0"/>
              </a:spcAft>
              <a:buNone/>
              <a:defRPr/>
            </a:pPr>
            <a:endParaRPr lang="en-US" dirty="0"/>
          </a:p>
          <a:p>
            <a:pPr eaLnBrk="1" fontAlgn="auto" hangingPunct="1">
              <a:spcAft>
                <a:spcPts val="0"/>
              </a:spcAft>
              <a:buFont typeface="Arial" pitchFamily="34" charset="0"/>
              <a:buChar char="•"/>
              <a:defRPr/>
            </a:pPr>
            <a:r>
              <a:rPr lang="en-US" dirty="0"/>
              <a:t>Sequence numbers are:</a:t>
            </a:r>
          </a:p>
          <a:p>
            <a:pPr eaLnBrk="1" fontAlgn="auto" hangingPunct="1">
              <a:spcAft>
                <a:spcPts val="0"/>
              </a:spcAft>
              <a:buFont typeface="Arial" pitchFamily="34" charset="0"/>
              <a:buNone/>
              <a:defRPr/>
            </a:pPr>
            <a:r>
              <a:rPr lang="en-US" dirty="0"/>
              <a:t>	0, 1, 2, 3, 4, 5, 6, 7, 0, 1, 2, 3, 4, 5, 6, 7, 0, 1,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5562600" cy="641350"/>
          </a:xfrm>
        </p:spPr>
        <p:txBody>
          <a:bodyPr/>
          <a:lstStyle/>
          <a:p>
            <a:pPr eaLnBrk="1" hangingPunct="1"/>
            <a:r>
              <a:rPr lang="en-US" sz="3600"/>
              <a:t>Sender Sliding Window</a:t>
            </a:r>
          </a:p>
        </p:txBody>
      </p:sp>
      <p:pic>
        <p:nvPicPr>
          <p:cNvPr id="14339" name="Picture 11"/>
          <p:cNvPicPr>
            <a:picLocks noGrp="1" noChangeAspect="1" noChangeArrowheads="1"/>
          </p:cNvPicPr>
          <p:nvPr>
            <p:ph idx="1"/>
          </p:nvPr>
        </p:nvPicPr>
        <p:blipFill>
          <a:blip r:embed="rId2"/>
          <a:srcRect/>
          <a:stretch>
            <a:fillRect/>
          </a:stretch>
        </p:blipFill>
        <p:spPr>
          <a:xfrm>
            <a:off x="3886200" y="1828800"/>
            <a:ext cx="5111750" cy="2855913"/>
          </a:xfrm>
          <a:noFill/>
        </p:spPr>
      </p:pic>
      <p:sp>
        <p:nvSpPr>
          <p:cNvPr id="14340" name="Content Placeholder 2"/>
          <p:cNvSpPr txBox="1">
            <a:spLocks/>
          </p:cNvSpPr>
          <p:nvPr/>
        </p:nvSpPr>
        <p:spPr bwMode="auto">
          <a:xfrm>
            <a:off x="152400" y="838200"/>
            <a:ext cx="3657600" cy="58674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At the sending site, to hold the outstanding frames until they are acknowledged, we use the concept of a window.</a:t>
            </a:r>
          </a:p>
          <a:p>
            <a:pPr marL="342900" indent="-342900">
              <a:spcBef>
                <a:spcPct val="20000"/>
              </a:spcBef>
              <a:buFont typeface="Arial" charset="0"/>
              <a:buChar char="•"/>
            </a:pPr>
            <a:r>
              <a:rPr lang="en-US" sz="2400">
                <a:latin typeface="Calibri" pitchFamily="34" charset="0"/>
              </a:rPr>
              <a:t>The size of the window is at most 2</a:t>
            </a:r>
            <a:r>
              <a:rPr lang="en-US" sz="2400" baseline="30000">
                <a:latin typeface="Calibri" pitchFamily="34" charset="0"/>
              </a:rPr>
              <a:t>m</a:t>
            </a:r>
            <a:r>
              <a:rPr lang="en-US" sz="2400">
                <a:latin typeface="Calibri" pitchFamily="34" charset="0"/>
              </a:rPr>
              <a:t> -1 where m is the number of bits for the sequence number.</a:t>
            </a:r>
          </a:p>
          <a:p>
            <a:pPr marL="342900" indent="-342900">
              <a:spcBef>
                <a:spcPct val="20000"/>
              </a:spcBef>
              <a:buFont typeface="Arial" charset="0"/>
              <a:buChar char="•"/>
            </a:pPr>
            <a:r>
              <a:rPr lang="en-US" sz="2400">
                <a:latin typeface="Calibri" pitchFamily="34" charset="0"/>
              </a:rPr>
              <a:t>Size of the window can be variable, e.g. TCP.</a:t>
            </a:r>
          </a:p>
          <a:p>
            <a:pPr marL="342900" indent="-342900">
              <a:spcBef>
                <a:spcPct val="20000"/>
              </a:spcBef>
              <a:buFont typeface="Arial" charset="0"/>
              <a:buChar char="•"/>
            </a:pPr>
            <a:r>
              <a:rPr lang="en-US" sz="2400">
                <a:latin typeface="Calibri" pitchFamily="34" charset="0"/>
              </a:rPr>
              <a:t>The window slides to include new unsent frames when the correct ACKs are received</a:t>
            </a:r>
          </a:p>
          <a:p>
            <a:pPr marL="342900" indent="-342900">
              <a:spcBef>
                <a:spcPct val="20000"/>
              </a:spcBef>
              <a:buFont typeface="Arial" charset="0"/>
              <a:buChar char="•"/>
            </a:pPr>
            <a:endParaRPr lang="en-US" sz="2400">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3050"/>
            <a:ext cx="5562600" cy="641350"/>
          </a:xfrm>
        </p:spPr>
        <p:txBody>
          <a:bodyPr/>
          <a:lstStyle/>
          <a:p>
            <a:pPr eaLnBrk="1" hangingPunct="1"/>
            <a:r>
              <a:rPr lang="en-US" sz="3600"/>
              <a:t>Receiver Sliding Window</a:t>
            </a:r>
          </a:p>
        </p:txBody>
      </p:sp>
      <p:sp>
        <p:nvSpPr>
          <p:cNvPr id="15363" name="Content Placeholder 2"/>
          <p:cNvSpPr txBox="1">
            <a:spLocks/>
          </p:cNvSpPr>
          <p:nvPr/>
        </p:nvSpPr>
        <p:spPr bwMode="auto">
          <a:xfrm>
            <a:off x="152400" y="914400"/>
            <a:ext cx="3505200" cy="57150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Size of the window at the receiving site is always 1 in this protocol.</a:t>
            </a:r>
          </a:p>
          <a:p>
            <a:pPr marL="342900" indent="-342900">
              <a:spcBef>
                <a:spcPct val="20000"/>
              </a:spcBef>
              <a:buFont typeface="Arial" charset="0"/>
              <a:buChar char="•"/>
            </a:pPr>
            <a:r>
              <a:rPr lang="en-US" sz="2400">
                <a:latin typeface="Calibri" pitchFamily="34" charset="0"/>
              </a:rPr>
              <a:t>Receiver is always looking for a specific frame to arrive in a specific order.</a:t>
            </a:r>
          </a:p>
          <a:p>
            <a:pPr marL="342900" indent="-342900">
              <a:spcBef>
                <a:spcPct val="20000"/>
              </a:spcBef>
              <a:buFont typeface="Arial" charset="0"/>
              <a:buChar char="•"/>
            </a:pPr>
            <a:r>
              <a:rPr lang="en-US" sz="2400">
                <a:latin typeface="Calibri" pitchFamily="34" charset="0"/>
              </a:rPr>
              <a:t>Any frame arriving out of order is discarded and needs to be resent.</a:t>
            </a:r>
          </a:p>
          <a:p>
            <a:pPr marL="342900" indent="-342900">
              <a:spcBef>
                <a:spcPct val="20000"/>
              </a:spcBef>
              <a:buFont typeface="Arial" charset="0"/>
              <a:buChar char="•"/>
            </a:pPr>
            <a:r>
              <a:rPr lang="en-US" sz="2400">
                <a:latin typeface="Calibri" pitchFamily="34" charset="0"/>
              </a:rPr>
              <a:t>Receiver window slides as shown in fig. Receiver is waiting for frame 0 in part a.</a:t>
            </a:r>
          </a:p>
          <a:p>
            <a:pPr marL="342900" indent="-342900">
              <a:spcBef>
                <a:spcPct val="20000"/>
              </a:spcBef>
              <a:buFont typeface="Arial" charset="0"/>
              <a:buChar char="•"/>
            </a:pPr>
            <a:endParaRPr lang="en-US" sz="2400">
              <a:latin typeface="Calibri" pitchFamily="34" charset="0"/>
            </a:endParaRPr>
          </a:p>
        </p:txBody>
      </p:sp>
      <p:pic>
        <p:nvPicPr>
          <p:cNvPr id="15364" name="Picture 10"/>
          <p:cNvPicPr>
            <a:picLocks noGrp="1" noChangeAspect="1" noChangeArrowheads="1"/>
          </p:cNvPicPr>
          <p:nvPr>
            <p:ph idx="1"/>
          </p:nvPr>
        </p:nvPicPr>
        <p:blipFill>
          <a:blip r:embed="rId2"/>
          <a:srcRect/>
          <a:stretch>
            <a:fillRect/>
          </a:stretch>
        </p:blipFill>
        <p:spPr>
          <a:xfrm>
            <a:off x="3733800" y="2514600"/>
            <a:ext cx="5111750" cy="2173288"/>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52400"/>
            <a:ext cx="5562600" cy="457200"/>
          </a:xfrm>
        </p:spPr>
        <p:txBody>
          <a:bodyPr>
            <a:normAutofit fontScale="90000"/>
          </a:bodyPr>
          <a:lstStyle/>
          <a:p>
            <a:pPr eaLnBrk="1" hangingPunct="1"/>
            <a:r>
              <a:rPr lang="en-US" sz="3600"/>
              <a:t>Control Variables</a:t>
            </a:r>
          </a:p>
        </p:txBody>
      </p:sp>
      <p:sp>
        <p:nvSpPr>
          <p:cNvPr id="16387" name="Content Placeholder 2"/>
          <p:cNvSpPr txBox="1">
            <a:spLocks/>
          </p:cNvSpPr>
          <p:nvPr/>
        </p:nvSpPr>
        <p:spPr bwMode="auto">
          <a:xfrm>
            <a:off x="152400" y="685800"/>
            <a:ext cx="8686800" cy="28956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Sender has 3 variables: S, S</a:t>
            </a:r>
            <a:r>
              <a:rPr lang="en-US" sz="2400" baseline="-25000">
                <a:latin typeface="Calibri" pitchFamily="34" charset="0"/>
              </a:rPr>
              <a:t>F</a:t>
            </a:r>
            <a:r>
              <a:rPr lang="en-US" sz="2400">
                <a:latin typeface="Calibri" pitchFamily="34" charset="0"/>
              </a:rPr>
              <a:t>, and S</a:t>
            </a:r>
            <a:r>
              <a:rPr lang="en-US" sz="2400" baseline="-25000">
                <a:latin typeface="Calibri" pitchFamily="34" charset="0"/>
              </a:rPr>
              <a:t>L</a:t>
            </a:r>
            <a:endParaRPr lang="en-US" sz="2400">
              <a:latin typeface="Calibri" pitchFamily="34" charset="0"/>
            </a:endParaRPr>
          </a:p>
          <a:p>
            <a:pPr marL="342900" indent="-342900">
              <a:spcBef>
                <a:spcPct val="20000"/>
              </a:spcBef>
              <a:buFont typeface="Arial" charset="0"/>
              <a:buChar char="•"/>
            </a:pPr>
            <a:r>
              <a:rPr lang="en-US" sz="2400">
                <a:latin typeface="Calibri" pitchFamily="34" charset="0"/>
              </a:rPr>
              <a:t>S holds the sequence number of recently sent frame</a:t>
            </a:r>
          </a:p>
          <a:p>
            <a:pPr marL="342900" indent="-342900">
              <a:spcBef>
                <a:spcPct val="20000"/>
              </a:spcBef>
              <a:buFont typeface="Arial" charset="0"/>
              <a:buChar char="•"/>
            </a:pPr>
            <a:r>
              <a:rPr lang="en-US" sz="2400">
                <a:latin typeface="Calibri" pitchFamily="34" charset="0"/>
              </a:rPr>
              <a:t>S</a:t>
            </a:r>
            <a:r>
              <a:rPr lang="en-US" sz="2400" baseline="-25000">
                <a:latin typeface="Calibri" pitchFamily="34" charset="0"/>
              </a:rPr>
              <a:t>F</a:t>
            </a:r>
            <a:r>
              <a:rPr lang="en-US" sz="2400">
                <a:latin typeface="Calibri" pitchFamily="34" charset="0"/>
              </a:rPr>
              <a:t> holds the sequence number of the first frame</a:t>
            </a:r>
          </a:p>
          <a:p>
            <a:pPr marL="342900" indent="-342900">
              <a:spcBef>
                <a:spcPct val="20000"/>
              </a:spcBef>
              <a:buFont typeface="Arial" charset="0"/>
              <a:buChar char="•"/>
            </a:pPr>
            <a:r>
              <a:rPr lang="en-US" sz="2400">
                <a:latin typeface="Calibri" pitchFamily="34" charset="0"/>
              </a:rPr>
              <a:t>S</a:t>
            </a:r>
            <a:r>
              <a:rPr lang="en-US" sz="2400" baseline="-25000">
                <a:latin typeface="Calibri" pitchFamily="34" charset="0"/>
              </a:rPr>
              <a:t>L</a:t>
            </a:r>
            <a:r>
              <a:rPr lang="en-US" sz="2400">
                <a:latin typeface="Calibri" pitchFamily="34" charset="0"/>
              </a:rPr>
              <a:t> holds the sequence number of the last frame</a:t>
            </a:r>
          </a:p>
          <a:p>
            <a:pPr marL="342900" indent="-342900">
              <a:spcBef>
                <a:spcPct val="20000"/>
              </a:spcBef>
              <a:buFont typeface="Arial" charset="0"/>
              <a:buChar char="•"/>
            </a:pPr>
            <a:r>
              <a:rPr lang="en-US" sz="2400">
                <a:latin typeface="Calibri" pitchFamily="34" charset="0"/>
              </a:rPr>
              <a:t>Receiver only has the one variable, R, that holds the sequence number of the frame it expects to receive. If the seq. no. is the same as the value of R, the frame is accepted, otherwise rejected.</a:t>
            </a:r>
          </a:p>
        </p:txBody>
      </p:sp>
      <p:pic>
        <p:nvPicPr>
          <p:cNvPr id="16388" name="Picture 10"/>
          <p:cNvPicPr>
            <a:picLocks noGrp="1" noChangeAspect="1" noChangeArrowheads="1"/>
          </p:cNvPicPr>
          <p:nvPr>
            <p:ph idx="1"/>
          </p:nvPr>
        </p:nvPicPr>
        <p:blipFill>
          <a:blip r:embed="rId2"/>
          <a:srcRect/>
          <a:stretch>
            <a:fillRect/>
          </a:stretch>
        </p:blipFill>
        <p:spPr>
          <a:xfrm>
            <a:off x="228600" y="3962400"/>
            <a:ext cx="8534400" cy="2787650"/>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8600"/>
            <a:ext cx="8229600" cy="715963"/>
          </a:xfrm>
        </p:spPr>
        <p:txBody>
          <a:bodyPr>
            <a:normAutofit fontScale="90000"/>
          </a:bodyPr>
          <a:lstStyle/>
          <a:p>
            <a:r>
              <a:rPr lang="en-US"/>
              <a:t>Acknowledgement</a:t>
            </a:r>
          </a:p>
        </p:txBody>
      </p:sp>
      <p:sp>
        <p:nvSpPr>
          <p:cNvPr id="17411" name="Content Placeholder 2"/>
          <p:cNvSpPr>
            <a:spLocks noGrp="1"/>
          </p:cNvSpPr>
          <p:nvPr>
            <p:ph idx="1"/>
          </p:nvPr>
        </p:nvSpPr>
        <p:spPr>
          <a:xfrm>
            <a:off x="228600" y="990600"/>
            <a:ext cx="8763000" cy="5562600"/>
          </a:xfrm>
        </p:spPr>
        <p:txBody>
          <a:bodyPr/>
          <a:lstStyle/>
          <a:p>
            <a:r>
              <a:rPr lang="en-US" sz="2400" dirty="0"/>
              <a:t>Receiver sends positive ACK if a frame arrived safe and in order.</a:t>
            </a:r>
          </a:p>
          <a:p>
            <a:pPr>
              <a:buNone/>
            </a:pPr>
            <a:r>
              <a:rPr lang="en-US" sz="2400" dirty="0"/>
              <a:t> </a:t>
            </a:r>
          </a:p>
          <a:p>
            <a:r>
              <a:rPr lang="en-US" sz="2400" dirty="0"/>
              <a:t>If the frames are damaged/out of order, receiver is silent and discard all subsequent frames until it receives the one it is expecting.</a:t>
            </a:r>
          </a:p>
          <a:p>
            <a:pPr>
              <a:buNone/>
            </a:pPr>
            <a:endParaRPr lang="en-US" sz="2400" dirty="0"/>
          </a:p>
          <a:p>
            <a:r>
              <a:rPr lang="en-US" sz="2400" dirty="0"/>
              <a:t>The silence of the receiver causes the timer of the unacknowledged frame to expire.</a:t>
            </a:r>
          </a:p>
          <a:p>
            <a:pPr>
              <a:buNone/>
            </a:pP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7467600" cy="533400"/>
          </a:xfrm>
        </p:spPr>
        <p:txBody>
          <a:bodyPr>
            <a:normAutofit fontScale="90000"/>
          </a:bodyPr>
          <a:lstStyle/>
          <a:p>
            <a:pPr eaLnBrk="1" hangingPunct="1"/>
            <a:r>
              <a:rPr lang="en-US" sz="3600"/>
              <a:t>Go-Back-N ARQ, normal operation</a:t>
            </a:r>
          </a:p>
        </p:txBody>
      </p:sp>
      <p:pic>
        <p:nvPicPr>
          <p:cNvPr id="18435" name="Picture 10"/>
          <p:cNvPicPr>
            <a:picLocks noChangeAspect="1" noChangeArrowheads="1"/>
          </p:cNvPicPr>
          <p:nvPr/>
        </p:nvPicPr>
        <p:blipFill>
          <a:blip r:embed="rId2"/>
          <a:srcRect/>
          <a:stretch>
            <a:fillRect/>
          </a:stretch>
        </p:blipFill>
        <p:spPr bwMode="auto">
          <a:xfrm>
            <a:off x="1066800" y="2133600"/>
            <a:ext cx="6629400" cy="4514850"/>
          </a:xfrm>
          <a:prstGeom prst="rect">
            <a:avLst/>
          </a:prstGeom>
          <a:noFill/>
          <a:ln w="9525">
            <a:noFill/>
            <a:miter lim="800000"/>
            <a:headEnd/>
            <a:tailEnd/>
          </a:ln>
        </p:spPr>
      </p:pic>
      <p:sp>
        <p:nvSpPr>
          <p:cNvPr id="18436" name="Content Placeholder 2"/>
          <p:cNvSpPr txBox="1">
            <a:spLocks/>
          </p:cNvSpPr>
          <p:nvPr/>
        </p:nvSpPr>
        <p:spPr bwMode="auto">
          <a:xfrm>
            <a:off x="457200" y="762000"/>
            <a:ext cx="7696200" cy="8382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The sender keeps track of the outstanding frames and updates the variables and windows as the ACKs arrive.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a:t>Flow and Error Control</a:t>
            </a:r>
          </a:p>
        </p:txBody>
      </p:sp>
      <p:sp>
        <p:nvSpPr>
          <p:cNvPr id="3" name="Subtitle 2"/>
          <p:cNvSpPr>
            <a:spLocks noGrp="1"/>
          </p:cNvSpPr>
          <p:nvPr>
            <p:ph type="subTitle" idx="1"/>
          </p:nvPr>
        </p:nvSpPr>
        <p:spPr>
          <a:xfrm>
            <a:off x="1371600" y="3886200"/>
            <a:ext cx="6400800" cy="2209800"/>
          </a:xfrm>
        </p:spPr>
        <p:txBody>
          <a:bodyPr rtlCol="0">
            <a:normAutofit/>
          </a:bodyPr>
          <a:lstStyle/>
          <a:p>
            <a:pPr eaLnBrk="1" fontAlgn="auto" hangingPunct="1">
              <a:spcAft>
                <a:spcPts val="0"/>
              </a:spcAft>
              <a:buFont typeface="Arial" pitchFamily="34" charset="0"/>
              <a:buNone/>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5562600" cy="609600"/>
          </a:xfrm>
        </p:spPr>
        <p:txBody>
          <a:bodyPr>
            <a:normAutofit fontScale="90000"/>
          </a:bodyPr>
          <a:lstStyle/>
          <a:p>
            <a:pPr eaLnBrk="1" hangingPunct="1"/>
            <a:r>
              <a:rPr lang="en-US" sz="3600"/>
              <a:t>Go-Back-N ARQ, lost frame</a:t>
            </a:r>
          </a:p>
        </p:txBody>
      </p:sp>
      <p:sp>
        <p:nvSpPr>
          <p:cNvPr id="19459" name="Content Placeholder 2"/>
          <p:cNvSpPr txBox="1">
            <a:spLocks/>
          </p:cNvSpPr>
          <p:nvPr/>
        </p:nvSpPr>
        <p:spPr bwMode="auto">
          <a:xfrm>
            <a:off x="6248400" y="609600"/>
            <a:ext cx="2667000" cy="60960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Frame 2 is lost</a:t>
            </a:r>
          </a:p>
          <a:p>
            <a:pPr marL="342900" indent="-342900">
              <a:spcBef>
                <a:spcPct val="20000"/>
              </a:spcBef>
              <a:buFont typeface="Arial" charset="0"/>
              <a:buChar char="•"/>
            </a:pPr>
            <a:r>
              <a:rPr lang="en-US" sz="2400">
                <a:latin typeface="Calibri" pitchFamily="34" charset="0"/>
              </a:rPr>
              <a:t>When the receiver receives frame 3, it discards frame 3 as it is expecting frame 2 (according to window).</a:t>
            </a:r>
          </a:p>
          <a:p>
            <a:pPr marL="342900" indent="-342900">
              <a:spcBef>
                <a:spcPct val="20000"/>
              </a:spcBef>
              <a:buFont typeface="Arial" charset="0"/>
              <a:buChar char="•"/>
            </a:pPr>
            <a:r>
              <a:rPr lang="en-US" sz="2400">
                <a:latin typeface="Calibri" pitchFamily="34" charset="0"/>
              </a:rPr>
              <a:t>After the timer for frame 2 expires at the sender site, the sender sends frame 2 and 3. (go back to 2)</a:t>
            </a:r>
          </a:p>
        </p:txBody>
      </p:sp>
      <p:pic>
        <p:nvPicPr>
          <p:cNvPr id="19460" name="Picture 10"/>
          <p:cNvPicPr>
            <a:picLocks noChangeAspect="1" noChangeArrowheads="1"/>
          </p:cNvPicPr>
          <p:nvPr/>
        </p:nvPicPr>
        <p:blipFill>
          <a:blip r:embed="rId2"/>
          <a:srcRect/>
          <a:stretch>
            <a:fillRect/>
          </a:stretch>
        </p:blipFill>
        <p:spPr bwMode="auto">
          <a:xfrm>
            <a:off x="28575" y="838200"/>
            <a:ext cx="6143625" cy="558323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04800" y="304800"/>
            <a:ext cx="8686800" cy="609600"/>
          </a:xfrm>
        </p:spPr>
        <p:txBody>
          <a:bodyPr>
            <a:normAutofit fontScale="90000"/>
          </a:bodyPr>
          <a:lstStyle/>
          <a:p>
            <a:pPr eaLnBrk="1" hangingPunct="1"/>
            <a:r>
              <a:rPr lang="en-US" sz="3600"/>
              <a:t>Go-Back-N ARQ, damaged/lost/delayed ACK</a:t>
            </a:r>
          </a:p>
        </p:txBody>
      </p:sp>
      <p:sp>
        <p:nvSpPr>
          <p:cNvPr id="20483" name="Content Placeholder 2"/>
          <p:cNvSpPr txBox="1">
            <a:spLocks/>
          </p:cNvSpPr>
          <p:nvPr/>
        </p:nvSpPr>
        <p:spPr bwMode="auto">
          <a:xfrm>
            <a:off x="838200" y="1371600"/>
            <a:ext cx="7620000" cy="4648200"/>
          </a:xfrm>
          <a:prstGeom prst="rect">
            <a:avLst/>
          </a:prstGeom>
          <a:noFill/>
          <a:ln w="9525">
            <a:noFill/>
            <a:miter lim="800000"/>
            <a:headEnd/>
            <a:tailEnd/>
          </a:ln>
        </p:spPr>
        <p:txBody>
          <a:bodyPr/>
          <a:lstStyle/>
          <a:p>
            <a:pPr marL="342900" indent="-342900">
              <a:spcBef>
                <a:spcPct val="20000"/>
              </a:spcBef>
            </a:pPr>
            <a:r>
              <a:rPr lang="en-US" sz="2400" dirty="0">
                <a:latin typeface="Calibri" pitchFamily="34" charset="0"/>
              </a:rPr>
              <a:t>If an ACK is damaged/lost, we can have two situations:</a:t>
            </a:r>
          </a:p>
          <a:p>
            <a:pPr marL="342900" indent="-342900">
              <a:spcBef>
                <a:spcPct val="20000"/>
              </a:spcBef>
              <a:buFont typeface="Arial" charset="0"/>
              <a:buChar char="•"/>
            </a:pPr>
            <a:r>
              <a:rPr lang="en-US" sz="2400" dirty="0">
                <a:latin typeface="Calibri" pitchFamily="34" charset="0"/>
              </a:rPr>
              <a:t>If the next ACK arrives before the expiration of any timer, there is no need for retransmission of frames because ACKs are cumulative in this protocol.</a:t>
            </a:r>
          </a:p>
          <a:p>
            <a:pPr marL="342900" indent="-342900">
              <a:spcBef>
                <a:spcPct val="20000"/>
              </a:spcBef>
              <a:buFont typeface="Arial" charset="0"/>
              <a:buChar char="•"/>
            </a:pPr>
            <a:r>
              <a:rPr lang="en-US" sz="2400" dirty="0">
                <a:latin typeface="Calibri" pitchFamily="34" charset="0"/>
              </a:rPr>
              <a:t>If ACK1, ACK2, and ACk3 are lost, ACK4 covers them if it arrives before the timer expires.</a:t>
            </a:r>
          </a:p>
          <a:p>
            <a:pPr marL="342900" indent="-342900">
              <a:spcBef>
                <a:spcPct val="20000"/>
              </a:spcBef>
              <a:buFont typeface="Arial" charset="0"/>
              <a:buChar char="•"/>
            </a:pPr>
            <a:r>
              <a:rPr lang="en-US" sz="2400" dirty="0">
                <a:latin typeface="Calibri" pitchFamily="34" charset="0"/>
              </a:rPr>
              <a:t>If ACK4 arrives after time-out, the last frame and all the frames after that are resent.</a:t>
            </a:r>
          </a:p>
          <a:p>
            <a:pPr marL="342900" indent="-342900">
              <a:spcBef>
                <a:spcPct val="20000"/>
              </a:spcBef>
              <a:buFont typeface="Arial" charset="0"/>
              <a:buChar char="•"/>
            </a:pPr>
            <a:r>
              <a:rPr lang="en-US" sz="2400" dirty="0">
                <a:latin typeface="Calibri" pitchFamily="34" charset="0"/>
              </a:rPr>
              <a:t>Receiver never resends an ACK.</a:t>
            </a:r>
          </a:p>
          <a:p>
            <a:pPr marL="342900" indent="-342900">
              <a:spcBef>
                <a:spcPct val="20000"/>
              </a:spcBef>
              <a:buFont typeface="Arial" charset="0"/>
              <a:buChar char="•"/>
            </a:pPr>
            <a:r>
              <a:rPr lang="en-US" sz="2400" dirty="0">
                <a:latin typeface="Calibri" pitchFamily="34" charset="0"/>
              </a:rPr>
              <a:t>A delayed ACK also triggers the resending of frames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7467600" cy="457200"/>
          </a:xfrm>
        </p:spPr>
        <p:txBody>
          <a:bodyPr>
            <a:normAutofit fontScale="90000"/>
          </a:bodyPr>
          <a:lstStyle/>
          <a:p>
            <a:pPr eaLnBrk="1" hangingPunct="1"/>
            <a:r>
              <a:rPr lang="en-US" sz="3600"/>
              <a:t>Go-Back-N ARQ, sender window size</a:t>
            </a:r>
          </a:p>
        </p:txBody>
      </p:sp>
      <p:sp>
        <p:nvSpPr>
          <p:cNvPr id="21507" name="Content Placeholder 2"/>
          <p:cNvSpPr txBox="1">
            <a:spLocks/>
          </p:cNvSpPr>
          <p:nvPr/>
        </p:nvSpPr>
        <p:spPr bwMode="auto">
          <a:xfrm>
            <a:off x="304800" y="685800"/>
            <a:ext cx="8610600" cy="12192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Size of the sender window must be less than 2 </a:t>
            </a:r>
            <a:r>
              <a:rPr lang="en-US" sz="2400" baseline="30000">
                <a:latin typeface="Calibri" pitchFamily="34" charset="0"/>
              </a:rPr>
              <a:t>m</a:t>
            </a:r>
            <a:r>
              <a:rPr lang="en-US" sz="2400">
                <a:latin typeface="Calibri" pitchFamily="34" charset="0"/>
              </a:rPr>
              <a:t>. Size of the receiver is always 1. If m = 2, window size = 2 </a:t>
            </a:r>
            <a:r>
              <a:rPr lang="en-US" sz="2400" baseline="30000">
                <a:latin typeface="Calibri" pitchFamily="34" charset="0"/>
              </a:rPr>
              <a:t>m</a:t>
            </a:r>
            <a:r>
              <a:rPr lang="en-US" sz="2400">
                <a:latin typeface="Calibri" pitchFamily="34" charset="0"/>
              </a:rPr>
              <a:t> – 1 = 3. </a:t>
            </a:r>
          </a:p>
          <a:p>
            <a:pPr marL="342900" indent="-342900">
              <a:spcBef>
                <a:spcPct val="20000"/>
              </a:spcBef>
              <a:buFont typeface="Arial" charset="0"/>
              <a:buChar char="•"/>
            </a:pPr>
            <a:r>
              <a:rPr lang="en-US" sz="2400">
                <a:latin typeface="Calibri" pitchFamily="34" charset="0"/>
              </a:rPr>
              <a:t>Fig compares a window size of 3 and 4.</a:t>
            </a:r>
          </a:p>
        </p:txBody>
      </p:sp>
      <p:pic>
        <p:nvPicPr>
          <p:cNvPr id="21508" name="Picture 10"/>
          <p:cNvPicPr>
            <a:picLocks noChangeAspect="1" noChangeArrowheads="1"/>
          </p:cNvPicPr>
          <p:nvPr/>
        </p:nvPicPr>
        <p:blipFill>
          <a:blip r:embed="rId2"/>
          <a:srcRect/>
          <a:stretch>
            <a:fillRect/>
          </a:stretch>
        </p:blipFill>
        <p:spPr bwMode="auto">
          <a:xfrm>
            <a:off x="457200" y="2057400"/>
            <a:ext cx="7496175" cy="4683125"/>
          </a:xfrm>
          <a:prstGeom prst="rect">
            <a:avLst/>
          </a:prstGeom>
          <a:noFill/>
          <a:ln w="9525">
            <a:noFill/>
            <a:miter lim="800000"/>
            <a:headEnd/>
            <a:tailEnd/>
          </a:ln>
        </p:spPr>
      </p:pic>
      <p:sp>
        <p:nvSpPr>
          <p:cNvPr id="21509" name="Content Placeholder 2"/>
          <p:cNvSpPr txBox="1">
            <a:spLocks/>
          </p:cNvSpPr>
          <p:nvPr/>
        </p:nvSpPr>
        <p:spPr bwMode="auto">
          <a:xfrm>
            <a:off x="8001000" y="5181600"/>
            <a:ext cx="1066800" cy="1447800"/>
          </a:xfrm>
          <a:prstGeom prst="rect">
            <a:avLst/>
          </a:prstGeom>
          <a:solidFill>
            <a:srgbClr val="FFFF00"/>
          </a:solidFill>
          <a:ln w="9525">
            <a:solidFill>
              <a:schemeClr val="tx1"/>
            </a:solidFill>
            <a:miter lim="800000"/>
            <a:headEnd/>
            <a:tailEnd/>
          </a:ln>
        </p:spPr>
        <p:txBody>
          <a:bodyPr/>
          <a:lstStyle/>
          <a:p>
            <a:pPr indent="-342900">
              <a:spcBef>
                <a:spcPct val="20000"/>
              </a:spcBef>
            </a:pPr>
            <a:r>
              <a:rPr lang="en-US" sz="1600">
                <a:latin typeface="Calibri" pitchFamily="34" charset="0"/>
              </a:rPr>
              <a:t>Accepts as the 1</a:t>
            </a:r>
            <a:r>
              <a:rPr lang="en-US" sz="1600" baseline="30000">
                <a:latin typeface="Calibri" pitchFamily="34" charset="0"/>
              </a:rPr>
              <a:t>st</a:t>
            </a:r>
            <a:r>
              <a:rPr lang="en-US" sz="1600">
                <a:latin typeface="Calibri" pitchFamily="34" charset="0"/>
              </a:rPr>
              <a:t> frame in the next cycle-an </a:t>
            </a:r>
            <a:r>
              <a:rPr lang="en-US" sz="1600" b="1">
                <a:latin typeface="Calibri" pitchFamily="34" charset="0"/>
              </a:rPr>
              <a:t>error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0"/>
            <a:ext cx="9144000" cy="685800"/>
          </a:xfrm>
        </p:spPr>
        <p:txBody>
          <a:bodyPr/>
          <a:lstStyle/>
          <a:p>
            <a:pPr eaLnBrk="1" hangingPunct="1"/>
            <a:r>
              <a:rPr lang="en-US" sz="3200"/>
              <a:t>Selective Repeat ARQ, sender and receiver windows</a:t>
            </a:r>
          </a:p>
        </p:txBody>
      </p:sp>
      <p:pic>
        <p:nvPicPr>
          <p:cNvPr id="22531" name="Picture 10"/>
          <p:cNvPicPr>
            <a:picLocks noChangeAspect="1" noChangeArrowheads="1"/>
          </p:cNvPicPr>
          <p:nvPr/>
        </p:nvPicPr>
        <p:blipFill>
          <a:blip r:embed="rId2"/>
          <a:srcRect/>
          <a:stretch>
            <a:fillRect/>
          </a:stretch>
        </p:blipFill>
        <p:spPr bwMode="auto">
          <a:xfrm>
            <a:off x="152400" y="4038600"/>
            <a:ext cx="8866188" cy="2043113"/>
          </a:xfrm>
          <a:prstGeom prst="rect">
            <a:avLst/>
          </a:prstGeom>
          <a:noFill/>
          <a:ln w="9525">
            <a:noFill/>
            <a:miter lim="800000"/>
            <a:headEnd/>
            <a:tailEnd/>
          </a:ln>
        </p:spPr>
      </p:pic>
      <p:sp>
        <p:nvSpPr>
          <p:cNvPr id="22532" name="Content Placeholder 2"/>
          <p:cNvSpPr txBox="1">
            <a:spLocks/>
          </p:cNvSpPr>
          <p:nvPr/>
        </p:nvSpPr>
        <p:spPr bwMode="auto">
          <a:xfrm>
            <a:off x="304800" y="685800"/>
            <a:ext cx="8610600" cy="29718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000">
                <a:latin typeface="Calibri" pitchFamily="34" charset="0"/>
              </a:rPr>
              <a:t>Go-Back-N ARQ simplifies the process at the receiver site. Receiver only keeps track of only one variable, and there is no need to buffer out-of-order frames, they are simply discarded.</a:t>
            </a:r>
          </a:p>
          <a:p>
            <a:pPr marL="342900" indent="-342900">
              <a:spcBef>
                <a:spcPct val="20000"/>
              </a:spcBef>
              <a:buFont typeface="Arial" charset="0"/>
              <a:buChar char="•"/>
            </a:pPr>
            <a:r>
              <a:rPr lang="en-US" sz="2000">
                <a:latin typeface="Calibri" pitchFamily="34" charset="0"/>
              </a:rPr>
              <a:t>However, Go-Back-N ARQ protocol is inefficient for noisy link. It bandwidth inefficient and slows down the transmission.</a:t>
            </a:r>
          </a:p>
          <a:p>
            <a:pPr marL="342900" indent="-342900">
              <a:spcBef>
                <a:spcPct val="20000"/>
              </a:spcBef>
              <a:buFont typeface="Arial" charset="0"/>
              <a:buChar char="•"/>
            </a:pPr>
            <a:r>
              <a:rPr lang="en-US" sz="2000">
                <a:latin typeface="Calibri" pitchFamily="34" charset="0"/>
              </a:rPr>
              <a:t>In Selective Repeat ARQ, only the damaged frame is resent. More bandwidth efficient  but more complex processing at receiver.</a:t>
            </a:r>
          </a:p>
          <a:p>
            <a:pPr marL="342900" indent="-342900">
              <a:spcBef>
                <a:spcPct val="20000"/>
              </a:spcBef>
              <a:buFont typeface="Arial" charset="0"/>
              <a:buChar char="•"/>
            </a:pPr>
            <a:r>
              <a:rPr lang="en-US" sz="2000">
                <a:latin typeface="Calibri" pitchFamily="34" charset="0"/>
              </a:rPr>
              <a:t>It defines a negative ACK (NAK) to report the sequence number of a damaged frame before the timer expires.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152400"/>
            <a:ext cx="7086600" cy="533400"/>
          </a:xfrm>
        </p:spPr>
        <p:txBody>
          <a:bodyPr>
            <a:normAutofit fontScale="90000"/>
          </a:bodyPr>
          <a:lstStyle/>
          <a:p>
            <a:pPr eaLnBrk="1" hangingPunct="1"/>
            <a:r>
              <a:rPr lang="en-US" sz="3200"/>
              <a:t>Selective Repeat ARQ, lost frame</a:t>
            </a:r>
          </a:p>
        </p:txBody>
      </p:sp>
      <p:sp>
        <p:nvSpPr>
          <p:cNvPr id="23555" name="Content Placeholder 2"/>
          <p:cNvSpPr txBox="1">
            <a:spLocks/>
          </p:cNvSpPr>
          <p:nvPr/>
        </p:nvSpPr>
        <p:spPr bwMode="auto">
          <a:xfrm>
            <a:off x="6781800" y="228600"/>
            <a:ext cx="2209800" cy="61722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000">
                <a:latin typeface="Calibri" pitchFamily="34" charset="0"/>
              </a:rPr>
              <a:t>Frames 0 and 1 are accepted when received because they are in the range specified by the receiver window. Same for frame 3.</a:t>
            </a:r>
          </a:p>
          <a:p>
            <a:pPr marL="342900" indent="-342900">
              <a:spcBef>
                <a:spcPct val="20000"/>
              </a:spcBef>
              <a:buFont typeface="Arial" charset="0"/>
              <a:buChar char="•"/>
            </a:pPr>
            <a:r>
              <a:rPr lang="en-US" sz="2000">
                <a:latin typeface="Calibri" pitchFamily="34" charset="0"/>
              </a:rPr>
              <a:t>Receiver sends a NAK2 to show that frame 2 has not been received and then sender resends only frame 2 and it is accepted as it is in the range of the window.</a:t>
            </a:r>
          </a:p>
        </p:txBody>
      </p:sp>
      <p:pic>
        <p:nvPicPr>
          <p:cNvPr id="23556" name="Picture 10"/>
          <p:cNvPicPr>
            <a:picLocks noChangeAspect="1" noChangeArrowheads="1"/>
          </p:cNvPicPr>
          <p:nvPr/>
        </p:nvPicPr>
        <p:blipFill>
          <a:blip r:embed="rId2"/>
          <a:srcRect/>
          <a:stretch>
            <a:fillRect/>
          </a:stretch>
        </p:blipFill>
        <p:spPr bwMode="auto">
          <a:xfrm>
            <a:off x="838200" y="990600"/>
            <a:ext cx="5859463" cy="56705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8600" y="0"/>
            <a:ext cx="8077200" cy="533400"/>
          </a:xfrm>
        </p:spPr>
        <p:txBody>
          <a:bodyPr>
            <a:normAutofit fontScale="90000"/>
          </a:bodyPr>
          <a:lstStyle/>
          <a:p>
            <a:pPr eaLnBrk="1" hangingPunct="1"/>
            <a:r>
              <a:rPr lang="en-US" sz="3200"/>
              <a:t>Selective Repeat ARQ, sender window size</a:t>
            </a:r>
          </a:p>
        </p:txBody>
      </p:sp>
      <p:sp>
        <p:nvSpPr>
          <p:cNvPr id="24579" name="Content Placeholder 2"/>
          <p:cNvSpPr txBox="1">
            <a:spLocks/>
          </p:cNvSpPr>
          <p:nvPr/>
        </p:nvSpPr>
        <p:spPr bwMode="auto">
          <a:xfrm>
            <a:off x="152400" y="609600"/>
            <a:ext cx="8763000" cy="15240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000">
                <a:latin typeface="Calibri" pitchFamily="34" charset="0"/>
              </a:rPr>
              <a:t>Size of the sender and receiver windows must be at most one-half of 2 </a:t>
            </a:r>
            <a:r>
              <a:rPr lang="en-US" sz="2000" baseline="30000">
                <a:latin typeface="Calibri" pitchFamily="34" charset="0"/>
              </a:rPr>
              <a:t>m</a:t>
            </a:r>
            <a:r>
              <a:rPr lang="en-US" sz="2000">
                <a:latin typeface="Calibri" pitchFamily="34" charset="0"/>
              </a:rPr>
              <a:t>. If m = 2, window size should be 2 </a:t>
            </a:r>
            <a:r>
              <a:rPr lang="en-US" sz="2000" baseline="30000">
                <a:latin typeface="Calibri" pitchFamily="34" charset="0"/>
              </a:rPr>
              <a:t>m</a:t>
            </a:r>
            <a:r>
              <a:rPr lang="en-US" sz="2000">
                <a:latin typeface="Calibri" pitchFamily="34" charset="0"/>
              </a:rPr>
              <a:t> /2 = 2. Fig compares a window size of 2 with a window size of 3. Window size is 3 and all ACKs are lost, sender sends duplicate of frame 0, window of the receiver expect to receive frame 0 (part of the window), so accepts frame 0, as the 1</a:t>
            </a:r>
            <a:r>
              <a:rPr lang="en-US" sz="2000" baseline="30000">
                <a:latin typeface="Calibri" pitchFamily="34" charset="0"/>
              </a:rPr>
              <a:t>st</a:t>
            </a:r>
            <a:r>
              <a:rPr lang="en-US" sz="2000">
                <a:latin typeface="Calibri" pitchFamily="34" charset="0"/>
              </a:rPr>
              <a:t> frame of the next cycle – an </a:t>
            </a:r>
            <a:r>
              <a:rPr lang="en-US" sz="2000" b="1">
                <a:latin typeface="Calibri" pitchFamily="34" charset="0"/>
              </a:rPr>
              <a:t>error</a:t>
            </a:r>
            <a:r>
              <a:rPr lang="en-US" sz="2000">
                <a:latin typeface="Calibri" pitchFamily="34" charset="0"/>
              </a:rPr>
              <a:t>.</a:t>
            </a:r>
          </a:p>
        </p:txBody>
      </p:sp>
      <p:pic>
        <p:nvPicPr>
          <p:cNvPr id="24580" name="Picture 11"/>
          <p:cNvPicPr>
            <a:picLocks noChangeAspect="1" noChangeArrowheads="1"/>
          </p:cNvPicPr>
          <p:nvPr/>
        </p:nvPicPr>
        <p:blipFill>
          <a:blip r:embed="rId2"/>
          <a:srcRect/>
          <a:stretch>
            <a:fillRect/>
          </a:stretch>
        </p:blipFill>
        <p:spPr bwMode="auto">
          <a:xfrm>
            <a:off x="228600" y="2276475"/>
            <a:ext cx="8189913" cy="45815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85800" y="914400"/>
            <a:ext cx="7467600" cy="4691063"/>
          </a:xfrm>
        </p:spPr>
        <p:txBody>
          <a:bodyPr>
            <a:normAutofit lnSpcReduction="10000"/>
          </a:bodyPr>
          <a:lstStyle/>
          <a:p>
            <a:pPr>
              <a:buFont typeface="Arial" pitchFamily="34" charset="0"/>
              <a:buChar char="•"/>
            </a:pPr>
            <a:r>
              <a:rPr lang="en-IN" sz="3200" dirty="0"/>
              <a:t>Stop and wait channel efficiency </a:t>
            </a:r>
            <a:endParaRPr lang="en-US" sz="3200" dirty="0"/>
          </a:p>
          <a:p>
            <a:r>
              <a:rPr lang="en-US" sz="3200" dirty="0"/>
              <a:t>      Efficiency = 1/(1+2a) where a = </a:t>
            </a:r>
            <a:r>
              <a:rPr lang="en-US" sz="3200" dirty="0" err="1"/>
              <a:t>T</a:t>
            </a:r>
            <a:r>
              <a:rPr lang="en-US" sz="3200" baseline="-25000" dirty="0" err="1"/>
              <a:t>p</a:t>
            </a:r>
            <a:r>
              <a:rPr lang="en-US" sz="3200" dirty="0"/>
              <a:t> / </a:t>
            </a:r>
            <a:r>
              <a:rPr lang="en-US" sz="3200" dirty="0" err="1"/>
              <a:t>T</a:t>
            </a:r>
            <a:r>
              <a:rPr lang="en-US" sz="3200" baseline="-25000" dirty="0" err="1"/>
              <a:t>t</a:t>
            </a:r>
            <a:endParaRPr lang="en-US" sz="3200" dirty="0"/>
          </a:p>
          <a:p>
            <a:endParaRPr lang="en-IN" sz="3200" dirty="0"/>
          </a:p>
          <a:p>
            <a:pPr>
              <a:buFont typeface="Arial" pitchFamily="34" charset="0"/>
              <a:buChar char="•"/>
            </a:pPr>
            <a:r>
              <a:rPr lang="en-IN" sz="3200" dirty="0"/>
              <a:t>Go back n  and selective Repeat channel efficiency </a:t>
            </a:r>
          </a:p>
          <a:p>
            <a:r>
              <a:rPr lang="en-US" sz="3200" dirty="0">
                <a:solidFill>
                  <a:srgbClr val="002060"/>
                </a:solidFill>
              </a:rPr>
              <a:t>     </a:t>
            </a:r>
            <a:r>
              <a:rPr lang="en-US" sz="3200" b="1" dirty="0">
                <a:solidFill>
                  <a:srgbClr val="002060"/>
                </a:solidFill>
              </a:rPr>
              <a:t>Efficiency Of GBN = N/(1+2a) </a:t>
            </a:r>
          </a:p>
          <a:p>
            <a:r>
              <a:rPr lang="en-US" sz="3200" b="1" dirty="0"/>
              <a:t>                    </a:t>
            </a:r>
            <a:r>
              <a:rPr lang="en-US" sz="3200" dirty="0"/>
              <a:t>where a = </a:t>
            </a:r>
            <a:r>
              <a:rPr lang="en-US" sz="3200" dirty="0" err="1"/>
              <a:t>Tp</a:t>
            </a:r>
            <a:r>
              <a:rPr lang="en-US" sz="3200" dirty="0"/>
              <a:t>/</a:t>
            </a:r>
            <a:r>
              <a:rPr lang="en-US" sz="3200" dirty="0" err="1"/>
              <a:t>Tt</a:t>
            </a:r>
            <a:endParaRPr lang="en-US" sz="3200" dirty="0"/>
          </a:p>
          <a:p>
            <a:pPr lvl="1"/>
            <a:r>
              <a:rPr lang="en-US" sz="3000" dirty="0">
                <a:solidFill>
                  <a:srgbClr val="00B050"/>
                </a:solidFill>
              </a:rPr>
              <a:t>Effective Bandwidth or Throughput </a:t>
            </a:r>
            <a:r>
              <a:rPr lang="en-US" sz="3000" dirty="0">
                <a:solidFill>
                  <a:srgbClr val="002060"/>
                </a:solidFill>
              </a:rPr>
              <a:t>=                     Efficiency * Bandwidth = </a:t>
            </a:r>
            <a:r>
              <a:rPr lang="en-US" sz="3000" b="1" dirty="0">
                <a:solidFill>
                  <a:srgbClr val="002060"/>
                </a:solidFill>
              </a:rPr>
              <a:t>(N/(1+2a)) * B</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GBN Problem </a:t>
            </a:r>
            <a:endParaRPr lang="en-US" dirty="0"/>
          </a:p>
        </p:txBody>
      </p:sp>
      <p:sp>
        <p:nvSpPr>
          <p:cNvPr id="4" name="Text Placeholder 3"/>
          <p:cNvSpPr>
            <a:spLocks noGrp="1"/>
          </p:cNvSpPr>
          <p:nvPr>
            <p:ph type="body" sz="half" idx="2"/>
          </p:nvPr>
        </p:nvSpPr>
        <p:spPr>
          <a:xfrm>
            <a:off x="457200" y="1371600"/>
            <a:ext cx="8229600" cy="4754563"/>
          </a:xfrm>
        </p:spPr>
        <p:txBody>
          <a:bodyPr>
            <a:normAutofit fontScale="92500" lnSpcReduction="10000"/>
          </a:bodyPr>
          <a:lstStyle/>
          <a:p>
            <a:r>
              <a:rPr lang="en-US" sz="2400" dirty="0"/>
              <a:t>A link has a transmission speed of 500 × 10</a:t>
            </a:r>
            <a:r>
              <a:rPr lang="en-US" sz="2400" baseline="30000" dirty="0"/>
              <a:t>6</a:t>
            </a:r>
            <a:r>
              <a:rPr lang="en-US" sz="2400" dirty="0"/>
              <a:t> </a:t>
            </a:r>
            <a:r>
              <a:rPr lang="en-US" sz="2400" dirty="0" err="1"/>
              <a:t>bpsec</a:t>
            </a:r>
            <a:r>
              <a:rPr lang="en-US" sz="2400" dirty="0"/>
              <a:t>. Assume acknowledgment has negligible transmission delay, and its one way propagation delay is 2 sec. Also assumes that the processing delays at nodes are also negligible. If data packet size is 10</a:t>
            </a:r>
            <a:r>
              <a:rPr lang="en-US" sz="2400" baseline="30000" dirty="0"/>
              <a:t>7</a:t>
            </a:r>
            <a:r>
              <a:rPr lang="en-US" sz="2400" dirty="0"/>
              <a:t> bits, then the efficiency of Go-Back-7 protocol is _______ (in %)</a:t>
            </a:r>
          </a:p>
          <a:p>
            <a:r>
              <a:rPr lang="en-US" sz="2400" dirty="0"/>
              <a:t>	</a:t>
            </a:r>
            <a:r>
              <a:rPr lang="en-US" sz="2400" dirty="0" err="1"/>
              <a:t>Tp</a:t>
            </a:r>
            <a:r>
              <a:rPr lang="en-US" sz="2400" dirty="0"/>
              <a:t> = 2 sec</a:t>
            </a:r>
            <a:br>
              <a:rPr lang="en-US" sz="2400" dirty="0"/>
            </a:br>
            <a:r>
              <a:rPr lang="en-US" sz="2400" dirty="0"/>
              <a:t>	</a:t>
            </a:r>
            <a:r>
              <a:rPr lang="en-US" sz="2400" dirty="0" err="1"/>
              <a:t>Tt</a:t>
            </a:r>
            <a:r>
              <a:rPr lang="en-US" sz="2400" dirty="0"/>
              <a:t> = Packet Size / </a:t>
            </a:r>
            <a:r>
              <a:rPr lang="en-US" sz="2400" dirty="0" err="1"/>
              <a:t>Bw</a:t>
            </a:r>
            <a:br>
              <a:rPr lang="en-US" sz="2400" dirty="0"/>
            </a:br>
            <a:r>
              <a:rPr lang="en-US" sz="2400" dirty="0"/>
              <a:t>	      = 10^7 bits / 500 * 10^6 bits per sec</a:t>
            </a:r>
            <a:br>
              <a:rPr lang="en-US" sz="2400" dirty="0"/>
            </a:br>
            <a:r>
              <a:rPr lang="en-US" sz="2400" dirty="0"/>
              <a:t>	      = 0.02 sec</a:t>
            </a:r>
            <a:br>
              <a:rPr lang="en-US" sz="2400" dirty="0"/>
            </a:br>
            <a:r>
              <a:rPr lang="en-US" sz="2400" dirty="0"/>
              <a:t>	Efficiency = W / 1+2a</a:t>
            </a:r>
            <a:br>
              <a:rPr lang="en-US" sz="2400" dirty="0"/>
            </a:br>
            <a:r>
              <a:rPr lang="en-US" sz="2400" dirty="0"/>
              <a:t>		    = 7 / (1 + 2 * 2/0.02)</a:t>
            </a:r>
            <a:br>
              <a:rPr lang="en-US" sz="2400" dirty="0"/>
            </a:br>
            <a:r>
              <a:rPr lang="en-US" sz="2400" dirty="0"/>
              <a:t>		    = 0.0348</a:t>
            </a:r>
            <a:br>
              <a:rPr lang="en-US" sz="2400" dirty="0"/>
            </a:br>
            <a:r>
              <a:rPr lang="en-US" sz="2400" dirty="0"/>
              <a:t>		    = 0.0348 * 100</a:t>
            </a:r>
            <a:br>
              <a:rPr lang="en-US" sz="2400" dirty="0"/>
            </a:br>
            <a:r>
              <a:rPr lang="en-US" sz="2400" dirty="0"/>
              <a:t>                               = 3.48%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a:xfrm>
            <a:off x="457200" y="1435100"/>
            <a:ext cx="8229600" cy="4691063"/>
          </a:xfrm>
        </p:spPr>
        <p:txBody>
          <a:bodyPr/>
          <a:lstStyle/>
          <a:p>
            <a:r>
              <a:rPr lang="en-US" sz="2800" dirty="0"/>
              <a:t>In GBN sender Window size = 10 and </a:t>
            </a:r>
            <a:r>
              <a:rPr lang="en-US" sz="2800" dirty="0" err="1"/>
              <a:t>T</a:t>
            </a:r>
            <a:r>
              <a:rPr lang="en-US" sz="2800" baseline="-25000" dirty="0" err="1"/>
              <a:t>p</a:t>
            </a:r>
            <a:r>
              <a:rPr lang="en-US" sz="2800" dirty="0"/>
              <a:t> = 49.5ms &amp; </a:t>
            </a:r>
            <a:r>
              <a:rPr lang="en-US" sz="2800" dirty="0" err="1"/>
              <a:t>T</a:t>
            </a:r>
            <a:r>
              <a:rPr lang="en-US" sz="2800" baseline="-25000" dirty="0" err="1"/>
              <a:t>t</a:t>
            </a:r>
            <a:r>
              <a:rPr lang="en-US" sz="2800" dirty="0"/>
              <a:t> = 1ms. What is the Efficiency of the protocol and Throughput given Bandwidth = 1000 bps?</a:t>
            </a:r>
          </a:p>
          <a:p>
            <a:endParaRPr lang="en-IN" sz="2800" dirty="0"/>
          </a:p>
          <a:p>
            <a:r>
              <a:rPr lang="en-US" sz="2800" dirty="0"/>
              <a:t>Efficiency = N/(1+2a), N = 10 (given), </a:t>
            </a:r>
          </a:p>
          <a:p>
            <a:r>
              <a:rPr lang="en-US" sz="2800" dirty="0"/>
              <a:t>                 a = </a:t>
            </a:r>
            <a:r>
              <a:rPr lang="en-US" sz="2800" dirty="0" err="1"/>
              <a:t>T</a:t>
            </a:r>
            <a:r>
              <a:rPr lang="en-US" sz="2800" baseline="-25000" dirty="0" err="1"/>
              <a:t>p</a:t>
            </a:r>
            <a:r>
              <a:rPr lang="en-US" sz="2800" dirty="0"/>
              <a:t>/</a:t>
            </a:r>
            <a:r>
              <a:rPr lang="en-US" sz="2800" dirty="0" err="1"/>
              <a:t>T</a:t>
            </a:r>
            <a:r>
              <a:rPr lang="en-US" sz="2800" baseline="-25000" dirty="0" err="1"/>
              <a:t>t</a:t>
            </a:r>
            <a:r>
              <a:rPr lang="en-US" sz="2800" dirty="0"/>
              <a:t> = 49.5</a:t>
            </a:r>
            <a:br>
              <a:rPr lang="en-US" sz="2800" dirty="0"/>
            </a:br>
            <a:r>
              <a:rPr lang="en-US" sz="2800" dirty="0"/>
              <a:t>Efficiency = 10/(1 + 2 * 49.5) = 10/100 = 0.1 or 10%</a:t>
            </a:r>
            <a:br>
              <a:rPr lang="en-US" sz="2800" dirty="0"/>
            </a:br>
            <a:r>
              <a:rPr lang="en-US" sz="2800" dirty="0"/>
              <a:t>Throughput = Efficiency * Bandwidth                                                             n = 0.1 * 1000 = 100bps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64" y="428604"/>
            <a:ext cx="3857652" cy="1162050"/>
          </a:xfrm>
        </p:spPr>
        <p:txBody>
          <a:bodyPr/>
          <a:lstStyle/>
          <a:p>
            <a:r>
              <a:rPr lang="en-IN" dirty="0"/>
              <a:t>GATE Previous Years Questions</a:t>
            </a:r>
            <a:endParaRPr lang="en-US" dirty="0"/>
          </a:p>
        </p:txBody>
      </p:sp>
      <p:sp>
        <p:nvSpPr>
          <p:cNvPr id="5" name="Rectangle 4"/>
          <p:cNvSpPr/>
          <p:nvPr/>
        </p:nvSpPr>
        <p:spPr>
          <a:xfrm>
            <a:off x="762000" y="1676400"/>
            <a:ext cx="7924800" cy="2585323"/>
          </a:xfrm>
          <a:prstGeom prst="rect">
            <a:avLst/>
          </a:prstGeom>
        </p:spPr>
        <p:txBody>
          <a:bodyPr wrap="square">
            <a:spAutoFit/>
          </a:bodyPr>
          <a:lstStyle/>
          <a:p>
            <a:r>
              <a:rPr lang="en-US" dirty="0"/>
              <a:t>The maximum window size for data transmission using the selective reject protocol with n-bit frame sequence numbers is:</a:t>
            </a:r>
          </a:p>
          <a:p>
            <a:endParaRPr lang="en-IN" dirty="0"/>
          </a:p>
          <a:p>
            <a:pPr marL="342900" indent="-342900">
              <a:buAutoNum type="arabicPeriod"/>
            </a:pPr>
            <a:r>
              <a:rPr lang="en-US" dirty="0"/>
              <a:t>2</a:t>
            </a:r>
            <a:r>
              <a:rPr lang="en-US" baseline="30000" dirty="0"/>
              <a:t>n</a:t>
            </a:r>
            <a:endParaRPr lang="en-IN" dirty="0"/>
          </a:p>
          <a:p>
            <a:pPr marL="342900" indent="-342900">
              <a:buAutoNum type="arabicPeriod"/>
            </a:pPr>
            <a:r>
              <a:rPr lang="en-US" dirty="0"/>
              <a:t>2</a:t>
            </a:r>
            <a:r>
              <a:rPr lang="en-US" baseline="30000" dirty="0"/>
              <a:t>n-1</a:t>
            </a:r>
            <a:endParaRPr lang="en-IN" dirty="0"/>
          </a:p>
          <a:p>
            <a:pPr marL="342900" indent="-342900">
              <a:buAutoNum type="arabicPeriod"/>
            </a:pPr>
            <a:r>
              <a:rPr lang="en-US" dirty="0"/>
              <a:t>2</a:t>
            </a:r>
            <a:r>
              <a:rPr lang="en-US" baseline="30000" dirty="0"/>
              <a:t>n</a:t>
            </a:r>
            <a:r>
              <a:rPr lang="en-US" dirty="0"/>
              <a:t>-1</a:t>
            </a:r>
          </a:p>
          <a:p>
            <a:pPr marL="342900" indent="-342900">
              <a:buFontTx/>
              <a:buAutoNum type="arabicPeriod"/>
            </a:pPr>
            <a:r>
              <a:rPr lang="en-US" dirty="0"/>
              <a:t>2</a:t>
            </a:r>
            <a:r>
              <a:rPr lang="en-US" baseline="30000" dirty="0"/>
              <a:t>n-2</a:t>
            </a:r>
            <a:endParaRPr lang="en-IN" dirty="0"/>
          </a:p>
          <a:p>
            <a:pPr marL="342900" indent="-342900">
              <a:buAutoNum type="arabicPeriod"/>
            </a:pPr>
            <a:endParaRPr lang="en-US" dirty="0"/>
          </a:p>
          <a:p>
            <a:pPr marL="342900" indent="-342900">
              <a:buAutoNum type="arabicPeriod"/>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r>
              <a:rPr lang="en-US" dirty="0"/>
              <a:t>Flow Control</a:t>
            </a:r>
          </a:p>
        </p:txBody>
      </p:sp>
      <p:sp>
        <p:nvSpPr>
          <p:cNvPr id="3" name="Content Placeholder 2"/>
          <p:cNvSpPr>
            <a:spLocks noGrp="1"/>
          </p:cNvSpPr>
          <p:nvPr>
            <p:ph idx="1"/>
          </p:nvPr>
        </p:nvSpPr>
        <p:spPr>
          <a:xfrm>
            <a:off x="457200" y="1143000"/>
            <a:ext cx="8382000" cy="5486400"/>
          </a:xfrm>
        </p:spPr>
        <p:txBody>
          <a:bodyPr rtlCol="0">
            <a:normAutofit/>
          </a:bodyPr>
          <a:lstStyle/>
          <a:p>
            <a:pPr eaLnBrk="1" fontAlgn="auto" hangingPunct="1">
              <a:spcAft>
                <a:spcPts val="0"/>
              </a:spcAft>
              <a:buFont typeface="Arial" pitchFamily="34" charset="0"/>
              <a:buChar char="•"/>
              <a:defRPr/>
            </a:pPr>
            <a:r>
              <a:rPr lang="en-US" sz="2400" dirty="0">
                <a:latin typeface="Book Antiqua" pitchFamily="18" charset="0"/>
              </a:rPr>
              <a:t>Flow control coordinates the amount of data that can be sent before receiving acknowledgement </a:t>
            </a:r>
          </a:p>
          <a:p>
            <a:pPr eaLnBrk="1" fontAlgn="auto" hangingPunct="1">
              <a:spcAft>
                <a:spcPts val="0"/>
              </a:spcAft>
              <a:buNone/>
              <a:defRPr/>
            </a:pPr>
            <a:endParaRPr lang="en-US" sz="2400" dirty="0">
              <a:latin typeface="Book Antiqua" pitchFamily="18" charset="0"/>
            </a:endParaRPr>
          </a:p>
          <a:p>
            <a:pPr eaLnBrk="1" fontAlgn="auto" hangingPunct="1">
              <a:spcAft>
                <a:spcPts val="0"/>
              </a:spcAft>
              <a:buFont typeface="Arial" pitchFamily="34" charset="0"/>
              <a:buChar char="•"/>
              <a:defRPr/>
            </a:pPr>
            <a:r>
              <a:rPr lang="en-US" sz="2400" dirty="0">
                <a:latin typeface="Book Antiqua" pitchFamily="18" charset="0"/>
              </a:rPr>
              <a:t>Flow control is a set of procedures that tells the sender how much data it can transmit before it must wait for an acknowledgement from the receiver.</a:t>
            </a:r>
          </a:p>
          <a:p>
            <a:pPr eaLnBrk="1" fontAlgn="auto" hangingPunct="1">
              <a:spcAft>
                <a:spcPts val="0"/>
              </a:spcAft>
              <a:buFont typeface="Arial" pitchFamily="34" charset="0"/>
              <a:buChar char="•"/>
              <a:defRPr/>
            </a:pPr>
            <a:endParaRPr lang="en-IN" sz="2400" dirty="0">
              <a:latin typeface="Book Antiqua" pitchFamily="18" charset="0"/>
            </a:endParaRPr>
          </a:p>
          <a:p>
            <a:pPr eaLnBrk="1" fontAlgn="auto" hangingPunct="1">
              <a:spcAft>
                <a:spcPts val="0"/>
              </a:spcAft>
              <a:buFont typeface="Arial" pitchFamily="34" charset="0"/>
              <a:buChar char="•"/>
              <a:defRPr/>
            </a:pPr>
            <a:r>
              <a:rPr lang="en-US" sz="2400" dirty="0">
                <a:latin typeface="Book Antiqua" pitchFamily="18" charset="0"/>
              </a:rPr>
              <a:t>Receiver has a limited speed at which it can process incoming data and a limited amount of memory in which to store incoming data.</a:t>
            </a:r>
          </a:p>
          <a:p>
            <a:pPr eaLnBrk="1" fontAlgn="auto" hangingPunct="1">
              <a:spcAft>
                <a:spcPts val="0"/>
              </a:spcAft>
              <a:buFont typeface="Arial" pitchFamily="34" charset="0"/>
              <a:buChar char="•"/>
              <a:defRPr/>
            </a:pPr>
            <a:endParaRPr lang="en-US" sz="2400" dirty="0">
              <a:latin typeface="Book Antiqua" pitchFamily="18" charset="0"/>
            </a:endParaRPr>
          </a:p>
          <a:p>
            <a:pPr eaLnBrk="1" fontAlgn="auto" hangingPunct="1">
              <a:spcAft>
                <a:spcPts val="0"/>
              </a:spcAft>
              <a:buFont typeface="Arial" pitchFamily="34" charset="0"/>
              <a:buChar char="•"/>
              <a:defRPr/>
            </a:pPr>
            <a:endParaRPr lang="en-US" sz="2400" dirty="0"/>
          </a:p>
          <a:p>
            <a:pPr eaLnBrk="1" fontAlgn="auto" hangingPunct="1">
              <a:spcAft>
                <a:spcPts val="0"/>
              </a:spcAft>
              <a:buFont typeface="Arial" pitchFamily="34" charset="0"/>
              <a:buChar cha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64" y="428604"/>
            <a:ext cx="3857652" cy="1162050"/>
          </a:xfrm>
        </p:spPr>
        <p:txBody>
          <a:bodyPr/>
          <a:lstStyle/>
          <a:p>
            <a:r>
              <a:rPr lang="en-IN" dirty="0"/>
              <a:t>GATE Previous Years Questions</a:t>
            </a:r>
            <a:endParaRPr lang="en-US" dirty="0"/>
          </a:p>
        </p:txBody>
      </p:sp>
      <p:sp>
        <p:nvSpPr>
          <p:cNvPr id="5" name="Rectangle 4"/>
          <p:cNvSpPr/>
          <p:nvPr/>
        </p:nvSpPr>
        <p:spPr>
          <a:xfrm>
            <a:off x="762000" y="1676400"/>
            <a:ext cx="7924800" cy="1754326"/>
          </a:xfrm>
          <a:prstGeom prst="rect">
            <a:avLst/>
          </a:prstGeom>
        </p:spPr>
        <p:txBody>
          <a:bodyPr wrap="square">
            <a:spAutoFit/>
          </a:bodyPr>
          <a:lstStyle/>
          <a:p>
            <a:r>
              <a:rPr lang="en-US" dirty="0"/>
              <a:t>A link has a transmission speed of 10</a:t>
            </a:r>
            <a:r>
              <a:rPr lang="en-US" baseline="30000" dirty="0"/>
              <a:t>6</a:t>
            </a:r>
            <a:r>
              <a:rPr lang="en-US" dirty="0"/>
              <a:t> bits/sec. It uses data packets of size 1000 bytes each. Assume that the acknowledgement has negligible transmission delay, and that its propagation delay is the same as the data propagation delay. Also assume that the processing delays at the nodes are negligible. The efficiency of the stop-and-wait protocol in this setup is exactly 25%. The value of the one-way propagation delay (in milliseconds) is ___________.</a:t>
            </a:r>
          </a:p>
        </p:txBody>
      </p:sp>
      <p:sp>
        <p:nvSpPr>
          <p:cNvPr id="4" name="Rectangle 3"/>
          <p:cNvSpPr/>
          <p:nvPr/>
        </p:nvSpPr>
        <p:spPr>
          <a:xfrm>
            <a:off x="1357290" y="3643314"/>
            <a:ext cx="4572000" cy="2308324"/>
          </a:xfrm>
          <a:prstGeom prst="rect">
            <a:avLst/>
          </a:prstGeom>
        </p:spPr>
        <p:txBody>
          <a:bodyPr>
            <a:spAutoFit/>
          </a:bodyPr>
          <a:lstStyle/>
          <a:p>
            <a:r>
              <a:rPr lang="en-US" dirty="0" err="1"/>
              <a:t>Tp</a:t>
            </a:r>
            <a:r>
              <a:rPr lang="en-US" dirty="0"/>
              <a:t> = 2 sec</a:t>
            </a:r>
            <a:br>
              <a:rPr lang="en-US" dirty="0"/>
            </a:br>
            <a:r>
              <a:rPr lang="en-US" dirty="0"/>
              <a:t>	</a:t>
            </a:r>
            <a:r>
              <a:rPr lang="en-US" dirty="0" err="1"/>
              <a:t>Tt</a:t>
            </a:r>
            <a:r>
              <a:rPr lang="en-US" dirty="0"/>
              <a:t> = 8000/ 10^6 = 0.008</a:t>
            </a:r>
            <a:br>
              <a:rPr lang="en-US" dirty="0"/>
            </a:br>
            <a:r>
              <a:rPr lang="en-US" dirty="0"/>
              <a:t>	</a:t>
            </a:r>
            <a:br>
              <a:rPr lang="en-US" dirty="0"/>
            </a:br>
            <a:r>
              <a:rPr lang="en-US" dirty="0"/>
              <a:t>	      </a:t>
            </a:r>
            <a:br>
              <a:rPr lang="en-US" dirty="0"/>
            </a:br>
            <a:r>
              <a:rPr lang="en-US" dirty="0"/>
              <a:t>	.25 = 1 / 1+2(</a:t>
            </a:r>
            <a:r>
              <a:rPr lang="en-US" dirty="0" err="1"/>
              <a:t>tp</a:t>
            </a:r>
            <a:r>
              <a:rPr lang="en-US" dirty="0"/>
              <a:t>/</a:t>
            </a:r>
            <a:r>
              <a:rPr lang="en-US" dirty="0" err="1"/>
              <a:t>tt</a:t>
            </a:r>
            <a:r>
              <a:rPr lang="en-US" dirty="0"/>
              <a:t>)</a:t>
            </a:r>
          </a:p>
          <a:p>
            <a:r>
              <a:rPr lang="en-IN" dirty="0"/>
              <a:t>                    ¼= 1/( 1+ (</a:t>
            </a:r>
            <a:r>
              <a:rPr lang="en-IN" dirty="0" err="1"/>
              <a:t>tp</a:t>
            </a:r>
            <a:r>
              <a:rPr lang="en-IN" dirty="0"/>
              <a:t>*10-3)/4)</a:t>
            </a:r>
          </a:p>
          <a:p>
            <a:r>
              <a:rPr lang="en-IN" dirty="0"/>
              <a:t> 1+ (</a:t>
            </a:r>
            <a:r>
              <a:rPr lang="en-IN" dirty="0" err="1"/>
              <a:t>tp</a:t>
            </a:r>
            <a:r>
              <a:rPr lang="en-IN" dirty="0"/>
              <a:t>* 103)/4 = 4   =&gt;  3*4 = 12</a:t>
            </a:r>
          </a:p>
          <a:p>
            <a:r>
              <a:rPr lang="en-IN" dirty="0"/>
              <a: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0"/>
            <a:ext cx="8401080" cy="4691063"/>
          </a:xfrm>
        </p:spPr>
        <p:txBody>
          <a:bodyPr>
            <a:normAutofit/>
          </a:bodyPr>
          <a:lstStyle/>
          <a:p>
            <a:pPr algn="just"/>
            <a:r>
              <a:rPr lang="en-US" sz="2400" dirty="0"/>
              <a:t>Consider a 128 × 10</a:t>
            </a:r>
            <a:r>
              <a:rPr lang="en-US" sz="2400" baseline="30000" dirty="0"/>
              <a:t>3</a:t>
            </a:r>
            <a:r>
              <a:rPr lang="en-US" sz="2400" dirty="0"/>
              <a:t> bits/second satellite communication link with one way propagation delay of 150 milliseconds. Selective retransmission (repeat) protocol is used on this link to send data with a frame size of 1 kilobyte. Neglect the transmission time of acknowledgement. The minimum number of bits required for the sequence number field to achieve 100% utilization is _________.</a:t>
            </a:r>
          </a:p>
        </p:txBody>
      </p:sp>
      <p:sp>
        <p:nvSpPr>
          <p:cNvPr id="5" name="Rectangle 4"/>
          <p:cNvSpPr/>
          <p:nvPr/>
        </p:nvSpPr>
        <p:spPr>
          <a:xfrm>
            <a:off x="1714480" y="4286256"/>
            <a:ext cx="4572000" cy="1477328"/>
          </a:xfrm>
          <a:prstGeom prst="rect">
            <a:avLst/>
          </a:prstGeom>
        </p:spPr>
        <p:txBody>
          <a:bodyPr>
            <a:spAutoFit/>
          </a:bodyPr>
          <a:lstStyle/>
          <a:p>
            <a:r>
              <a:rPr lang="en-US" dirty="0" err="1"/>
              <a:t>Tp</a:t>
            </a:r>
            <a:r>
              <a:rPr lang="en-US" dirty="0"/>
              <a:t> = 150 milliseconds = 0.15</a:t>
            </a:r>
            <a:br>
              <a:rPr lang="en-US" dirty="0"/>
            </a:br>
            <a:r>
              <a:rPr lang="en-US" dirty="0"/>
              <a:t>	</a:t>
            </a:r>
            <a:r>
              <a:rPr lang="en-US" dirty="0" err="1"/>
              <a:t>Tt</a:t>
            </a:r>
            <a:r>
              <a:rPr lang="en-US" dirty="0"/>
              <a:t> = 8000/ 128 × 10</a:t>
            </a:r>
            <a:r>
              <a:rPr lang="en-US" baseline="30000" dirty="0"/>
              <a:t>3 </a:t>
            </a:r>
            <a:br>
              <a:rPr lang="en-US" dirty="0"/>
            </a:br>
            <a:r>
              <a:rPr lang="en-US" dirty="0"/>
              <a:t>	 = 1/16</a:t>
            </a:r>
            <a:br>
              <a:rPr lang="en-US" dirty="0"/>
            </a:br>
            <a:r>
              <a:rPr lang="en-US" dirty="0"/>
              <a:t>	1= W / 1+(2* 0.15*16)</a:t>
            </a:r>
          </a:p>
          <a:p>
            <a:r>
              <a:rPr lang="en-IN" dirty="0"/>
              <a:t>W= </a:t>
            </a:r>
            <a:r>
              <a:rPr lang="en-US" dirty="0"/>
              <a:t>1+(2* 0.15*16)= 5.8 = 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642918"/>
            <a:ext cx="7972452" cy="5853113"/>
          </a:xfrm>
        </p:spPr>
        <p:txBody>
          <a:bodyPr>
            <a:normAutofit lnSpcReduction="10000"/>
          </a:bodyPr>
          <a:lstStyle/>
          <a:p>
            <a:pPr>
              <a:buNone/>
            </a:pPr>
            <a:r>
              <a:rPr lang="en-US" sz="2800" dirty="0"/>
              <a:t>A sender uses the Stop-and-Wait ARQ protocol for reliable transmission of frames. Frames are of size 1000 bytes and the transmission rate at the sender is 80 Kbps (1Kbps = 1000 bits/second). Size of an acknowledgment is 100 bytes and the transmission rate at the receiver is 8 Kbps. The one-way propagation delay is 100 milliseconds. Assuming no frame is lost, the sender throughput is __________ bytes/second</a:t>
            </a:r>
          </a:p>
          <a:p>
            <a:pPr>
              <a:buNone/>
            </a:pPr>
            <a:r>
              <a:rPr lang="en-US" sz="2800" dirty="0" err="1"/>
              <a:t>Tp</a:t>
            </a:r>
            <a:r>
              <a:rPr lang="en-US" sz="2800" dirty="0"/>
              <a:t> = 100* 10^-3 = 0.1</a:t>
            </a:r>
            <a:br>
              <a:rPr lang="en-US" sz="2800" dirty="0"/>
            </a:br>
            <a:r>
              <a:rPr lang="en-US" sz="2800" dirty="0"/>
              <a:t>	</a:t>
            </a:r>
            <a:r>
              <a:rPr lang="en-US" sz="2800" dirty="0" err="1"/>
              <a:t>Tt</a:t>
            </a:r>
            <a:r>
              <a:rPr lang="en-US" sz="2800" dirty="0"/>
              <a:t> = 8000/ 80000 = 0.1</a:t>
            </a:r>
          </a:p>
          <a:p>
            <a:pPr>
              <a:buNone/>
            </a:pPr>
            <a:r>
              <a:rPr lang="en-US" sz="2800" dirty="0"/>
              <a:t>            =(1/(1+1))=1/2</a:t>
            </a:r>
          </a:p>
          <a:p>
            <a:pPr>
              <a:buNone/>
            </a:pPr>
            <a:r>
              <a:rPr lang="en-US" sz="2800" dirty="0"/>
              <a:t>                              =1/2</a:t>
            </a:r>
            <a:br>
              <a:rPr lang="en-US" sz="2800" dirty="0"/>
            </a:br>
            <a:r>
              <a:rPr lang="en-US" sz="2800" dirty="0"/>
              <a:t>                          = ¼* 80000 = 20000/8</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8329642" cy="5853113"/>
          </a:xfrm>
        </p:spPr>
        <p:txBody>
          <a:bodyPr>
            <a:normAutofit/>
          </a:bodyPr>
          <a:lstStyle/>
          <a:p>
            <a:r>
              <a:rPr lang="en-US" sz="2400" dirty="0"/>
              <a:t>Consider a network connected two systems located 8000 kilometers apart. The bandwidth of the network is 500 × 10</a:t>
            </a:r>
            <a:r>
              <a:rPr lang="en-US" sz="2400" baseline="30000" dirty="0"/>
              <a:t>6</a:t>
            </a:r>
            <a:r>
              <a:rPr lang="en-US" sz="2400" dirty="0"/>
              <a:t> bits per second. The propagation speed of the media is 4 × 10</a:t>
            </a:r>
            <a:r>
              <a:rPr lang="en-US" sz="2400" baseline="30000" dirty="0"/>
              <a:t>6</a:t>
            </a:r>
            <a:r>
              <a:rPr lang="en-US" sz="2400" dirty="0"/>
              <a:t> meters per second. It is needed to design a Go-Back-N sliding window protocol for this network. The average packet size is 10</a:t>
            </a:r>
            <a:r>
              <a:rPr lang="en-US" sz="2400" baseline="30000" dirty="0"/>
              <a:t>7</a:t>
            </a:r>
            <a:r>
              <a:rPr lang="en-US" sz="2400" dirty="0"/>
              <a:t> bits. The network is to be used to its full capacity. Assume that processing delays at nodes are negligible. Then the minimum size in bits of the sequence number field has to be ___________.</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0"/>
            <a:ext cx="8401080" cy="4691063"/>
          </a:xfrm>
        </p:spPr>
        <p:txBody>
          <a:bodyPr>
            <a:normAutofit/>
          </a:bodyPr>
          <a:lstStyle/>
          <a:p>
            <a:pPr algn="just"/>
            <a:r>
              <a:rPr lang="en-US" sz="2000" dirty="0"/>
              <a:t>Two hosts are connected via a packet switch with 10</a:t>
            </a:r>
            <a:r>
              <a:rPr lang="en-US" sz="2000" baseline="30000" dirty="0"/>
              <a:t>7</a:t>
            </a:r>
            <a:r>
              <a:rPr lang="en-US" sz="2000" dirty="0"/>
              <a:t> bits per second links. Each link has a propagation delay of 20 micro-seconds. The switch begins forwarding a packet 35 microseconds after it receives the same. If 10000 bits of data are to be transmitted between the two hosts using a packet size of 5000 bits, the time elapsed between the transmission of the first bit of data and the reception of the last bit of the data in microseconds is____________.</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a:xfrm>
            <a:off x="457200" y="1435100"/>
            <a:ext cx="8401080" cy="4691063"/>
          </a:xfrm>
        </p:spPr>
        <p:txBody>
          <a:bodyPr>
            <a:normAutofit/>
          </a:bodyPr>
          <a:lstStyle/>
          <a:p>
            <a:pPr algn="just"/>
            <a:r>
              <a:rPr lang="en-US" sz="2400" dirty="0"/>
              <a:t>Two hosts are connected via a packet switch with 10</a:t>
            </a:r>
            <a:r>
              <a:rPr lang="en-US" sz="2400" baseline="30000" dirty="0"/>
              <a:t>7</a:t>
            </a:r>
            <a:r>
              <a:rPr lang="en-US" sz="2400" dirty="0"/>
              <a:t> bits per second links. Each link has a propagation delay of 20 microseconds. The switch begins forwarding a packet 35 microseconds after it receives the same. If 1000 bits of data are to be transmitted between the two hosts using a packet size of 5000 bits, the time elapsed between the transmission of the first bit of data and the reception of the last of the data in microsecond is _________.</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0"/>
            <a:ext cx="8329642" cy="4691063"/>
          </a:xfrm>
        </p:spPr>
        <p:txBody>
          <a:bodyPr>
            <a:normAutofit/>
          </a:bodyPr>
          <a:lstStyle/>
          <a:p>
            <a:pPr algn="just"/>
            <a:r>
              <a:rPr lang="en-US" sz="2000" dirty="0"/>
              <a:t>Suppose that the stop-and-wait protocol is used on a link with a bit rate of 64 kilobits per second and 20 milliseconds propagation delay. Assume that the transmission time for the acknowledgment and the processing time at nodes are negligible. Then the minimum frame size in bytes to achieve a link utilization of at least 50% is _________.</a:t>
            </a:r>
          </a:p>
        </p:txBody>
      </p:sp>
      <p:sp>
        <p:nvSpPr>
          <p:cNvPr id="3" name="Rectangle 2"/>
          <p:cNvSpPr/>
          <p:nvPr/>
        </p:nvSpPr>
        <p:spPr>
          <a:xfrm>
            <a:off x="2071670" y="3286124"/>
            <a:ext cx="4572000" cy="2031325"/>
          </a:xfrm>
          <a:prstGeom prst="rect">
            <a:avLst/>
          </a:prstGeom>
        </p:spPr>
        <p:txBody>
          <a:bodyPr>
            <a:spAutoFit/>
          </a:bodyPr>
          <a:lstStyle/>
          <a:p>
            <a:r>
              <a:rPr lang="en-US" dirty="0"/>
              <a:t>                  </a:t>
            </a:r>
            <a:r>
              <a:rPr lang="en-US" dirty="0" err="1"/>
              <a:t>T</a:t>
            </a:r>
            <a:r>
              <a:rPr lang="en-US" baseline="-25000" dirty="0" err="1"/>
              <a:t>p</a:t>
            </a:r>
            <a:r>
              <a:rPr lang="en-US" dirty="0"/>
              <a:t> = </a:t>
            </a:r>
          </a:p>
          <a:p>
            <a:r>
              <a:rPr lang="en-US" dirty="0"/>
              <a:t>                  </a:t>
            </a:r>
            <a:r>
              <a:rPr lang="en-US" dirty="0" err="1"/>
              <a:t>B</a:t>
            </a:r>
            <a:r>
              <a:rPr lang="en-US" baseline="-25000" dirty="0" err="1"/>
              <a:t>w</a:t>
            </a:r>
            <a:r>
              <a:rPr lang="en-US" dirty="0"/>
              <a:t>=</a:t>
            </a:r>
            <a:br>
              <a:rPr lang="en-US" dirty="0"/>
            </a:br>
            <a:r>
              <a:rPr lang="en-US" dirty="0"/>
              <a:t>	 </a:t>
            </a:r>
            <a:r>
              <a:rPr lang="en-US" dirty="0" err="1"/>
              <a:t>T</a:t>
            </a:r>
            <a:r>
              <a:rPr lang="en-US" baseline="-25000" dirty="0" err="1"/>
              <a:t>t</a:t>
            </a:r>
            <a:r>
              <a:rPr lang="en-US" dirty="0"/>
              <a:t> = Packet Size / </a:t>
            </a:r>
            <a:r>
              <a:rPr lang="en-US" dirty="0" err="1"/>
              <a:t>Bw</a:t>
            </a:r>
            <a:br>
              <a:rPr lang="en-US" dirty="0"/>
            </a:br>
            <a:r>
              <a:rPr lang="en-US" dirty="0"/>
              <a:t>	     = </a:t>
            </a:r>
          </a:p>
          <a:p>
            <a:r>
              <a:rPr lang="en-US" dirty="0"/>
              <a:t>     Efficiency = </a:t>
            </a:r>
            <a:br>
              <a:rPr lang="en-US" dirty="0"/>
            </a:br>
            <a:r>
              <a:rPr lang="en-US" dirty="0"/>
              <a:t>	Efficiency = 1 / 1+2a</a:t>
            </a:r>
            <a:br>
              <a:rPr lang="en-US" dirty="0"/>
            </a:b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73050"/>
            <a:ext cx="8186766" cy="5853113"/>
          </a:xfrm>
        </p:spPr>
        <p:txBody>
          <a:bodyPr>
            <a:normAutofit/>
          </a:bodyPr>
          <a:lstStyle/>
          <a:p>
            <a:pPr algn="just"/>
            <a:r>
              <a:rPr lang="en-US" sz="2400" dirty="0"/>
              <a:t>Consider a selective repeat sliding window protocol that uses a frame size of 1 KB to send data on a 1.5 Mbps link with a one-way latency of 50 msec. To achieve a link utilization of 60%, the minimum number of bits required to represent the sequence number field is ________.</a:t>
            </a:r>
          </a:p>
        </p:txBody>
      </p:sp>
      <p:sp>
        <p:nvSpPr>
          <p:cNvPr id="4" name="Rectangle 3"/>
          <p:cNvSpPr/>
          <p:nvPr/>
        </p:nvSpPr>
        <p:spPr>
          <a:xfrm>
            <a:off x="2286000" y="2413338"/>
            <a:ext cx="4572000" cy="2308324"/>
          </a:xfrm>
          <a:prstGeom prst="rect">
            <a:avLst/>
          </a:prstGeom>
        </p:spPr>
        <p:txBody>
          <a:bodyPr>
            <a:spAutoFit/>
          </a:bodyPr>
          <a:lstStyle/>
          <a:p>
            <a:r>
              <a:rPr lang="en-US" dirty="0"/>
              <a:t>                 </a:t>
            </a:r>
            <a:r>
              <a:rPr lang="en-US" dirty="0" err="1"/>
              <a:t>T</a:t>
            </a:r>
            <a:r>
              <a:rPr lang="en-US" baseline="-25000" dirty="0" err="1"/>
              <a:t>p</a:t>
            </a:r>
            <a:r>
              <a:rPr lang="en-US" dirty="0"/>
              <a:t> = </a:t>
            </a:r>
          </a:p>
          <a:p>
            <a:r>
              <a:rPr lang="en-US" dirty="0"/>
              <a:t>                  </a:t>
            </a:r>
            <a:r>
              <a:rPr lang="en-US" dirty="0" err="1"/>
              <a:t>B</a:t>
            </a:r>
            <a:r>
              <a:rPr lang="en-US" baseline="-25000" dirty="0" err="1"/>
              <a:t>w</a:t>
            </a:r>
            <a:r>
              <a:rPr lang="en-US" dirty="0"/>
              <a:t>=</a:t>
            </a:r>
            <a:br>
              <a:rPr lang="en-US" dirty="0"/>
            </a:br>
            <a:r>
              <a:rPr lang="en-US" dirty="0"/>
              <a:t>	 </a:t>
            </a:r>
            <a:r>
              <a:rPr lang="en-US" dirty="0" err="1"/>
              <a:t>T</a:t>
            </a:r>
            <a:r>
              <a:rPr lang="en-US" baseline="-25000" dirty="0" err="1"/>
              <a:t>t</a:t>
            </a:r>
            <a:r>
              <a:rPr lang="en-US" dirty="0"/>
              <a:t> = Packet Size / </a:t>
            </a:r>
            <a:r>
              <a:rPr lang="en-US" dirty="0" err="1"/>
              <a:t>Bw</a:t>
            </a:r>
            <a:br>
              <a:rPr lang="en-US" dirty="0"/>
            </a:br>
            <a:r>
              <a:rPr lang="en-US" dirty="0"/>
              <a:t>	     = </a:t>
            </a:r>
          </a:p>
          <a:p>
            <a:r>
              <a:rPr lang="en-US" dirty="0"/>
              <a:t>     Efficiency = </a:t>
            </a:r>
            <a:br>
              <a:rPr lang="en-US" dirty="0"/>
            </a:br>
            <a:r>
              <a:rPr lang="en-US"/>
              <a:t>      Efficiency </a:t>
            </a:r>
            <a:r>
              <a:rPr lang="en-US" dirty="0"/>
              <a:t>= W / 1+2a</a:t>
            </a:r>
          </a:p>
          <a:p>
            <a:r>
              <a:rPr lang="en-US" dirty="0"/>
              <a:t>                 </a:t>
            </a:r>
            <a:br>
              <a:rPr lang="en-US" dirty="0"/>
            </a:br>
            <a:r>
              <a:rPr 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2</a:t>
            </a:r>
            <a:endParaRPr lang="en-US" dirty="0"/>
          </a:p>
        </p:txBody>
      </p:sp>
      <p:sp>
        <p:nvSpPr>
          <p:cNvPr id="4" name="Text Placeholder 3"/>
          <p:cNvSpPr>
            <a:spLocks noGrp="1"/>
          </p:cNvSpPr>
          <p:nvPr>
            <p:ph type="body" sz="half" idx="2"/>
          </p:nvPr>
        </p:nvSpPr>
        <p:spPr>
          <a:xfrm>
            <a:off x="457200" y="1435100"/>
            <a:ext cx="8229600" cy="4691063"/>
          </a:xfrm>
        </p:spPr>
        <p:txBody>
          <a:bodyPr/>
          <a:lstStyle/>
          <a:p>
            <a:r>
              <a:rPr lang="en-US" sz="2800" dirty="0"/>
              <a:t>In GB3 if every 5th packet is lost &amp; we need to send 10 packets so how many retransmissions are required ?</a:t>
            </a:r>
          </a:p>
        </p:txBody>
      </p:sp>
      <p:sp>
        <p:nvSpPr>
          <p:cNvPr id="1026" name="Rectangle 2"/>
          <p:cNvSpPr>
            <a:spLocks noChangeArrowheads="1"/>
          </p:cNvSpPr>
          <p:nvPr/>
        </p:nvSpPr>
        <p:spPr bwMode="auto">
          <a:xfrm>
            <a:off x="304800" y="3048000"/>
            <a:ext cx="9144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chemeClr val="tx1"/>
                </a:solidFill>
                <a:effectLst/>
                <a:latin typeface="Consolas" pitchFamily="49" charset="0"/>
                <a:ea typeface="Times New Roman" pitchFamily="18" charset="0"/>
                <a:cs typeface="Courier New" pitchFamily="49" charset="0"/>
              </a:rPr>
              <a:t>1 2 3 4 5 6 7  | 8 9 10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chemeClr val="tx1"/>
                </a:solidFill>
                <a:effectLst/>
                <a:latin typeface="Consolas" pitchFamily="49" charset="0"/>
                <a:ea typeface="Times New Roman" pitchFamily="18" charset="0"/>
                <a:cs typeface="Courier New" pitchFamily="49" charset="0"/>
              </a:rPr>
              <a:t>        ^   $            (packet no. 5 lost)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chemeClr val="tx1"/>
                </a:solidFill>
                <a:effectLst/>
                <a:latin typeface="Consolas" pitchFamily="49" charset="0"/>
                <a:ea typeface="Times New Roman" pitchFamily="18" charset="0"/>
                <a:cs typeface="Courier New" pitchFamily="49" charset="0"/>
              </a:rPr>
              <a:t>1 2 3 4 5 6 7 5 6 7 8 9 | 10</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chemeClr val="tx1"/>
                </a:solidFill>
                <a:effectLst/>
                <a:latin typeface="Consolas" pitchFamily="49" charset="0"/>
                <a:ea typeface="Times New Roman" pitchFamily="18" charset="0"/>
                <a:cs typeface="Courier New" pitchFamily="49" charset="0"/>
              </a:rPr>
              <a:t>              *   ^   $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chemeClr val="tx1"/>
                </a:solidFill>
                <a:effectLst/>
                <a:latin typeface="Consolas" pitchFamily="49" charset="0"/>
                <a:ea typeface="Times New Roman" pitchFamily="18" charset="0"/>
                <a:cs typeface="Courier New" pitchFamily="49" charset="0"/>
              </a:rPr>
              <a:t>1 2 3 4 5 6 7 5 6 7 8 9 7 8 9 10</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chemeClr val="tx1"/>
                </a:solidFill>
                <a:effectLst/>
                <a:latin typeface="Consolas" pitchFamily="49" charset="0"/>
                <a:ea typeface="Times New Roman" pitchFamily="18" charset="0"/>
                <a:cs typeface="Courier New" pitchFamily="49" charset="0"/>
              </a:rPr>
              <a:t>                        *   ^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chemeClr val="tx1"/>
                </a:solidFill>
                <a:effectLst/>
                <a:latin typeface="Consolas" pitchFamily="49" charset="0"/>
                <a:ea typeface="Times New Roman" pitchFamily="18" charset="0"/>
                <a:cs typeface="Courier New" pitchFamily="49" charset="0"/>
              </a:rPr>
              <a:t>1 2 3 4 5 6 7 5 6 7 8 9 7 8 9 10 9 10 (count starts from * till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0" i="0" u="none" strike="noStrike" cap="none" normalizeH="0" baseline="0" dirty="0">
                <a:ln>
                  <a:noFill/>
                </a:ln>
                <a:solidFill>
                  <a:schemeClr val="tx1"/>
                </a:solidFill>
                <a:effectLst/>
                <a:latin typeface="Consolas" pitchFamily="49" charset="0"/>
                <a:ea typeface="Times New Roman" pitchFamily="18" charset="0"/>
                <a:cs typeface="Courier New" pitchFamily="49" charset="0"/>
              </a:rPr>
              <a:t>(from ^ to $ </a:t>
            </a:r>
            <a:r>
              <a:rPr kumimoji="0" lang="en-US" b="0" i="0" u="none" strike="noStrike" cap="none" normalizeH="0" baseline="0" dirty="0" err="1">
                <a:ln>
                  <a:noFill/>
                </a:ln>
                <a:solidFill>
                  <a:schemeClr val="tx1"/>
                </a:solidFill>
                <a:effectLst/>
                <a:latin typeface="Consolas" pitchFamily="49" charset="0"/>
                <a:ea typeface="Times New Roman" pitchFamily="18" charset="0"/>
                <a:cs typeface="Courier New" pitchFamily="49" charset="0"/>
              </a:rPr>
              <a:t>retranmission</a:t>
            </a:r>
            <a:r>
              <a:rPr kumimoji="0" lang="en-US" b="0" i="0" u="none" strike="noStrike" cap="none" normalizeH="0" baseline="0" dirty="0">
                <a:ln>
                  <a:noFill/>
                </a:ln>
                <a:solidFill>
                  <a:schemeClr val="tx1"/>
                </a:solidFill>
                <a:effectLst/>
                <a:latin typeface="Consolas" pitchFamily="49" charset="0"/>
                <a:ea typeface="Times New Roman" pitchFamily="18" charset="0"/>
                <a:cs typeface="Courier New" pitchFamily="49" charset="0"/>
              </a:rPr>
              <a:t> is done)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Go-Back N</a:t>
            </a:r>
            <a:endParaRPr lang="en-US" dirty="0"/>
          </a:p>
        </p:txBody>
      </p:sp>
      <p:sp>
        <p:nvSpPr>
          <p:cNvPr id="5" name="Rectangle 4"/>
          <p:cNvSpPr/>
          <p:nvPr/>
        </p:nvSpPr>
        <p:spPr>
          <a:xfrm>
            <a:off x="762000" y="1676400"/>
            <a:ext cx="7924800" cy="1200329"/>
          </a:xfrm>
          <a:prstGeom prst="rect">
            <a:avLst/>
          </a:prstGeom>
        </p:spPr>
        <p:txBody>
          <a:bodyPr wrap="square">
            <a:spAutoFit/>
          </a:bodyPr>
          <a:lstStyle/>
          <a:p>
            <a:r>
              <a:rPr lang="en-US" dirty="0"/>
              <a:t>When an error occurs the entire window of N packets must be retransmitted</a:t>
            </a:r>
          </a:p>
          <a:p>
            <a:r>
              <a:rPr lang="en-US" dirty="0"/>
              <a:t> </a:t>
            </a:r>
          </a:p>
          <a:p>
            <a:endParaRPr lang="en-US" dirty="0"/>
          </a:p>
          <a:p>
            <a:pPr algn="ctr"/>
            <a:r>
              <a:rPr lang="en-IN" dirty="0"/>
              <a:t>Efficiency = 1-P</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Error Control</a:t>
            </a:r>
          </a:p>
        </p:txBody>
      </p:sp>
      <p:sp>
        <p:nvSpPr>
          <p:cNvPr id="3" name="Content Placeholder 2"/>
          <p:cNvSpPr>
            <a:spLocks noGrp="1"/>
          </p:cNvSpPr>
          <p:nvPr>
            <p:ph idx="1"/>
          </p:nvPr>
        </p:nvSpPr>
        <p:spPr/>
        <p:txBody>
          <a:bodyPr rtlCol="0">
            <a:noAutofit/>
          </a:bodyPr>
          <a:lstStyle/>
          <a:p>
            <a:pPr eaLnBrk="1" fontAlgn="auto" hangingPunct="1">
              <a:spcAft>
                <a:spcPts val="0"/>
              </a:spcAft>
              <a:buFont typeface="Arial" pitchFamily="34" charset="0"/>
              <a:buChar char="•"/>
              <a:defRPr/>
            </a:pPr>
            <a:r>
              <a:rPr lang="en-US" sz="2400" dirty="0">
                <a:latin typeface="Book Antiqua" pitchFamily="18" charset="0"/>
              </a:rPr>
              <a:t>Error control includes both error detection and error correction.</a:t>
            </a:r>
          </a:p>
          <a:p>
            <a:pPr eaLnBrk="1" fontAlgn="auto" hangingPunct="1">
              <a:spcAft>
                <a:spcPts val="0"/>
              </a:spcAft>
              <a:buFont typeface="Arial" pitchFamily="34" charset="0"/>
              <a:buChar char="•"/>
              <a:defRPr/>
            </a:pPr>
            <a:endParaRPr lang="en-IN" sz="2400" dirty="0">
              <a:latin typeface="Book Antiqua" pitchFamily="18" charset="0"/>
            </a:endParaRPr>
          </a:p>
          <a:p>
            <a:pPr eaLnBrk="1" fontAlgn="auto" hangingPunct="1">
              <a:spcAft>
                <a:spcPts val="0"/>
              </a:spcAft>
              <a:buFont typeface="Arial" pitchFamily="34" charset="0"/>
              <a:buChar char="•"/>
              <a:defRPr/>
            </a:pPr>
            <a:r>
              <a:rPr lang="en-US" sz="2400" dirty="0">
                <a:latin typeface="Book Antiqua" pitchFamily="18" charset="0"/>
              </a:rPr>
              <a:t>It allows the receiver to inform the sender if a frame is lost or damaged during transmission and coordinates the retransmission of those frames by the sender.</a:t>
            </a:r>
          </a:p>
          <a:p>
            <a:pPr eaLnBrk="1" fontAlgn="auto" hangingPunct="1">
              <a:spcAft>
                <a:spcPts val="0"/>
              </a:spcAft>
              <a:buFont typeface="Arial" pitchFamily="34" charset="0"/>
              <a:buChar char="•"/>
              <a:defRPr/>
            </a:pPr>
            <a:endParaRPr lang="en-IN" sz="2400" dirty="0">
              <a:latin typeface="Book Antiqua" pitchFamily="18" charset="0"/>
            </a:endParaRPr>
          </a:p>
          <a:p>
            <a:pPr eaLnBrk="1" fontAlgn="auto" hangingPunct="1">
              <a:spcAft>
                <a:spcPts val="0"/>
              </a:spcAft>
              <a:buFont typeface="Arial" pitchFamily="34" charset="0"/>
              <a:buChar char="•"/>
              <a:defRPr/>
            </a:pPr>
            <a:r>
              <a:rPr lang="en-US" sz="2400" dirty="0">
                <a:latin typeface="Book Antiqua" pitchFamily="18" charset="0"/>
              </a:rPr>
              <a:t>Error control in the data link layer is based on automatic repeat request (ARQ).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620000" cy="1162050"/>
          </a:xfrm>
        </p:spPr>
        <p:txBody>
          <a:bodyPr/>
          <a:lstStyle/>
          <a:p>
            <a:r>
              <a:rPr lang="en-US" dirty="0"/>
              <a:t>Efficiency of Go Back N with transmission errors Approximate analysis</a:t>
            </a:r>
          </a:p>
        </p:txBody>
      </p:sp>
      <p:sp>
        <p:nvSpPr>
          <p:cNvPr id="5" name="Rectangle 4"/>
          <p:cNvSpPr/>
          <p:nvPr/>
        </p:nvSpPr>
        <p:spPr>
          <a:xfrm>
            <a:off x="762000" y="1676400"/>
            <a:ext cx="7924800" cy="2031325"/>
          </a:xfrm>
          <a:prstGeom prst="rect">
            <a:avLst/>
          </a:prstGeom>
        </p:spPr>
        <p:txBody>
          <a:bodyPr wrap="square">
            <a:spAutoFit/>
          </a:bodyPr>
          <a:lstStyle/>
          <a:p>
            <a:r>
              <a:rPr lang="en-US" dirty="0"/>
              <a:t>When an error occurs the entire window of N packets must be retransmitted</a:t>
            </a:r>
          </a:p>
          <a:p>
            <a:r>
              <a:rPr lang="en-US" dirty="0"/>
              <a:t> </a:t>
            </a:r>
          </a:p>
          <a:p>
            <a:r>
              <a:rPr lang="en-US" dirty="0"/>
              <a:t>Let X = the number of packets sent per successful transmission </a:t>
            </a:r>
          </a:p>
          <a:p>
            <a:endParaRPr lang="en-US" dirty="0"/>
          </a:p>
          <a:p>
            <a:r>
              <a:rPr lang="en-US" dirty="0"/>
              <a:t>E[X] = 1*(1-P) + (X+N)*P = 1 + N*P/(1-P) </a:t>
            </a:r>
          </a:p>
          <a:p>
            <a:endParaRPr lang="en-US" dirty="0"/>
          </a:p>
          <a:p>
            <a:r>
              <a:rPr lang="en-US" dirty="0"/>
              <a:t>Efficiency = 1/E[X]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Error and Flow Control Mechanisms</a:t>
            </a:r>
          </a:p>
        </p:txBody>
      </p:sp>
      <p:sp>
        <p:nvSpPr>
          <p:cNvPr id="5123" name="Content Placeholder 2"/>
          <p:cNvSpPr>
            <a:spLocks noGrp="1"/>
          </p:cNvSpPr>
          <p:nvPr>
            <p:ph idx="1"/>
          </p:nvPr>
        </p:nvSpPr>
        <p:spPr>
          <a:xfrm>
            <a:off x="1600200" y="1828800"/>
            <a:ext cx="5867400" cy="2057400"/>
          </a:xfrm>
        </p:spPr>
        <p:txBody>
          <a:bodyPr/>
          <a:lstStyle/>
          <a:p>
            <a:pPr eaLnBrk="1" hangingPunct="1"/>
            <a:r>
              <a:rPr lang="en-US"/>
              <a:t>Stop-and-Wait</a:t>
            </a:r>
          </a:p>
          <a:p>
            <a:pPr eaLnBrk="1" hangingPunct="1"/>
            <a:r>
              <a:rPr lang="en-US"/>
              <a:t>Go-Back-N ARQ</a:t>
            </a:r>
          </a:p>
          <a:p>
            <a:pPr eaLnBrk="1" hangingPunct="1"/>
            <a:r>
              <a:rPr lang="en-US"/>
              <a:t>Selective-Repeat ARQ</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3050"/>
            <a:ext cx="3008313" cy="641350"/>
          </a:xfrm>
        </p:spPr>
        <p:txBody>
          <a:bodyPr/>
          <a:lstStyle/>
          <a:p>
            <a:pPr eaLnBrk="1" hangingPunct="1"/>
            <a:r>
              <a:rPr lang="en-US" sz="3600"/>
              <a:t>Stop-and-Wait</a:t>
            </a:r>
          </a:p>
        </p:txBody>
      </p:sp>
      <p:sp>
        <p:nvSpPr>
          <p:cNvPr id="6147" name="Content Placeholder 2"/>
          <p:cNvSpPr>
            <a:spLocks noGrp="1"/>
          </p:cNvSpPr>
          <p:nvPr>
            <p:ph idx="1"/>
          </p:nvPr>
        </p:nvSpPr>
        <p:spPr>
          <a:xfrm>
            <a:off x="4038600" y="228600"/>
            <a:ext cx="4953000" cy="6477000"/>
          </a:xfrm>
        </p:spPr>
        <p:txBody>
          <a:bodyPr>
            <a:normAutofit lnSpcReduction="10000"/>
          </a:bodyPr>
          <a:lstStyle/>
          <a:p>
            <a:pPr eaLnBrk="1" hangingPunct="1">
              <a:buFont typeface="Wingdings" pitchFamily="2" charset="2"/>
              <a:buChar char="§"/>
            </a:pPr>
            <a:r>
              <a:rPr lang="en-US" sz="2000" dirty="0"/>
              <a:t>Sender keeps a copy of the last frame until it receives an acknowledgement.</a:t>
            </a:r>
          </a:p>
          <a:p>
            <a:pPr eaLnBrk="1" hangingPunct="1">
              <a:buFont typeface="Wingdings" pitchFamily="2" charset="2"/>
              <a:buChar char="§"/>
            </a:pPr>
            <a:r>
              <a:rPr lang="en-US" sz="2000" dirty="0"/>
              <a:t>For identification, both data frames and acknowledgements (ACK) frames are numbered alternatively 0 and 1.</a:t>
            </a:r>
          </a:p>
          <a:p>
            <a:pPr eaLnBrk="1" hangingPunct="1">
              <a:buFont typeface="Wingdings" pitchFamily="2" charset="2"/>
              <a:buChar char="§"/>
            </a:pPr>
            <a:r>
              <a:rPr lang="en-US" sz="2000" dirty="0"/>
              <a:t>Sender has a control variable (S) that holds the number of the recently sent frame. (0 or 1)</a:t>
            </a:r>
          </a:p>
          <a:p>
            <a:pPr eaLnBrk="1" hangingPunct="1">
              <a:buFont typeface="Wingdings" pitchFamily="2" charset="2"/>
              <a:buChar char="§"/>
            </a:pPr>
            <a:r>
              <a:rPr lang="en-US" sz="2000" dirty="0"/>
              <a:t>Receiver has a control variable ® that holds the number of the next frame expected (0 or 1).</a:t>
            </a:r>
          </a:p>
          <a:p>
            <a:pPr eaLnBrk="1" hangingPunct="1">
              <a:buFont typeface="Wingdings" pitchFamily="2" charset="2"/>
              <a:buChar char="§"/>
            </a:pPr>
            <a:r>
              <a:rPr lang="en-US" sz="2000" dirty="0"/>
              <a:t>Sender starts a timer when it sends a frame. If an ACK is not received within a allocated time period, the sender assumes that the frame was lost or damaged and resends it</a:t>
            </a:r>
          </a:p>
          <a:p>
            <a:pPr eaLnBrk="1" hangingPunct="1">
              <a:buFont typeface="Wingdings" pitchFamily="2" charset="2"/>
              <a:buChar char="§"/>
            </a:pPr>
            <a:r>
              <a:rPr lang="en-US" sz="2000" dirty="0"/>
              <a:t>Receiver send only positive ACK if the frame is intact.</a:t>
            </a:r>
          </a:p>
          <a:p>
            <a:pPr eaLnBrk="1" hangingPunct="1">
              <a:buFont typeface="Wingdings" pitchFamily="2" charset="2"/>
              <a:buChar char="§"/>
            </a:pPr>
            <a:r>
              <a:rPr lang="en-US" sz="2000" dirty="0"/>
              <a:t>ACK number always defines the number of the next expected frame</a:t>
            </a:r>
          </a:p>
        </p:txBody>
      </p:sp>
      <p:sp>
        <p:nvSpPr>
          <p:cNvPr id="6148" name="Text Placeholder 3"/>
          <p:cNvSpPr>
            <a:spLocks noGrp="1"/>
          </p:cNvSpPr>
          <p:nvPr>
            <p:ph type="body" sz="half" idx="2"/>
          </p:nvPr>
        </p:nvSpPr>
        <p:spPr>
          <a:xfrm>
            <a:off x="304800" y="1219200"/>
            <a:ext cx="3352800" cy="4419600"/>
          </a:xfrm>
        </p:spPr>
        <p:txBody>
          <a:bodyPr/>
          <a:lstStyle/>
          <a:p>
            <a:pPr eaLnBrk="1" hangingPunct="1"/>
            <a:endParaRPr lang="en-US"/>
          </a:p>
        </p:txBody>
      </p:sp>
      <p:pic>
        <p:nvPicPr>
          <p:cNvPr id="6149" name="Picture 10"/>
          <p:cNvPicPr>
            <a:picLocks noChangeAspect="1" noChangeArrowheads="1"/>
          </p:cNvPicPr>
          <p:nvPr/>
        </p:nvPicPr>
        <p:blipFill>
          <a:blip r:embed="rId2"/>
          <a:srcRect/>
          <a:stretch>
            <a:fillRect/>
          </a:stretch>
        </p:blipFill>
        <p:spPr bwMode="auto">
          <a:xfrm>
            <a:off x="152400" y="1143000"/>
            <a:ext cx="3657600" cy="4648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92162"/>
          </a:xfrm>
        </p:spPr>
        <p:txBody>
          <a:bodyPr/>
          <a:lstStyle/>
          <a:p>
            <a:pPr eaLnBrk="1" hangingPunct="1"/>
            <a:r>
              <a:rPr lang="en-US"/>
              <a:t>Stop-and-Wait ARQ, lost ACK frame</a:t>
            </a:r>
          </a:p>
        </p:txBody>
      </p:sp>
      <p:sp>
        <p:nvSpPr>
          <p:cNvPr id="7171" name="Content Placeholder 2"/>
          <p:cNvSpPr>
            <a:spLocks noGrp="1"/>
          </p:cNvSpPr>
          <p:nvPr>
            <p:ph idx="1"/>
          </p:nvPr>
        </p:nvSpPr>
        <p:spPr>
          <a:xfrm>
            <a:off x="5410200" y="1752600"/>
            <a:ext cx="3429000" cy="4525963"/>
          </a:xfrm>
          <a:ln>
            <a:solidFill>
              <a:schemeClr val="tx1"/>
            </a:solidFill>
          </a:ln>
        </p:spPr>
        <p:txBody>
          <a:bodyPr/>
          <a:lstStyle/>
          <a:p>
            <a:pPr eaLnBrk="1" hangingPunct="1"/>
            <a:r>
              <a:rPr lang="en-US" sz="2400"/>
              <a:t>When a receiver receives a damaged frame, it discards it and keeps its value of R.</a:t>
            </a:r>
          </a:p>
          <a:p>
            <a:pPr eaLnBrk="1" hangingPunct="1"/>
            <a:r>
              <a:rPr lang="en-US" sz="2400"/>
              <a:t>After the timer at the sender expires, another copy of frame 1 is sent.</a:t>
            </a:r>
          </a:p>
        </p:txBody>
      </p:sp>
      <p:pic>
        <p:nvPicPr>
          <p:cNvPr id="7172" name="Picture 10"/>
          <p:cNvPicPr>
            <a:picLocks noChangeAspect="1" noChangeArrowheads="1"/>
          </p:cNvPicPr>
          <p:nvPr/>
        </p:nvPicPr>
        <p:blipFill>
          <a:blip r:embed="rId2"/>
          <a:srcRect/>
          <a:stretch>
            <a:fillRect/>
          </a:stretch>
        </p:blipFill>
        <p:spPr bwMode="auto">
          <a:xfrm>
            <a:off x="115888" y="1371600"/>
            <a:ext cx="4760912" cy="4953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152400"/>
            <a:ext cx="6019800" cy="685800"/>
          </a:xfrm>
        </p:spPr>
        <p:txBody>
          <a:bodyPr/>
          <a:lstStyle/>
          <a:p>
            <a:pPr eaLnBrk="1" hangingPunct="1"/>
            <a:r>
              <a:rPr lang="en-US" sz="3600"/>
              <a:t>Stop-and-Wait, lost ACK frame</a:t>
            </a:r>
          </a:p>
        </p:txBody>
      </p:sp>
      <p:sp>
        <p:nvSpPr>
          <p:cNvPr id="3" name="Content Placeholder 2"/>
          <p:cNvSpPr>
            <a:spLocks noGrp="1"/>
          </p:cNvSpPr>
          <p:nvPr>
            <p:ph idx="1"/>
          </p:nvPr>
        </p:nvSpPr>
        <p:spPr>
          <a:xfrm>
            <a:off x="5486400" y="1295400"/>
            <a:ext cx="3048000" cy="5029200"/>
          </a:xfrm>
          <a:ln>
            <a:solidFill>
              <a:schemeClr val="tx1"/>
            </a:solidFill>
          </a:ln>
        </p:spPr>
        <p:txBody>
          <a:bodyPr rtlCol="0">
            <a:normAutofit fontScale="92500"/>
          </a:bodyPr>
          <a:lstStyle/>
          <a:p>
            <a:pPr eaLnBrk="1" fontAlgn="auto" hangingPunct="1">
              <a:spcAft>
                <a:spcPts val="0"/>
              </a:spcAft>
              <a:buFont typeface="Arial" pitchFamily="34" charset="0"/>
              <a:buChar char="•"/>
              <a:defRPr/>
            </a:pPr>
            <a:r>
              <a:rPr lang="en-US" sz="2400" dirty="0"/>
              <a:t>If the sender receives a damaged ACK, it discards it.</a:t>
            </a:r>
          </a:p>
          <a:p>
            <a:pPr eaLnBrk="1" fontAlgn="auto" hangingPunct="1">
              <a:spcAft>
                <a:spcPts val="0"/>
              </a:spcAft>
              <a:buFont typeface="Arial" pitchFamily="34" charset="0"/>
              <a:buChar char="•"/>
              <a:defRPr/>
            </a:pPr>
            <a:r>
              <a:rPr lang="en-US" sz="2400" dirty="0"/>
              <a:t>When the timer of the sender expires, the sender retransmits frame 1.</a:t>
            </a:r>
          </a:p>
          <a:p>
            <a:pPr eaLnBrk="1" fontAlgn="auto" hangingPunct="1">
              <a:spcAft>
                <a:spcPts val="0"/>
              </a:spcAft>
              <a:buFont typeface="Arial" pitchFamily="34" charset="0"/>
              <a:buChar char="•"/>
              <a:defRPr/>
            </a:pPr>
            <a:r>
              <a:rPr lang="en-US" sz="2400" dirty="0"/>
              <a:t>Receiver has already received frame 1 and expecting to receive frame 0 (R=0). Therefore it discards the second copy of frame 1.</a:t>
            </a:r>
          </a:p>
        </p:txBody>
      </p:sp>
      <p:sp>
        <p:nvSpPr>
          <p:cNvPr id="8196" name="Text Placeholder 3"/>
          <p:cNvSpPr>
            <a:spLocks noGrp="1"/>
          </p:cNvSpPr>
          <p:nvPr>
            <p:ph type="body" sz="half" idx="2"/>
          </p:nvPr>
        </p:nvSpPr>
        <p:spPr/>
        <p:txBody>
          <a:bodyPr/>
          <a:lstStyle/>
          <a:p>
            <a:pPr eaLnBrk="1" hangingPunct="1"/>
            <a:endParaRPr lang="en-US"/>
          </a:p>
        </p:txBody>
      </p:sp>
      <p:pic>
        <p:nvPicPr>
          <p:cNvPr id="8197" name="Picture 10"/>
          <p:cNvPicPr>
            <a:picLocks noChangeAspect="1" noChangeArrowheads="1"/>
          </p:cNvPicPr>
          <p:nvPr/>
        </p:nvPicPr>
        <p:blipFill>
          <a:blip r:embed="rId2"/>
          <a:srcRect/>
          <a:stretch>
            <a:fillRect/>
          </a:stretch>
        </p:blipFill>
        <p:spPr bwMode="auto">
          <a:xfrm>
            <a:off x="53975" y="1295400"/>
            <a:ext cx="5059363" cy="4800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 y="152400"/>
            <a:ext cx="7086600" cy="685800"/>
          </a:xfrm>
        </p:spPr>
        <p:txBody>
          <a:bodyPr/>
          <a:lstStyle/>
          <a:p>
            <a:pPr eaLnBrk="1" hangingPunct="1"/>
            <a:r>
              <a:rPr lang="en-US" sz="3600"/>
              <a:t>Stop-and-Wait, delayed ACK frame</a:t>
            </a:r>
          </a:p>
        </p:txBody>
      </p:sp>
      <p:sp>
        <p:nvSpPr>
          <p:cNvPr id="3" name="Content Placeholder 2"/>
          <p:cNvSpPr>
            <a:spLocks noGrp="1"/>
          </p:cNvSpPr>
          <p:nvPr>
            <p:ph idx="1"/>
          </p:nvPr>
        </p:nvSpPr>
        <p:spPr>
          <a:xfrm>
            <a:off x="5486400" y="914400"/>
            <a:ext cx="3048000" cy="5029200"/>
          </a:xfrm>
          <a:ln>
            <a:solidFill>
              <a:schemeClr val="tx1"/>
            </a:solidFill>
          </a:ln>
        </p:spPr>
        <p:txBody>
          <a:bodyPr rtlCol="0">
            <a:normAutofit fontScale="92500" lnSpcReduction="20000"/>
          </a:bodyPr>
          <a:lstStyle/>
          <a:p>
            <a:pPr eaLnBrk="1" fontAlgn="auto" hangingPunct="1">
              <a:spcAft>
                <a:spcPts val="0"/>
              </a:spcAft>
              <a:buFont typeface="Arial" pitchFamily="34" charset="0"/>
              <a:buChar char="•"/>
              <a:defRPr/>
            </a:pPr>
            <a:r>
              <a:rPr lang="en-US" sz="2400" dirty="0"/>
              <a:t>The ACK can be delayed at the receiver or due to some problem</a:t>
            </a:r>
          </a:p>
          <a:p>
            <a:pPr eaLnBrk="1" fontAlgn="auto" hangingPunct="1">
              <a:spcAft>
                <a:spcPts val="0"/>
              </a:spcAft>
              <a:buFont typeface="Arial" pitchFamily="34" charset="0"/>
              <a:buChar char="•"/>
              <a:defRPr/>
            </a:pPr>
            <a:r>
              <a:rPr lang="en-US" sz="2400" dirty="0"/>
              <a:t>It is received after the timer for frame 0 has expired.</a:t>
            </a:r>
          </a:p>
          <a:p>
            <a:pPr eaLnBrk="1" fontAlgn="auto" hangingPunct="1">
              <a:spcAft>
                <a:spcPts val="0"/>
              </a:spcAft>
              <a:buFont typeface="Arial" pitchFamily="34" charset="0"/>
              <a:buChar char="•"/>
              <a:defRPr/>
            </a:pPr>
            <a:r>
              <a:rPr lang="en-US" sz="2400" dirty="0"/>
              <a:t>Sender retransmitted a copy of frame 0. However, R =1 means receiver expects to see frame 1. Receiver discards the duplicate frame 0.</a:t>
            </a:r>
          </a:p>
          <a:p>
            <a:pPr eaLnBrk="1" fontAlgn="auto" hangingPunct="1">
              <a:spcAft>
                <a:spcPts val="0"/>
              </a:spcAft>
              <a:buFont typeface="Arial" pitchFamily="34" charset="0"/>
              <a:buChar char="•"/>
              <a:defRPr/>
            </a:pPr>
            <a:r>
              <a:rPr lang="en-US" sz="2400" dirty="0"/>
              <a:t>Sender receives 2 ACKs, it discards the second ACK.</a:t>
            </a:r>
          </a:p>
          <a:p>
            <a:pPr eaLnBrk="1" fontAlgn="auto" hangingPunct="1">
              <a:spcAft>
                <a:spcPts val="0"/>
              </a:spcAft>
              <a:buFont typeface="Arial" pitchFamily="34" charset="0"/>
              <a:buChar char="•"/>
              <a:defRPr/>
            </a:pPr>
            <a:endParaRPr lang="en-US" sz="2400" dirty="0"/>
          </a:p>
          <a:p>
            <a:pPr eaLnBrk="1" fontAlgn="auto" hangingPunct="1">
              <a:spcAft>
                <a:spcPts val="0"/>
              </a:spcAft>
              <a:buFont typeface="Arial" pitchFamily="34" charset="0"/>
              <a:buChar char="•"/>
              <a:defRPr/>
            </a:pPr>
            <a:endParaRPr lang="en-US" sz="2400" dirty="0"/>
          </a:p>
        </p:txBody>
      </p:sp>
      <p:sp>
        <p:nvSpPr>
          <p:cNvPr id="9220" name="Text Placeholder 3"/>
          <p:cNvSpPr>
            <a:spLocks noGrp="1"/>
          </p:cNvSpPr>
          <p:nvPr>
            <p:ph type="body" sz="half" idx="2"/>
          </p:nvPr>
        </p:nvSpPr>
        <p:spPr/>
        <p:txBody>
          <a:bodyPr/>
          <a:lstStyle/>
          <a:p>
            <a:pPr eaLnBrk="1" hangingPunct="1"/>
            <a:endParaRPr lang="en-US"/>
          </a:p>
        </p:txBody>
      </p:sp>
      <p:pic>
        <p:nvPicPr>
          <p:cNvPr id="9221" name="Picture 10"/>
          <p:cNvPicPr>
            <a:picLocks noChangeAspect="1" noChangeArrowheads="1"/>
          </p:cNvPicPr>
          <p:nvPr/>
        </p:nvPicPr>
        <p:blipFill>
          <a:blip r:embed="rId2"/>
          <a:srcRect/>
          <a:stretch>
            <a:fillRect/>
          </a:stretch>
        </p:blipFill>
        <p:spPr bwMode="auto">
          <a:xfrm>
            <a:off x="228600" y="1011767"/>
            <a:ext cx="5181600" cy="54927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203E1839720B4A8CBE8A8B0D66C0B2" ma:contentTypeVersion="5" ma:contentTypeDescription="Create a new document." ma:contentTypeScope="" ma:versionID="eb847e851ce1af34f76cd4f31bed0aa1">
  <xsd:schema xmlns:xsd="http://www.w3.org/2001/XMLSchema" xmlns:xs="http://www.w3.org/2001/XMLSchema" xmlns:p="http://schemas.microsoft.com/office/2006/metadata/properties" xmlns:ns2="0ac594e5-60c5-4fa7-85bd-964edfb3e519" xmlns:ns3="b732c48c-cbf7-4c99-880f-279e91b1e121" targetNamespace="http://schemas.microsoft.com/office/2006/metadata/properties" ma:root="true" ma:fieldsID="97afe3e7c3d477f69993a85213c5faed" ns2:_="" ns3:_="">
    <xsd:import namespace="0ac594e5-60c5-4fa7-85bd-964edfb3e519"/>
    <xsd:import namespace="b732c48c-cbf7-4c99-880f-279e91b1e12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594e5-60c5-4fa7-85bd-964edfb3e5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32c48c-cbf7-4c99-880f-279e91b1e12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732c48c-cbf7-4c99-880f-279e91b1e121">
      <UserInfo>
        <DisplayName>MALLAMPATI BHAVISHYA 21BCE7418</DisplayName>
        <AccountId>119</AccountId>
        <AccountType/>
      </UserInfo>
    </SharedWithUsers>
  </documentManagement>
</p:properties>
</file>

<file path=customXml/itemProps1.xml><?xml version="1.0" encoding="utf-8"?>
<ds:datastoreItem xmlns:ds="http://schemas.openxmlformats.org/officeDocument/2006/customXml" ds:itemID="{2949D25C-647C-4CDD-B30D-C371EE1E7C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c594e5-60c5-4fa7-85bd-964edfb3e519"/>
    <ds:schemaRef ds:uri="b732c48c-cbf7-4c99-880f-279e91b1e1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C20387-A410-4AE7-8158-81AE29BEEAAA}">
  <ds:schemaRefs>
    <ds:schemaRef ds:uri="http://schemas.microsoft.com/sharepoint/v3/contenttype/forms"/>
  </ds:schemaRefs>
</ds:datastoreItem>
</file>

<file path=customXml/itemProps3.xml><?xml version="1.0" encoding="utf-8"?>
<ds:datastoreItem xmlns:ds="http://schemas.openxmlformats.org/officeDocument/2006/customXml" ds:itemID="{86754642-B687-4AD3-9CD9-59C0429172A3}">
  <ds:schemaRefs>
    <ds:schemaRef ds:uri="http://schemas.microsoft.com/office/2006/metadata/properties"/>
    <ds:schemaRef ds:uri="http://schemas.microsoft.com/office/infopath/2007/PartnerControls"/>
    <ds:schemaRef ds:uri="b732c48c-cbf7-4c99-880f-279e91b1e121"/>
  </ds:schemaRefs>
</ds:datastoreItem>
</file>

<file path=docProps/app.xml><?xml version="1.0" encoding="utf-8"?>
<Properties xmlns="http://schemas.openxmlformats.org/officeDocument/2006/extended-properties" xmlns:vt="http://schemas.openxmlformats.org/officeDocument/2006/docPropsVTypes">
  <TotalTime>601</TotalTime>
  <Words>2012</Words>
  <Application>Microsoft Office PowerPoint</Application>
  <PresentationFormat>On-screen Show (4:3)</PresentationFormat>
  <Paragraphs>189</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Go-back N ARQ and Selective Repeat ARQ</vt:lpstr>
      <vt:lpstr>Flow and Error Control</vt:lpstr>
      <vt:lpstr>Flow Control</vt:lpstr>
      <vt:lpstr>Error Control</vt:lpstr>
      <vt:lpstr>Error and Flow Control Mechanisms</vt:lpstr>
      <vt:lpstr>Stop-and-Wait</vt:lpstr>
      <vt:lpstr>Stop-and-Wait ARQ, lost ACK frame</vt:lpstr>
      <vt:lpstr>Stop-and-Wait, lost ACK frame</vt:lpstr>
      <vt:lpstr>Stop-and-Wait, delayed ACK frame</vt:lpstr>
      <vt:lpstr>Piggybacking</vt:lpstr>
      <vt:lpstr>PowerPoint Presentation</vt:lpstr>
      <vt:lpstr>Disadvantage of Stop-and-Wait</vt:lpstr>
      <vt:lpstr>Go-Back-N ARQ</vt:lpstr>
      <vt:lpstr>Sequence Numbers</vt:lpstr>
      <vt:lpstr>Sender Sliding Window</vt:lpstr>
      <vt:lpstr>Receiver Sliding Window</vt:lpstr>
      <vt:lpstr>Control Variables</vt:lpstr>
      <vt:lpstr>Acknowledgement</vt:lpstr>
      <vt:lpstr>Go-Back-N ARQ, normal operation</vt:lpstr>
      <vt:lpstr>Go-Back-N ARQ, lost frame</vt:lpstr>
      <vt:lpstr>Go-Back-N ARQ, damaged/lost/delayed ACK</vt:lpstr>
      <vt:lpstr>Go-Back-N ARQ, sender window size</vt:lpstr>
      <vt:lpstr>Selective Repeat ARQ, sender and receiver windows</vt:lpstr>
      <vt:lpstr>Selective Repeat ARQ, lost frame</vt:lpstr>
      <vt:lpstr>Selective Repeat ARQ, sender window size</vt:lpstr>
      <vt:lpstr>PowerPoint Presentation</vt:lpstr>
      <vt:lpstr>GBN Problem </vt:lpstr>
      <vt:lpstr>PowerPoint Presentation</vt:lpstr>
      <vt:lpstr>GATE Previous Years Questions</vt:lpstr>
      <vt:lpstr>GATE Previous Years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2</vt:lpstr>
      <vt:lpstr>Go-Back N</vt:lpstr>
      <vt:lpstr>Efficiency of Go Back N with transmission errors Approximate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Go-back N ARQ and Selective Repeat ARQ</dc:title>
  <dc:creator>suryakoushik</dc:creator>
  <cp:lastModifiedBy>Lenovo</cp:lastModifiedBy>
  <cp:revision>17</cp:revision>
  <dcterms:created xsi:type="dcterms:W3CDTF">2020-02-21T05:29:30Z</dcterms:created>
  <dcterms:modified xsi:type="dcterms:W3CDTF">2023-08-17T23:04:37Z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0x010100A0203E1839720B4A8CBE8A8B0D66C0B2</vt:lpwstr>
  </property>
</Properties>
</file>