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8" r:id="rId5"/>
    <p:sldId id="270" r:id="rId6"/>
    <p:sldId id="271" r:id="rId7"/>
    <p:sldId id="272" r:id="rId8"/>
    <p:sldId id="273" r:id="rId9"/>
    <p:sldId id="276" r:id="rId10"/>
    <p:sldId id="282" r:id="rId11"/>
    <p:sldId id="274" r:id="rId12"/>
    <p:sldId id="275" r:id="rId13"/>
    <p:sldId id="279" r:id="rId14"/>
    <p:sldId id="280" r:id="rId15"/>
    <p:sldId id="278" r:id="rId16"/>
    <p:sldId id="260" r:id="rId17"/>
    <p:sldId id="261" r:id="rId18"/>
    <p:sldId id="262" r:id="rId19"/>
    <p:sldId id="263" r:id="rId20"/>
    <p:sldId id="264" r:id="rId21"/>
    <p:sldId id="265" r:id="rId22"/>
    <p:sldId id="266" r:id="rId23"/>
    <p:sldId id="267" r:id="rId24"/>
    <p:sldId id="285" r:id="rId25"/>
    <p:sldId id="284" r:id="rId26"/>
    <p:sldId id="286" r:id="rId27"/>
    <p:sldId id="287" r:id="rId28"/>
    <p:sldId id="288" r:id="rId29"/>
    <p:sldId id="289" r:id="rId30"/>
    <p:sldId id="290" r:id="rId31"/>
    <p:sldId id="291" r:id="rId32"/>
    <p:sldId id="292" r:id="rId33"/>
    <p:sldId id="294" r:id="rId34"/>
    <p:sldId id="293" r:id="rId35"/>
    <p:sldId id="296" r:id="rId36"/>
    <p:sldId id="300" r:id="rId37"/>
    <p:sldId id="301" r:id="rId38"/>
    <p:sldId id="302" r:id="rId39"/>
    <p:sldId id="303" r:id="rId40"/>
    <p:sldId id="295" r:id="rId41"/>
    <p:sldId id="298" r:id="rId42"/>
    <p:sldId id="297" r:id="rId43"/>
    <p:sldId id="304" r:id="rId44"/>
    <p:sldId id="299" r:id="rId45"/>
    <p:sldId id="305" r:id="rId46"/>
    <p:sldId id="306" r:id="rId47"/>
    <p:sldId id="311" r:id="rId48"/>
    <p:sldId id="312" r:id="rId49"/>
    <p:sldId id="313" r:id="rId50"/>
    <p:sldId id="314" r:id="rId51"/>
    <p:sldId id="307" r:id="rId52"/>
    <p:sldId id="308" r:id="rId53"/>
    <p:sldId id="310"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609E6-A897-4AD3-8714-B69079FEB1F4}" v="5" dt="2023-08-17T09:09:00.629"/>
    <p1510:client id="{0C8FBD69-0D1E-45A6-AE48-C29397ECF76D}" v="1" dt="2023-08-17T17:59:09.308"/>
    <p1510:client id="{1F6493E1-55D7-4AD4-8460-AD69BCE7B7C0}" v="1" dt="2023-08-11T17:58:22.674"/>
    <p1510:client id="{498F9E80-2D4F-4C3A-8A28-BF4E697CBBFD}" v="1" dt="2023-08-15T14:11:07.151"/>
    <p1510:client id="{889044D7-F73F-4C41-857E-FB0047F877BA}" v="2" dt="2023-08-17T10:54:00.444"/>
    <p1510:client id="{BE955037-B700-43DB-B7F0-61B00A19B9B0}" v="1" dt="2023-08-14T17:28:17.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DHARAJU SATHYASAI RAMANA RAJU 21BCE8051" userId="S::sathyasai.21bce8051@vitapstudent.ac.in::b0570e39-39f1-420c-9931-626bf70aebea" providerId="AD" clId="Web-{0C8FBD69-0D1E-45A6-AE48-C29397ECF76D}"/>
    <pc:docChg chg="sldOrd">
      <pc:chgData name="BUDHARAJU SATHYASAI RAMANA RAJU 21BCE8051" userId="S::sathyasai.21bce8051@vitapstudent.ac.in::b0570e39-39f1-420c-9931-626bf70aebea" providerId="AD" clId="Web-{0C8FBD69-0D1E-45A6-AE48-C29397ECF76D}" dt="2023-08-17T17:59:09.308" v="0"/>
      <pc:docMkLst>
        <pc:docMk/>
      </pc:docMkLst>
      <pc:sldChg chg="ord">
        <pc:chgData name="BUDHARAJU SATHYASAI RAMANA RAJU 21BCE8051" userId="S::sathyasai.21bce8051@vitapstudent.ac.in::b0570e39-39f1-420c-9931-626bf70aebea" providerId="AD" clId="Web-{0C8FBD69-0D1E-45A6-AE48-C29397ECF76D}" dt="2023-08-17T17:59:09.308" v="0"/>
        <pc:sldMkLst>
          <pc:docMk/>
          <pc:sldMk cId="875586529" sldId="265"/>
        </pc:sldMkLst>
      </pc:sldChg>
    </pc:docChg>
  </pc:docChgLst>
  <pc:docChgLst>
    <pc:chgData name="PODALA LAHARI 21BCE8049" userId="S::lahari.21bce8049@vitapstudent.ac.in::d38cf008-ddab-41a4-825a-f64e44f0b3e7" providerId="AD" clId="Web-{1F6493E1-55D7-4AD4-8460-AD69BCE7B7C0}"/>
    <pc:docChg chg="sldOrd">
      <pc:chgData name="PODALA LAHARI 21BCE8049" userId="S::lahari.21bce8049@vitapstudent.ac.in::d38cf008-ddab-41a4-825a-f64e44f0b3e7" providerId="AD" clId="Web-{1F6493E1-55D7-4AD4-8460-AD69BCE7B7C0}" dt="2023-08-11T17:58:22.674" v="0"/>
      <pc:docMkLst>
        <pc:docMk/>
      </pc:docMkLst>
      <pc:sldChg chg="ord">
        <pc:chgData name="PODALA LAHARI 21BCE8049" userId="S::lahari.21bce8049@vitapstudent.ac.in::d38cf008-ddab-41a4-825a-f64e44f0b3e7" providerId="AD" clId="Web-{1F6493E1-55D7-4AD4-8460-AD69BCE7B7C0}" dt="2023-08-11T17:58:22.674" v="0"/>
        <pc:sldMkLst>
          <pc:docMk/>
          <pc:sldMk cId="3978245570" sldId="264"/>
        </pc:sldMkLst>
      </pc:sldChg>
    </pc:docChg>
  </pc:docChgLst>
  <pc:docChgLst>
    <pc:chgData name="VECHA SAI BADARINADH  21BCE7084" userId="S::badarinadh.21bce7084@vitapstudent.ac.in::31423b31-06b6-4a60-975f-a8732277a631" providerId="AD" clId="Web-{049609E6-A897-4AD3-8714-B69079FEB1F4}"/>
    <pc:docChg chg="addSld modSld">
      <pc:chgData name="VECHA SAI BADARINADH  21BCE7084" userId="S::badarinadh.21bce7084@vitapstudent.ac.in::31423b31-06b6-4a60-975f-a8732277a631" providerId="AD" clId="Web-{049609E6-A897-4AD3-8714-B69079FEB1F4}" dt="2023-08-17T09:09:00.629" v="4"/>
      <pc:docMkLst>
        <pc:docMk/>
      </pc:docMkLst>
      <pc:sldChg chg="modSp">
        <pc:chgData name="VECHA SAI BADARINADH  21BCE7084" userId="S::badarinadh.21bce7084@vitapstudent.ac.in::31423b31-06b6-4a60-975f-a8732277a631" providerId="AD" clId="Web-{049609E6-A897-4AD3-8714-B69079FEB1F4}" dt="2023-08-17T08:57:33.651" v="0" actId="1076"/>
        <pc:sldMkLst>
          <pc:docMk/>
          <pc:sldMk cId="152612811" sldId="309"/>
        </pc:sldMkLst>
        <pc:picChg chg="mod">
          <ac:chgData name="VECHA SAI BADARINADH  21BCE7084" userId="S::badarinadh.21bce7084@vitapstudent.ac.in::31423b31-06b6-4a60-975f-a8732277a631" providerId="AD" clId="Web-{049609E6-A897-4AD3-8714-B69079FEB1F4}" dt="2023-08-17T08:57:33.651" v="0" actId="1076"/>
          <ac:picMkLst>
            <pc:docMk/>
            <pc:sldMk cId="152612811" sldId="309"/>
            <ac:picMk id="6" creationId="{00000000-0000-0000-0000-000000000000}"/>
          </ac:picMkLst>
        </pc:picChg>
      </pc:sldChg>
      <pc:sldChg chg="new">
        <pc:chgData name="VECHA SAI BADARINADH  21BCE7084" userId="S::badarinadh.21bce7084@vitapstudent.ac.in::31423b31-06b6-4a60-975f-a8732277a631" providerId="AD" clId="Web-{049609E6-A897-4AD3-8714-B69079FEB1F4}" dt="2023-08-17T09:08:46.910" v="1"/>
        <pc:sldMkLst>
          <pc:docMk/>
          <pc:sldMk cId="2118302075" sldId="311"/>
        </pc:sldMkLst>
      </pc:sldChg>
      <pc:sldChg chg="new">
        <pc:chgData name="VECHA SAI BADARINADH  21BCE7084" userId="S::badarinadh.21bce7084@vitapstudent.ac.in::31423b31-06b6-4a60-975f-a8732277a631" providerId="AD" clId="Web-{049609E6-A897-4AD3-8714-B69079FEB1F4}" dt="2023-08-17T09:08:58.894" v="2"/>
        <pc:sldMkLst>
          <pc:docMk/>
          <pc:sldMk cId="3358951734" sldId="312"/>
        </pc:sldMkLst>
      </pc:sldChg>
      <pc:sldChg chg="new">
        <pc:chgData name="VECHA SAI BADARINADH  21BCE7084" userId="S::badarinadh.21bce7084@vitapstudent.ac.in::31423b31-06b6-4a60-975f-a8732277a631" providerId="AD" clId="Web-{049609E6-A897-4AD3-8714-B69079FEB1F4}" dt="2023-08-17T09:08:59.676" v="3"/>
        <pc:sldMkLst>
          <pc:docMk/>
          <pc:sldMk cId="1409811440" sldId="313"/>
        </pc:sldMkLst>
      </pc:sldChg>
      <pc:sldChg chg="new">
        <pc:chgData name="VECHA SAI BADARINADH  21BCE7084" userId="S::badarinadh.21bce7084@vitapstudent.ac.in::31423b31-06b6-4a60-975f-a8732277a631" providerId="AD" clId="Web-{049609E6-A897-4AD3-8714-B69079FEB1F4}" dt="2023-08-17T09:09:00.629" v="4"/>
        <pc:sldMkLst>
          <pc:docMk/>
          <pc:sldMk cId="2835971053" sldId="314"/>
        </pc:sldMkLst>
      </pc:sldChg>
    </pc:docChg>
  </pc:docChgLst>
  <pc:docChgLst>
    <pc:chgData name="HARSHA SAI SASAPU 21BCE8919" userId="S::harsha.21bce8919@vitapstudent.ac.in::a51711a7-9a4b-450e-b074-f73cee2b1f34" providerId="AD" clId="Web-{498F9E80-2D4F-4C3A-8A28-BF4E697CBBFD}"/>
    <pc:docChg chg="sldOrd">
      <pc:chgData name="HARSHA SAI SASAPU 21BCE8919" userId="S::harsha.21bce8919@vitapstudent.ac.in::a51711a7-9a4b-450e-b074-f73cee2b1f34" providerId="AD" clId="Web-{498F9E80-2D4F-4C3A-8A28-BF4E697CBBFD}" dt="2023-08-15T14:11:07.151" v="0"/>
      <pc:docMkLst>
        <pc:docMk/>
      </pc:docMkLst>
      <pc:sldChg chg="ord">
        <pc:chgData name="HARSHA SAI SASAPU 21BCE8919" userId="S::harsha.21bce8919@vitapstudent.ac.in::a51711a7-9a4b-450e-b074-f73cee2b1f34" providerId="AD" clId="Web-{498F9E80-2D4F-4C3A-8A28-BF4E697CBBFD}" dt="2023-08-15T14:11:07.151" v="0"/>
        <pc:sldMkLst>
          <pc:docMk/>
          <pc:sldMk cId="2882814421" sldId="299"/>
        </pc:sldMkLst>
      </pc:sldChg>
    </pc:docChg>
  </pc:docChgLst>
  <pc:docChgLst>
    <pc:chgData name="SYED MAHAMMED SAMEER 21BCE8463" userId="S::sameer.21bce8463@vitapstudent.ac.in::8d0435d8-b2d5-40fe-8589-865dc8c239d9" providerId="AD" clId="Web-{889044D7-F73F-4C41-857E-FB0047F877BA}"/>
    <pc:docChg chg="sldOrd">
      <pc:chgData name="SYED MAHAMMED SAMEER 21BCE8463" userId="S::sameer.21bce8463@vitapstudent.ac.in::8d0435d8-b2d5-40fe-8589-865dc8c239d9" providerId="AD" clId="Web-{889044D7-F73F-4C41-857E-FB0047F877BA}" dt="2023-08-17T10:54:00.444" v="1"/>
      <pc:docMkLst>
        <pc:docMk/>
      </pc:docMkLst>
      <pc:sldChg chg="ord">
        <pc:chgData name="SYED MAHAMMED SAMEER 21BCE8463" userId="S::sameer.21bce8463@vitapstudent.ac.in::8d0435d8-b2d5-40fe-8589-865dc8c239d9" providerId="AD" clId="Web-{889044D7-F73F-4C41-857E-FB0047F877BA}" dt="2023-08-17T10:54:00.444" v="1"/>
        <pc:sldMkLst>
          <pc:docMk/>
          <pc:sldMk cId="4174366246" sldId="273"/>
        </pc:sldMkLst>
      </pc:sldChg>
    </pc:docChg>
  </pc:docChgLst>
  <pc:docChgLst>
    <pc:chgData name="ANANTHAN K 21BCE8631" userId="S::ananthan.21bce8631@vitapstudent.ac.in::b54a62f5-7225-4ab4-a93c-85d53a547a0e" providerId="AD" clId="Web-{BE955037-B700-43DB-B7F0-61B00A19B9B0}"/>
    <pc:docChg chg="sldOrd">
      <pc:chgData name="ANANTHAN K 21BCE8631" userId="S::ananthan.21bce8631@vitapstudent.ac.in::b54a62f5-7225-4ab4-a93c-85d53a547a0e" providerId="AD" clId="Web-{BE955037-B700-43DB-B7F0-61B00A19B9B0}" dt="2023-08-14T17:28:17.202" v="0"/>
      <pc:docMkLst>
        <pc:docMk/>
      </pc:docMkLst>
      <pc:sldChg chg="ord">
        <pc:chgData name="ANANTHAN K 21BCE8631" userId="S::ananthan.21bce8631@vitapstudent.ac.in::b54a62f5-7225-4ab4-a93c-85d53a547a0e" providerId="AD" clId="Web-{BE955037-B700-43DB-B7F0-61B00A19B9B0}" dt="2023-08-14T17:28:17.202" v="0"/>
        <pc:sldMkLst>
          <pc:docMk/>
          <pc:sldMk cId="3848537530" sldId="29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B375-8F5B-4368-7CE3-151D5264DB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B8FBCE-F9A9-B814-0179-CA766B554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611533-1A28-DDF2-751C-4A68C08090B2}"/>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5" name="Footer Placeholder 4">
            <a:extLst>
              <a:ext uri="{FF2B5EF4-FFF2-40B4-BE49-F238E27FC236}">
                <a16:creationId xmlns:a16="http://schemas.microsoft.com/office/drawing/2014/main" id="{855F9BD7-5C9B-6C0C-A6C6-6ABAA6D367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17990-203F-2C51-3857-07C8DED4CB82}"/>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143988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A3F8-BFED-7293-A8EE-EB9880E736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661CBD-CAC3-F19F-2A47-891D710308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4A1002-23EA-32FB-FBA6-05D5EE96E167}"/>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5" name="Footer Placeholder 4">
            <a:extLst>
              <a:ext uri="{FF2B5EF4-FFF2-40B4-BE49-F238E27FC236}">
                <a16:creationId xmlns:a16="http://schemas.microsoft.com/office/drawing/2014/main" id="{21F6706F-9710-5204-7BD5-62733F237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B80199-FFA6-EF41-99D5-BB0854F12A82}"/>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323328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05C1E8-1F99-CED4-B49E-02C401FFC3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05AB83-9900-A10A-4600-3207615FF9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C45D67-EC2D-6736-2643-4C843CB037EA}"/>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5" name="Footer Placeholder 4">
            <a:extLst>
              <a:ext uri="{FF2B5EF4-FFF2-40B4-BE49-F238E27FC236}">
                <a16:creationId xmlns:a16="http://schemas.microsoft.com/office/drawing/2014/main" id="{338DA273-A077-E8CA-7E90-8F22849269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87B56C-7E85-9103-E198-60F3F247E1FD}"/>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89448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E0F1-3B2E-FC11-CE35-C895846ABF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3D82A-E44F-EA2D-2464-2670217F3F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C19BAE-6937-7BE4-0C9D-2ABCD5E8A82C}"/>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5" name="Footer Placeholder 4">
            <a:extLst>
              <a:ext uri="{FF2B5EF4-FFF2-40B4-BE49-F238E27FC236}">
                <a16:creationId xmlns:a16="http://schemas.microsoft.com/office/drawing/2014/main" id="{F1E6970E-421C-1DBD-D7D7-2A3600CF1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642E6-4FB7-C200-592B-2D517F8ABD90}"/>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424294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F7E76-599B-F574-3ED4-75FDC28A04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004B8C-B115-50FE-FDE9-4E96C9D5ED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F2FE4D-B4EC-7E24-BC6F-3AB7104A1F9A}"/>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5" name="Footer Placeholder 4">
            <a:extLst>
              <a:ext uri="{FF2B5EF4-FFF2-40B4-BE49-F238E27FC236}">
                <a16:creationId xmlns:a16="http://schemas.microsoft.com/office/drawing/2014/main" id="{B727CE97-8D45-6736-7EDB-FE1646667C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CC1F40-FE80-E4FD-88DB-28E674C1CC79}"/>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150311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1427-7A0D-E1BE-5B7B-7403FE03B5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2B026-AE22-2F3E-8105-C7849DA3D7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813FC0-F97E-99FB-2F80-BADDA07283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815A2E-5795-F12E-6C8A-DA5B94E6D34F}"/>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6" name="Footer Placeholder 5">
            <a:extLst>
              <a:ext uri="{FF2B5EF4-FFF2-40B4-BE49-F238E27FC236}">
                <a16:creationId xmlns:a16="http://schemas.microsoft.com/office/drawing/2014/main" id="{7CB45470-5AE6-4B03-8CA1-8F024784F1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6DCF3A-9347-AED3-1E21-AF2C427870DE}"/>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31249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010E-A012-F78B-21FE-51F34E30C8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F062F8-B6E4-9FCA-1A8C-FBE51F8EC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90AC73-7C08-78F1-397F-74C7B55377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F47ED7-E112-24F7-87EA-0C6D1BF3B1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0ADB45-20E0-CE37-6BC2-D63FCA0279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837FBD-6715-1A2C-2667-3F3F2ECD16F2}"/>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8" name="Footer Placeholder 7">
            <a:extLst>
              <a:ext uri="{FF2B5EF4-FFF2-40B4-BE49-F238E27FC236}">
                <a16:creationId xmlns:a16="http://schemas.microsoft.com/office/drawing/2014/main" id="{9FE7ADDE-6B3A-1FD2-9DB9-41B22FE84F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3FF925-1BCA-EF14-DB9F-95888B0DCFAD}"/>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170508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831F-C2B1-1C0C-2CBA-B1A1CBB2B9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1480DA-7518-2F7F-7E6B-F0515886A8AE}"/>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4" name="Footer Placeholder 3">
            <a:extLst>
              <a:ext uri="{FF2B5EF4-FFF2-40B4-BE49-F238E27FC236}">
                <a16:creationId xmlns:a16="http://schemas.microsoft.com/office/drawing/2014/main" id="{44344151-9BE3-EDE8-2C99-A068E91B1A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DED982-F827-CAD5-52D6-95319B004206}"/>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83476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D63C39-3871-7B96-E40C-A85A2461E084}"/>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3" name="Footer Placeholder 2">
            <a:extLst>
              <a:ext uri="{FF2B5EF4-FFF2-40B4-BE49-F238E27FC236}">
                <a16:creationId xmlns:a16="http://schemas.microsoft.com/office/drawing/2014/main" id="{18CEE03F-DF75-796C-D84B-D3D971545A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D5DCC1-F07A-38C2-690E-81B039E31491}"/>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212636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31AF-4956-097B-F046-B7C890046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8E28E4-A47E-6593-2914-37D7BDD52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2D2CD6-B7F1-F748-9C13-E618ECF9D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4963D-43E2-C5F4-1076-AD9F977AEFDD}"/>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6" name="Footer Placeholder 5">
            <a:extLst>
              <a:ext uri="{FF2B5EF4-FFF2-40B4-BE49-F238E27FC236}">
                <a16:creationId xmlns:a16="http://schemas.microsoft.com/office/drawing/2014/main" id="{7F270007-8BB8-2CF9-8AB3-65890A05AC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DACBFF-099B-7F4B-2A59-770B6901D6FA}"/>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35064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F2B-8919-996A-4428-74A29DBF5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FE178F-05EE-E038-B2CE-456C774623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CA99E9-9026-5466-86CA-0B8BAAE72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5931E-EF50-99BD-E83D-287CD68380C3}"/>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6" name="Footer Placeholder 5">
            <a:extLst>
              <a:ext uri="{FF2B5EF4-FFF2-40B4-BE49-F238E27FC236}">
                <a16:creationId xmlns:a16="http://schemas.microsoft.com/office/drawing/2014/main" id="{092E74D9-648C-A0C0-A729-2A9D30815A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508B5E-5FFB-D729-07C4-3308E77EF66F}"/>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385318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ABCDC6-B1CC-6B61-F08F-CA04B6E043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27A51B-4CD6-3E02-6DF6-5FDC8F1A96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21A41-0D22-16AC-7016-810D756CFF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78909-8F5D-4282-8E98-03DFD5027F4B}" type="datetimeFigureOut">
              <a:rPr lang="en-IN" smtClean="0"/>
              <a:t>17-08-2023</a:t>
            </a:fld>
            <a:endParaRPr lang="en-IN"/>
          </a:p>
        </p:txBody>
      </p:sp>
      <p:sp>
        <p:nvSpPr>
          <p:cNvPr id="5" name="Footer Placeholder 4">
            <a:extLst>
              <a:ext uri="{FF2B5EF4-FFF2-40B4-BE49-F238E27FC236}">
                <a16:creationId xmlns:a16="http://schemas.microsoft.com/office/drawing/2014/main" id="{D0A60D9A-E630-5A49-52AF-3F6199835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1ECDDF-8B06-3B4C-ED41-4A52B2331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ECAB45-2C0F-4D45-B971-AF248B69FBB9}" type="slidenum">
              <a:rPr lang="en-IN" smtClean="0"/>
              <a:t>‹#›</a:t>
            </a:fld>
            <a:endParaRPr lang="en-IN"/>
          </a:p>
        </p:txBody>
      </p:sp>
    </p:spTree>
    <p:extLst>
      <p:ext uri="{BB962C8B-B14F-4D97-AF65-F5344CB8AC3E}">
        <p14:creationId xmlns:p14="http://schemas.microsoft.com/office/powerpoint/2010/main" val="242524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difference-between-connection-oriented-and-connection-less-services/#article-meta-div"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19055"/>
          </a:xfrm>
        </p:spPr>
        <p:txBody>
          <a:bodyPr>
            <a:normAutofit/>
          </a:bodyPr>
          <a:lstStyle/>
          <a:p>
            <a:r>
              <a:rPr lang="en-US" sz="4400" b="1">
                <a:latin typeface="Times New Roman" panose="02020603050405020304" pitchFamily="18" charset="0"/>
                <a:cs typeface="Times New Roman" panose="02020603050405020304" pitchFamily="18" charset="0"/>
              </a:rPr>
              <a:t>Module-5</a:t>
            </a:r>
            <a:endParaRPr lang="en-IN" sz="4400" b="1">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729345"/>
            <a:ext cx="9144000" cy="2528455"/>
          </a:xfrm>
        </p:spPr>
        <p:txBody>
          <a:bodyPr/>
          <a:lstStyle/>
          <a:p>
            <a:r>
              <a:rPr lang="en-IN" sz="8000" b="1">
                <a:solidFill>
                  <a:srgbClr val="FF0000"/>
                </a:solidFill>
                <a:latin typeface="Times New Roman" panose="02020603050405020304" pitchFamily="18" charset="0"/>
                <a:cs typeface="Times New Roman" panose="02020603050405020304" pitchFamily="18" charset="0"/>
              </a:rPr>
              <a:t>Transport Layer</a:t>
            </a: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Dr. R. Prashanth</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560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164"/>
            <a:ext cx="10515600" cy="5525799"/>
          </a:xfrm>
        </p:spPr>
        <p:txBody>
          <a:bodyPr/>
          <a:lstStyle/>
          <a:p>
            <a:r>
              <a:rPr lang="en-IN" b="1">
                <a:solidFill>
                  <a:srgbClr val="FF0000"/>
                </a:solidFill>
              </a:rPr>
              <a:t>TCP Three-Way Handshake Process</a:t>
            </a:r>
          </a:p>
          <a:p>
            <a:endParaRPr lang="en-US"/>
          </a:p>
          <a:p>
            <a:endParaRPr lang="en-US"/>
          </a:p>
          <a:p>
            <a:endParaRPr lang="en-US"/>
          </a:p>
          <a:p>
            <a:endParaRPr lang="en-US"/>
          </a:p>
          <a:p>
            <a:endParaRPr lang="en-IN"/>
          </a:p>
        </p:txBody>
      </p:sp>
      <p:pic>
        <p:nvPicPr>
          <p:cNvPr id="6" name="Picture 2" descr="https://www.guru99.com/images/1/092119_0753_TCP3WayHan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440" y="1591071"/>
            <a:ext cx="9229724" cy="400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65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a:spLocks noGrp="1"/>
          </p:cNvSpPr>
          <p:nvPr>
            <p:ph idx="1"/>
          </p:nvPr>
        </p:nvSpPr>
        <p:spPr/>
        <p:txBody>
          <a:bodyPr>
            <a:normAutofit fontScale="92500" lnSpcReduction="10000"/>
          </a:bodyPr>
          <a:lstStyle/>
          <a:p>
            <a:pPr marL="0" indent="0">
              <a:buNone/>
            </a:pPr>
            <a:r>
              <a:rPr lang="en-US">
                <a:latin typeface="Times New Roman" panose="02020603050405020304" pitchFamily="18" charset="0"/>
                <a:cs typeface="Times New Roman" panose="02020603050405020304" pitchFamily="18" charset="0"/>
              </a:rPr>
              <a:t>Here is a simple example of the three-way handshake process that is consists of three steps:</a:t>
            </a:r>
          </a:p>
          <a:p>
            <a:r>
              <a:rPr lang="en-US">
                <a:latin typeface="Times New Roman" panose="02020603050405020304" pitchFamily="18" charset="0"/>
                <a:cs typeface="Times New Roman" panose="02020603050405020304" pitchFamily="18" charset="0"/>
              </a:rPr>
              <a:t>Host X begins the </a:t>
            </a:r>
            <a:r>
              <a:rPr lang="en-US">
                <a:solidFill>
                  <a:srgbClr val="FF0000"/>
                </a:solidFill>
                <a:latin typeface="Times New Roman" panose="02020603050405020304" pitchFamily="18" charset="0"/>
                <a:cs typeface="Times New Roman" panose="02020603050405020304" pitchFamily="18" charset="0"/>
              </a:rPr>
              <a:t>connection by sending the TCP SYN packet to its host destination</a:t>
            </a:r>
            <a:r>
              <a:rPr lang="en-US">
                <a:latin typeface="Times New Roman" panose="02020603050405020304" pitchFamily="18" charset="0"/>
                <a:cs typeface="Times New Roman" panose="02020603050405020304" pitchFamily="18" charset="0"/>
              </a:rPr>
              <a:t>. The packets contain a </a:t>
            </a:r>
            <a:r>
              <a:rPr lang="en-US">
                <a:solidFill>
                  <a:srgbClr val="FF0000"/>
                </a:solidFill>
                <a:latin typeface="Times New Roman" panose="02020603050405020304" pitchFamily="18" charset="0"/>
                <a:cs typeface="Times New Roman" panose="02020603050405020304" pitchFamily="18" charset="0"/>
              </a:rPr>
              <a:t>random sequence number </a:t>
            </a:r>
            <a:r>
              <a:rPr lang="en-US">
                <a:latin typeface="Times New Roman" panose="02020603050405020304" pitchFamily="18" charset="0"/>
                <a:cs typeface="Times New Roman" panose="02020603050405020304" pitchFamily="18" charset="0"/>
              </a:rPr>
              <a:t>(For example, 4321) that indicates the </a:t>
            </a:r>
            <a:r>
              <a:rPr lang="en-US">
                <a:solidFill>
                  <a:srgbClr val="FF0000"/>
                </a:solidFill>
                <a:latin typeface="Times New Roman" panose="02020603050405020304" pitchFamily="18" charset="0"/>
                <a:cs typeface="Times New Roman" panose="02020603050405020304" pitchFamily="18" charset="0"/>
              </a:rPr>
              <a:t>beginning of the sequence numbers </a:t>
            </a:r>
            <a:r>
              <a:rPr lang="en-US">
                <a:latin typeface="Times New Roman" panose="02020603050405020304" pitchFamily="18" charset="0"/>
                <a:cs typeface="Times New Roman" panose="02020603050405020304" pitchFamily="18" charset="0"/>
              </a:rPr>
              <a:t>for data that the Host X should transmit.</a:t>
            </a:r>
          </a:p>
          <a:p>
            <a:pPr algn="just"/>
            <a:r>
              <a:rPr lang="en-US">
                <a:latin typeface="Times New Roman" panose="02020603050405020304" pitchFamily="18" charset="0"/>
                <a:cs typeface="Times New Roman" panose="02020603050405020304" pitchFamily="18" charset="0"/>
              </a:rPr>
              <a:t>After that, the Server will receive the packet, and it responds with its sequence number. It’s response also includes the acknowledgment number, that is </a:t>
            </a:r>
            <a:r>
              <a:rPr lang="en-US">
                <a:solidFill>
                  <a:srgbClr val="FF0000"/>
                </a:solidFill>
                <a:latin typeface="Times New Roman" panose="02020603050405020304" pitchFamily="18" charset="0"/>
                <a:cs typeface="Times New Roman" panose="02020603050405020304" pitchFamily="18" charset="0"/>
              </a:rPr>
              <a:t>Host X’s sequence number incremented with 1 (</a:t>
            </a:r>
            <a:r>
              <a:rPr lang="en-US">
                <a:latin typeface="Times New Roman" panose="02020603050405020304" pitchFamily="18" charset="0"/>
                <a:cs typeface="Times New Roman" panose="02020603050405020304" pitchFamily="18" charset="0"/>
              </a:rPr>
              <a:t>Here, it is 4322).</a:t>
            </a:r>
          </a:p>
          <a:p>
            <a:r>
              <a:rPr lang="en-US">
                <a:latin typeface="Times New Roman" panose="02020603050405020304" pitchFamily="18" charset="0"/>
                <a:cs typeface="Times New Roman" panose="02020603050405020304" pitchFamily="18" charset="0"/>
              </a:rPr>
              <a:t>Host X responds to the Server by sending the acknowledgment number that is mostly server’s </a:t>
            </a:r>
            <a:r>
              <a:rPr lang="en-US">
                <a:solidFill>
                  <a:srgbClr val="FF0000"/>
                </a:solidFill>
                <a:latin typeface="Times New Roman" panose="02020603050405020304" pitchFamily="18" charset="0"/>
                <a:cs typeface="Times New Roman" panose="02020603050405020304" pitchFamily="18" charset="0"/>
              </a:rPr>
              <a:t>sequence number that is incremented by 1.</a:t>
            </a:r>
          </a:p>
          <a:p>
            <a:endParaRPr lang="en-IN"/>
          </a:p>
        </p:txBody>
      </p:sp>
    </p:spTree>
    <p:extLst>
      <p:ext uri="{BB962C8B-B14F-4D97-AF65-F5344CB8AC3E}">
        <p14:creationId xmlns:p14="http://schemas.microsoft.com/office/powerpoint/2010/main" val="141210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7B56F2-554C-E38D-BDB1-C39FD8F3FFA1}"/>
              </a:ext>
            </a:extLst>
          </p:cNvPr>
          <p:cNvSpPr txBox="1"/>
          <p:nvPr/>
        </p:nvSpPr>
        <p:spPr>
          <a:xfrm>
            <a:off x="1467679" y="1374476"/>
            <a:ext cx="9200321" cy="4124206"/>
          </a:xfrm>
          <a:prstGeom prst="rect">
            <a:avLst/>
          </a:prstGeom>
          <a:noFill/>
        </p:spPr>
        <p:txBody>
          <a:bodyPr wrap="square">
            <a:spAutoFit/>
          </a:bodyPr>
          <a:lstStyle/>
          <a:p>
            <a:r>
              <a:rPr lang="en-US" sz="3600" b="1">
                <a:solidFill>
                  <a:srgbClr val="FF0000"/>
                </a:solidFill>
                <a:latin typeface="Times New Roman" panose="02020603050405020304" pitchFamily="18" charset="0"/>
                <a:cs typeface="Times New Roman" panose="02020603050405020304" pitchFamily="18" charset="0"/>
              </a:rPr>
              <a:t>TCP is a reliable protocol.</a:t>
            </a:r>
          </a:p>
          <a:p>
            <a:r>
              <a:rPr lang="en-US">
                <a:latin typeface="Times New Roman" panose="02020603050405020304" pitchFamily="18" charset="0"/>
                <a:cs typeface="Times New Roman" panose="02020603050405020304" pitchFamily="18" charset="0"/>
              </a:rPr>
              <a:t> </a:t>
            </a:r>
          </a:p>
          <a:p>
            <a:endParaRPr lang="en-US">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This is because-</a:t>
            </a: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It guarantees the </a:t>
            </a:r>
            <a:r>
              <a:rPr lang="en-US" sz="2400">
                <a:solidFill>
                  <a:srgbClr val="FF0000"/>
                </a:solidFill>
                <a:latin typeface="Times New Roman" panose="02020603050405020304" pitchFamily="18" charset="0"/>
                <a:cs typeface="Times New Roman" panose="02020603050405020304" pitchFamily="18" charset="0"/>
              </a:rPr>
              <a:t>delivery of data packets to its correct destination</a:t>
            </a:r>
            <a:r>
              <a:rPr lang="en-US" sz="240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After receiving the data packet, </a:t>
            </a:r>
            <a:r>
              <a:rPr lang="en-US" sz="2400">
                <a:solidFill>
                  <a:srgbClr val="FF0000"/>
                </a:solidFill>
                <a:latin typeface="Times New Roman" panose="02020603050405020304" pitchFamily="18" charset="0"/>
                <a:cs typeface="Times New Roman" panose="02020603050405020304" pitchFamily="18" charset="0"/>
              </a:rPr>
              <a:t>receiver sends an acknowledgement to the sender</a:t>
            </a:r>
            <a:r>
              <a:rPr lang="en-US" sz="240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It tells the sender </a:t>
            </a:r>
            <a:r>
              <a:rPr lang="en-US" sz="2400">
                <a:solidFill>
                  <a:srgbClr val="FF0000"/>
                </a:solidFill>
                <a:latin typeface="Times New Roman" panose="02020603050405020304" pitchFamily="18" charset="0"/>
                <a:cs typeface="Times New Roman" panose="02020603050405020304" pitchFamily="18" charset="0"/>
              </a:rPr>
              <a:t>whether data packet has reached its destination </a:t>
            </a:r>
            <a:r>
              <a:rPr lang="en-US" sz="2400">
                <a:latin typeface="Times New Roman" panose="02020603050405020304" pitchFamily="18" charset="0"/>
                <a:cs typeface="Times New Roman" panose="02020603050405020304" pitchFamily="18" charset="0"/>
              </a:rPr>
              <a:t>safely or not.</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TCP employs retransmission to compensate for packet loss.</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475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811AA4-A580-F599-D026-F8611FEA87CC}"/>
              </a:ext>
            </a:extLst>
          </p:cNvPr>
          <p:cNvSpPr txBox="1"/>
          <p:nvPr/>
        </p:nvSpPr>
        <p:spPr>
          <a:xfrm>
            <a:off x="683315" y="1264575"/>
            <a:ext cx="8560076" cy="1354217"/>
          </a:xfrm>
          <a:prstGeom prst="rect">
            <a:avLst/>
          </a:prstGeom>
          <a:noFill/>
        </p:spPr>
        <p:txBody>
          <a:bodyPr wrap="square">
            <a:spAutoFit/>
          </a:bodyPr>
          <a:lstStyle/>
          <a:p>
            <a:r>
              <a:rPr lang="en-US" sz="2800" b="1">
                <a:latin typeface="Times New Roman" panose="02020603050405020304" pitchFamily="18" charset="0"/>
                <a:cs typeface="Times New Roman" panose="02020603050405020304" pitchFamily="18" charset="0"/>
              </a:rPr>
              <a:t>TCP handles both congestion and flow control.</a:t>
            </a:r>
          </a:p>
          <a:p>
            <a:r>
              <a:rPr lang="en-US"/>
              <a:t> </a:t>
            </a:r>
          </a:p>
          <a:p>
            <a:endParaRPr lang="en-US"/>
          </a:p>
          <a:p>
            <a:pPr marL="285750" indent="-285750">
              <a:buFont typeface="Arial" panose="020B0604020202020204" pitchFamily="34" charset="0"/>
              <a:buChar char="•"/>
            </a:pPr>
            <a:r>
              <a:rPr lang="en-US"/>
              <a:t>TCP handles congestion and flow control by controlling the window size.</a:t>
            </a:r>
            <a:endParaRPr lang="en-IN"/>
          </a:p>
        </p:txBody>
      </p:sp>
      <p:sp>
        <p:nvSpPr>
          <p:cNvPr id="5" name="TextBox 4">
            <a:extLst>
              <a:ext uri="{FF2B5EF4-FFF2-40B4-BE49-F238E27FC236}">
                <a16:creationId xmlns:a16="http://schemas.microsoft.com/office/drawing/2014/main" id="{DC848188-02EF-B16C-8A90-1EC81AC20658}"/>
              </a:ext>
            </a:extLst>
          </p:cNvPr>
          <p:cNvSpPr txBox="1"/>
          <p:nvPr/>
        </p:nvSpPr>
        <p:spPr>
          <a:xfrm>
            <a:off x="683315" y="3233821"/>
            <a:ext cx="11034920" cy="1477328"/>
          </a:xfrm>
          <a:prstGeom prst="rect">
            <a:avLst/>
          </a:prstGeom>
          <a:noFill/>
        </p:spPr>
        <p:txBody>
          <a:bodyPr wrap="square">
            <a:spAutoFit/>
          </a:bodyPr>
          <a:lstStyle/>
          <a:p>
            <a:r>
              <a:rPr lang="en-US" b="1"/>
              <a:t>TCP ensures in-order delivery.</a:t>
            </a:r>
          </a:p>
          <a:p>
            <a:r>
              <a:rPr lang="en-US" b="1"/>
              <a:t> </a:t>
            </a:r>
          </a:p>
          <a:p>
            <a:endParaRPr lang="en-US"/>
          </a:p>
          <a:p>
            <a:pPr marL="285750" indent="-285750">
              <a:buFont typeface="Arial" panose="020B0604020202020204" pitchFamily="34" charset="0"/>
              <a:buChar char="•"/>
            </a:pPr>
            <a:r>
              <a:rPr lang="en-US"/>
              <a:t>TCP ensures that the data packets get deliver to the destination in the same order they are sent by the sender.</a:t>
            </a:r>
          </a:p>
          <a:p>
            <a:pPr marL="285750" indent="-285750">
              <a:buFont typeface="Arial" panose="020B0604020202020204" pitchFamily="34" charset="0"/>
              <a:buChar char="•"/>
            </a:pPr>
            <a:r>
              <a:rPr lang="en-US"/>
              <a:t>Sequence Numbers are used to coordinate which data has been transmitted and received.</a:t>
            </a:r>
            <a:endParaRPr lang="en-IN"/>
          </a:p>
        </p:txBody>
      </p:sp>
    </p:spTree>
    <p:extLst>
      <p:ext uri="{BB962C8B-B14F-4D97-AF65-F5344CB8AC3E}">
        <p14:creationId xmlns:p14="http://schemas.microsoft.com/office/powerpoint/2010/main" val="178780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7188D5-4D32-2BC2-007A-2D3B14BC1994}"/>
              </a:ext>
            </a:extLst>
          </p:cNvPr>
          <p:cNvSpPr txBox="1"/>
          <p:nvPr/>
        </p:nvSpPr>
        <p:spPr>
          <a:xfrm>
            <a:off x="1428749" y="802551"/>
            <a:ext cx="7834520" cy="1477328"/>
          </a:xfrm>
          <a:prstGeom prst="rect">
            <a:avLst/>
          </a:prstGeom>
          <a:noFill/>
        </p:spPr>
        <p:txBody>
          <a:bodyPr wrap="square">
            <a:spAutoFit/>
          </a:bodyPr>
          <a:lstStyle/>
          <a:p>
            <a:r>
              <a:rPr lang="en-US" b="1"/>
              <a:t>TCP connections are full duplex.</a:t>
            </a:r>
          </a:p>
          <a:p>
            <a:r>
              <a:rPr lang="en-US"/>
              <a:t> </a:t>
            </a:r>
          </a:p>
          <a:p>
            <a:endParaRPr lang="en-US"/>
          </a:p>
          <a:p>
            <a:pPr marL="285750" indent="-285750">
              <a:buFont typeface="Arial" panose="020B0604020202020204" pitchFamily="34" charset="0"/>
              <a:buChar char="•"/>
            </a:pPr>
            <a:r>
              <a:rPr lang="en-US"/>
              <a:t>TCP connection allows to send data in both the directions at the same time.</a:t>
            </a:r>
          </a:p>
          <a:p>
            <a:pPr marL="285750" indent="-285750">
              <a:buFont typeface="Arial" panose="020B0604020202020204" pitchFamily="34" charset="0"/>
              <a:buChar char="•"/>
            </a:pPr>
            <a:r>
              <a:rPr lang="en-US"/>
              <a:t>So, TCP connections are Full Duplex.</a:t>
            </a:r>
            <a:endParaRPr lang="en-IN"/>
          </a:p>
        </p:txBody>
      </p:sp>
      <p:sp>
        <p:nvSpPr>
          <p:cNvPr id="7" name="TextBox 6">
            <a:extLst>
              <a:ext uri="{FF2B5EF4-FFF2-40B4-BE49-F238E27FC236}">
                <a16:creationId xmlns:a16="http://schemas.microsoft.com/office/drawing/2014/main" id="{DC775222-9EE1-1621-0732-801FDB660AFF}"/>
              </a:ext>
            </a:extLst>
          </p:cNvPr>
          <p:cNvSpPr txBox="1"/>
          <p:nvPr/>
        </p:nvSpPr>
        <p:spPr>
          <a:xfrm>
            <a:off x="1138858" y="2777837"/>
            <a:ext cx="8414302" cy="2031325"/>
          </a:xfrm>
          <a:prstGeom prst="rect">
            <a:avLst/>
          </a:prstGeom>
          <a:noFill/>
        </p:spPr>
        <p:txBody>
          <a:bodyPr wrap="square">
            <a:spAutoFit/>
          </a:bodyPr>
          <a:lstStyle/>
          <a:p>
            <a:r>
              <a:rPr lang="en-US" b="1"/>
              <a:t>TCP is a byte stream protocol.</a:t>
            </a:r>
          </a:p>
          <a:p>
            <a:r>
              <a:rPr lang="en-US" b="1"/>
              <a:t> </a:t>
            </a:r>
          </a:p>
          <a:p>
            <a:endParaRPr lang="en-US"/>
          </a:p>
          <a:p>
            <a:pPr marL="285750" indent="-285750">
              <a:buFont typeface="Arial" panose="020B0604020202020204" pitchFamily="34" charset="0"/>
              <a:buChar char="•"/>
            </a:pPr>
            <a:r>
              <a:rPr lang="en-US"/>
              <a:t>Application layer sends data to the transport layer without any limitation.</a:t>
            </a:r>
          </a:p>
          <a:p>
            <a:pPr marL="285750" indent="-285750">
              <a:buFont typeface="Arial" panose="020B0604020202020204" pitchFamily="34" charset="0"/>
              <a:buChar char="•"/>
            </a:pPr>
            <a:r>
              <a:rPr lang="en-US"/>
              <a:t>TCP divides the data into chunks where each chunk is a collection of bytes.</a:t>
            </a:r>
          </a:p>
          <a:p>
            <a:pPr marL="285750" indent="-285750">
              <a:buFont typeface="Arial" panose="020B0604020202020204" pitchFamily="34" charset="0"/>
              <a:buChar char="•"/>
            </a:pPr>
            <a:r>
              <a:rPr lang="en-US"/>
              <a:t>Then, it creates a TCP segment by adding TCP header to the data chunk.</a:t>
            </a:r>
          </a:p>
          <a:p>
            <a:pPr marL="285750" indent="-285750">
              <a:buFont typeface="Arial" panose="020B0604020202020204" pitchFamily="34" charset="0"/>
              <a:buChar char="•"/>
            </a:pPr>
            <a:r>
              <a:rPr lang="en-US"/>
              <a:t>TCP segment = TCP header + Data chunk.</a:t>
            </a:r>
            <a:endParaRPr lang="en-IN"/>
          </a:p>
        </p:txBody>
      </p:sp>
    </p:spTree>
    <p:extLst>
      <p:ext uri="{BB962C8B-B14F-4D97-AF65-F5344CB8AC3E}">
        <p14:creationId xmlns:p14="http://schemas.microsoft.com/office/powerpoint/2010/main" val="2046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244A-06F9-96BD-FB53-B8E1C72A98D0}"/>
              </a:ext>
            </a:extLst>
          </p:cNvPr>
          <p:cNvSpPr txBox="1"/>
          <p:nvPr/>
        </p:nvSpPr>
        <p:spPr>
          <a:xfrm>
            <a:off x="1508262" y="1947496"/>
            <a:ext cx="8579955" cy="2308324"/>
          </a:xfrm>
          <a:prstGeom prst="rect">
            <a:avLst/>
          </a:prstGeom>
          <a:noFill/>
        </p:spPr>
        <p:txBody>
          <a:bodyPr wrap="square">
            <a:spAutoFit/>
          </a:bodyPr>
          <a:lstStyle/>
          <a:p>
            <a:pPr algn="just"/>
            <a:r>
              <a:rPr lang="en-US" b="1"/>
              <a:t>TCP provides error checking &amp; recovery mechanism.</a:t>
            </a:r>
          </a:p>
          <a:p>
            <a:pPr algn="just"/>
            <a:r>
              <a:rPr lang="en-US"/>
              <a:t> </a:t>
            </a:r>
          </a:p>
          <a:p>
            <a:pPr algn="just"/>
            <a:endParaRPr lang="en-US"/>
          </a:p>
          <a:p>
            <a:pPr algn="just"/>
            <a:r>
              <a:rPr lang="en-US"/>
              <a:t>TCP provides error checking and recovery using three simple techniques-</a:t>
            </a:r>
          </a:p>
          <a:p>
            <a:pPr algn="just"/>
            <a:endParaRPr lang="en-US"/>
          </a:p>
          <a:p>
            <a:pPr marL="285750" indent="-285750" algn="just">
              <a:buFont typeface="Arial" panose="020B0604020202020204" pitchFamily="34" charset="0"/>
              <a:buChar char="•"/>
            </a:pPr>
            <a:r>
              <a:rPr lang="en-US"/>
              <a:t>Checksum</a:t>
            </a:r>
          </a:p>
          <a:p>
            <a:pPr marL="285750" indent="-285750" algn="just">
              <a:buFont typeface="Arial" panose="020B0604020202020204" pitchFamily="34" charset="0"/>
              <a:buChar char="•"/>
            </a:pPr>
            <a:r>
              <a:rPr lang="en-US"/>
              <a:t>Acknowledgement</a:t>
            </a:r>
          </a:p>
          <a:p>
            <a:pPr marL="285750" indent="-285750" algn="just">
              <a:buFont typeface="Arial" panose="020B0604020202020204" pitchFamily="34" charset="0"/>
              <a:buChar char="•"/>
            </a:pPr>
            <a:r>
              <a:rPr lang="en-US"/>
              <a:t>Retransmission</a:t>
            </a:r>
            <a:endParaRPr lang="en-IN"/>
          </a:p>
        </p:txBody>
      </p:sp>
    </p:spTree>
    <p:extLst>
      <p:ext uri="{BB962C8B-B14F-4D97-AF65-F5344CB8AC3E}">
        <p14:creationId xmlns:p14="http://schemas.microsoft.com/office/powerpoint/2010/main" val="1351852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62C3C83-AB3B-4777-EADF-6D682F85A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1090613"/>
            <a:ext cx="7858125"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235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69B88F-589B-281F-8FDD-E63025FFFBA9}"/>
              </a:ext>
            </a:extLst>
          </p:cNvPr>
          <p:cNvSpPr txBox="1"/>
          <p:nvPr/>
        </p:nvSpPr>
        <p:spPr>
          <a:xfrm>
            <a:off x="805071" y="1443841"/>
            <a:ext cx="7484164" cy="3416320"/>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Source Port-</a:t>
            </a:r>
          </a:p>
          <a:p>
            <a:r>
              <a:rPr lang="en-US">
                <a:latin typeface="Times New Roman" panose="02020603050405020304" pitchFamily="18" charset="0"/>
                <a:cs typeface="Times New Roman" panose="02020603050405020304" pitchFamily="18" charset="0"/>
              </a:rPr>
              <a:t> </a:t>
            </a: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Source Port is a 16 bit field.</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It identifies the port of the sending application.</a:t>
            </a:r>
          </a:p>
          <a:p>
            <a:r>
              <a:rPr lang="en-US">
                <a:latin typeface="Times New Roman" panose="02020603050405020304" pitchFamily="18" charset="0"/>
                <a:cs typeface="Times New Roman" panose="02020603050405020304" pitchFamily="18" charset="0"/>
              </a:rPr>
              <a:t> </a:t>
            </a:r>
          </a:p>
          <a:p>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Destination Port-</a:t>
            </a:r>
          </a:p>
          <a:p>
            <a:r>
              <a:rPr lang="en-US">
                <a:latin typeface="Times New Roman" panose="02020603050405020304" pitchFamily="18" charset="0"/>
                <a:cs typeface="Times New Roman" panose="02020603050405020304" pitchFamily="18" charset="0"/>
              </a:rPr>
              <a:t> </a:t>
            </a: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Destination Port is a 16 bit field.</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It identifies the port of the receiving application.</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245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A93E3C-1A40-4A3F-F2B5-444418CE5CCA}"/>
              </a:ext>
            </a:extLst>
          </p:cNvPr>
          <p:cNvSpPr txBox="1"/>
          <p:nvPr/>
        </p:nvSpPr>
        <p:spPr>
          <a:xfrm>
            <a:off x="1180271" y="1351147"/>
            <a:ext cx="10359059" cy="2031325"/>
          </a:xfrm>
          <a:prstGeom prst="rect">
            <a:avLst/>
          </a:prstGeom>
          <a:noFill/>
        </p:spPr>
        <p:txBody>
          <a:bodyPr wrap="square">
            <a:spAutoFit/>
          </a:bodyPr>
          <a:lstStyle/>
          <a:p>
            <a:r>
              <a:rPr lang="en-US" b="1"/>
              <a:t>Acknowledgement Number</a:t>
            </a:r>
          </a:p>
          <a:p>
            <a:r>
              <a:rPr lang="en-US"/>
              <a:t> </a:t>
            </a:r>
          </a:p>
          <a:p>
            <a:endParaRPr lang="en-US"/>
          </a:p>
          <a:p>
            <a:pPr marL="285750" indent="-285750">
              <a:buFont typeface="Arial" panose="020B0604020202020204" pitchFamily="34" charset="0"/>
              <a:buChar char="•"/>
            </a:pPr>
            <a:r>
              <a:rPr lang="en-US"/>
              <a:t>Acknowledgment number is a 32 bit field.</a:t>
            </a:r>
          </a:p>
          <a:p>
            <a:pPr marL="285750" indent="-285750">
              <a:buFont typeface="Arial" panose="020B0604020202020204" pitchFamily="34" charset="0"/>
              <a:buChar char="•"/>
            </a:pPr>
            <a:r>
              <a:rPr lang="en-US"/>
              <a:t>It contains sequence number of the data byte that receiver expects to receive next from the sender.</a:t>
            </a:r>
          </a:p>
          <a:p>
            <a:pPr marL="285750" indent="-285750">
              <a:buFont typeface="Arial" panose="020B0604020202020204" pitchFamily="34" charset="0"/>
              <a:buChar char="•"/>
            </a:pPr>
            <a:r>
              <a:rPr lang="en-US"/>
              <a:t>It is always sequence number of the last received data byte incremented by 1.</a:t>
            </a:r>
          </a:p>
          <a:p>
            <a:r>
              <a:rPr lang="en-US"/>
              <a:t> </a:t>
            </a:r>
            <a:endParaRPr lang="en-IN"/>
          </a:p>
        </p:txBody>
      </p:sp>
      <p:sp>
        <p:nvSpPr>
          <p:cNvPr id="5" name="TextBox 4">
            <a:extLst>
              <a:ext uri="{FF2B5EF4-FFF2-40B4-BE49-F238E27FC236}">
                <a16:creationId xmlns:a16="http://schemas.microsoft.com/office/drawing/2014/main" id="{C009E74D-038E-CE11-7077-C1E6DBE07AB7}"/>
              </a:ext>
            </a:extLst>
          </p:cNvPr>
          <p:cNvSpPr txBox="1"/>
          <p:nvPr/>
        </p:nvSpPr>
        <p:spPr>
          <a:xfrm>
            <a:off x="1180271" y="3564982"/>
            <a:ext cx="6097656" cy="1754326"/>
          </a:xfrm>
          <a:prstGeom prst="rect">
            <a:avLst/>
          </a:prstGeom>
          <a:noFill/>
        </p:spPr>
        <p:txBody>
          <a:bodyPr wrap="square">
            <a:spAutoFit/>
          </a:bodyPr>
          <a:lstStyle/>
          <a:p>
            <a:r>
              <a:rPr lang="en-US" b="1"/>
              <a:t>Header Length-</a:t>
            </a:r>
          </a:p>
          <a:p>
            <a:r>
              <a:rPr lang="en-US"/>
              <a:t> </a:t>
            </a:r>
          </a:p>
          <a:p>
            <a:endParaRPr lang="en-US"/>
          </a:p>
          <a:p>
            <a:pPr marL="285750" indent="-285750">
              <a:buFont typeface="Arial" panose="020B0604020202020204" pitchFamily="34" charset="0"/>
              <a:buChar char="•"/>
            </a:pPr>
            <a:r>
              <a:rPr lang="en-US"/>
              <a:t>Header length is a 4 bit field.</a:t>
            </a:r>
          </a:p>
          <a:p>
            <a:pPr marL="285750" indent="-285750">
              <a:buFont typeface="Arial" panose="020B0604020202020204" pitchFamily="34" charset="0"/>
              <a:buChar char="•"/>
            </a:pPr>
            <a:r>
              <a:rPr lang="en-US"/>
              <a:t>It contains the length of TCP header.</a:t>
            </a:r>
          </a:p>
          <a:p>
            <a:pPr marL="285750" indent="-285750">
              <a:buFont typeface="Arial" panose="020B0604020202020204" pitchFamily="34" charset="0"/>
              <a:buChar char="•"/>
            </a:pPr>
            <a:r>
              <a:rPr lang="en-US"/>
              <a:t>It helps in knowing from where the actual data begins.</a:t>
            </a:r>
            <a:endParaRPr lang="en-IN"/>
          </a:p>
        </p:txBody>
      </p:sp>
    </p:spTree>
    <p:extLst>
      <p:ext uri="{BB962C8B-B14F-4D97-AF65-F5344CB8AC3E}">
        <p14:creationId xmlns:p14="http://schemas.microsoft.com/office/powerpoint/2010/main" val="875586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171C1-F55A-1CE9-3A3A-3D762B963296}"/>
              </a:ext>
            </a:extLst>
          </p:cNvPr>
          <p:cNvSpPr txBox="1"/>
          <p:nvPr/>
        </p:nvSpPr>
        <p:spPr>
          <a:xfrm>
            <a:off x="1190210" y="1187656"/>
            <a:ext cx="6097656" cy="1477328"/>
          </a:xfrm>
          <a:prstGeom prst="rect">
            <a:avLst/>
          </a:prstGeom>
          <a:noFill/>
        </p:spPr>
        <p:txBody>
          <a:bodyPr wrap="square">
            <a:spAutoFit/>
          </a:bodyPr>
          <a:lstStyle/>
          <a:p>
            <a:r>
              <a:rPr lang="en-US" b="1"/>
              <a:t>Reserved Bits</a:t>
            </a:r>
          </a:p>
          <a:p>
            <a:endParaRPr lang="en-US"/>
          </a:p>
          <a:p>
            <a:pPr marL="285750" indent="-285750">
              <a:buFont typeface="Arial" panose="020B0604020202020204" pitchFamily="34" charset="0"/>
              <a:buChar char="•"/>
            </a:pPr>
            <a:r>
              <a:rPr lang="en-US"/>
              <a:t>The 6 bits are reserved.</a:t>
            </a:r>
          </a:p>
          <a:p>
            <a:pPr marL="285750" indent="-285750">
              <a:buFont typeface="Arial" panose="020B0604020202020204" pitchFamily="34" charset="0"/>
              <a:buChar char="•"/>
            </a:pPr>
            <a:r>
              <a:rPr lang="en-US"/>
              <a:t>These bits are not used.</a:t>
            </a:r>
          </a:p>
          <a:p>
            <a:r>
              <a:rPr lang="en-US"/>
              <a:t> </a:t>
            </a:r>
            <a:endParaRPr lang="en-IN"/>
          </a:p>
        </p:txBody>
      </p:sp>
      <p:sp>
        <p:nvSpPr>
          <p:cNvPr id="5" name="TextBox 4">
            <a:extLst>
              <a:ext uri="{FF2B5EF4-FFF2-40B4-BE49-F238E27FC236}">
                <a16:creationId xmlns:a16="http://schemas.microsoft.com/office/drawing/2014/main" id="{3524FABB-22C4-C243-2DAB-2E2B71A47588}"/>
              </a:ext>
            </a:extLst>
          </p:cNvPr>
          <p:cNvSpPr txBox="1"/>
          <p:nvPr/>
        </p:nvSpPr>
        <p:spPr>
          <a:xfrm>
            <a:off x="1190210" y="2941982"/>
            <a:ext cx="10935529" cy="2585323"/>
          </a:xfrm>
          <a:prstGeom prst="rect">
            <a:avLst/>
          </a:prstGeom>
          <a:noFill/>
        </p:spPr>
        <p:txBody>
          <a:bodyPr wrap="square">
            <a:spAutoFit/>
          </a:bodyPr>
          <a:lstStyle/>
          <a:p>
            <a:r>
              <a:rPr lang="en-US" b="1"/>
              <a:t>URG Bit</a:t>
            </a:r>
          </a:p>
          <a:p>
            <a:r>
              <a:rPr lang="en-US"/>
              <a:t> </a:t>
            </a:r>
          </a:p>
          <a:p>
            <a:endParaRPr lang="en-US"/>
          </a:p>
          <a:p>
            <a:pPr marL="285750" indent="-285750">
              <a:buFont typeface="Arial" panose="020B0604020202020204" pitchFamily="34" charset="0"/>
              <a:buChar char="•"/>
            </a:pPr>
            <a:r>
              <a:rPr lang="en-US"/>
              <a:t>URG bit is used to treat certain data on an urgent basis.</a:t>
            </a:r>
          </a:p>
          <a:p>
            <a:r>
              <a:rPr lang="en-US"/>
              <a:t> </a:t>
            </a:r>
          </a:p>
          <a:p>
            <a:r>
              <a:rPr lang="en-US"/>
              <a:t>When URG bit is set to 1,</a:t>
            </a:r>
          </a:p>
          <a:p>
            <a:endParaRPr lang="en-US"/>
          </a:p>
          <a:p>
            <a:pPr marL="285750" indent="-285750">
              <a:buFont typeface="Arial" panose="020B0604020202020204" pitchFamily="34" charset="0"/>
              <a:buChar char="•"/>
            </a:pPr>
            <a:r>
              <a:rPr lang="en-US"/>
              <a:t>It indicates the receiver that certain amount of data within the current segment is urgent.</a:t>
            </a:r>
          </a:p>
          <a:p>
            <a:pPr marL="285750" indent="-285750">
              <a:buFont typeface="Arial" panose="020B0604020202020204" pitchFamily="34" charset="0"/>
              <a:buChar char="•"/>
            </a:pPr>
            <a:r>
              <a:rPr lang="en-US"/>
              <a:t>Receiver forwards urgent data to the receiving application on a separate channel.</a:t>
            </a:r>
            <a:endParaRPr lang="en-IN"/>
          </a:p>
        </p:txBody>
      </p:sp>
    </p:spTree>
    <p:extLst>
      <p:ext uri="{BB962C8B-B14F-4D97-AF65-F5344CB8AC3E}">
        <p14:creationId xmlns:p14="http://schemas.microsoft.com/office/powerpoint/2010/main" val="251597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Introduction</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3200">
                <a:latin typeface="Times New Roman" panose="02020603050405020304" pitchFamily="18" charset="0"/>
                <a:cs typeface="Times New Roman" panose="02020603050405020304" pitchFamily="18" charset="0"/>
              </a:rPr>
              <a:t>The transport Layer is the second layer in the TCP/IP model and the </a:t>
            </a:r>
            <a:r>
              <a:rPr lang="en-US" sz="3200">
                <a:solidFill>
                  <a:srgbClr val="FF0000"/>
                </a:solidFill>
                <a:latin typeface="Times New Roman" panose="02020603050405020304" pitchFamily="18" charset="0"/>
                <a:cs typeface="Times New Roman" panose="02020603050405020304" pitchFamily="18" charset="0"/>
              </a:rPr>
              <a:t>fourth layer in the OSI model</a:t>
            </a:r>
            <a:r>
              <a:rPr lang="en-US" sz="3200">
                <a:latin typeface="Times New Roman" panose="02020603050405020304" pitchFamily="18" charset="0"/>
                <a:cs typeface="Times New Roman" panose="02020603050405020304" pitchFamily="18" charset="0"/>
              </a:rPr>
              <a:t>. It is an end-to-end layer used to deliver messages to a host. </a:t>
            </a:r>
            <a:endParaRPr lang="en-IN" sz="3200">
              <a:latin typeface="Times New Roman" panose="02020603050405020304" pitchFamily="18" charset="0"/>
              <a:cs typeface="Times New Roman" panose="02020603050405020304" pitchFamily="18" charset="0"/>
            </a:endParaRPr>
          </a:p>
          <a:p>
            <a:pPr algn="just"/>
            <a:r>
              <a:rPr lang="en-IN" sz="3200">
                <a:solidFill>
                  <a:srgbClr val="FF0000"/>
                </a:solidFill>
                <a:latin typeface="Times New Roman" panose="02020603050405020304" pitchFamily="18" charset="0"/>
                <a:cs typeface="Times New Roman" panose="02020603050405020304" pitchFamily="18" charset="0"/>
              </a:rPr>
              <a:t>Transmission Control Protocol (TCP) </a:t>
            </a:r>
            <a:r>
              <a:rPr lang="en-IN" sz="3200">
                <a:latin typeface="Times New Roman" panose="02020603050405020304" pitchFamily="18" charset="0"/>
                <a:cs typeface="Times New Roman" panose="02020603050405020304" pitchFamily="18" charset="0"/>
              </a:rPr>
              <a:t>and </a:t>
            </a:r>
            <a:r>
              <a:rPr lang="en-IN" sz="3200">
                <a:solidFill>
                  <a:srgbClr val="FF0000"/>
                </a:solidFill>
                <a:latin typeface="Times New Roman" panose="02020603050405020304" pitchFamily="18" charset="0"/>
                <a:cs typeface="Times New Roman" panose="02020603050405020304" pitchFamily="18" charset="0"/>
              </a:rPr>
              <a:t>User Datagram Protocol (UDP)</a:t>
            </a:r>
            <a:r>
              <a:rPr lang="en-IN" sz="3200">
                <a:latin typeface="Times New Roman" panose="02020603050405020304" pitchFamily="18" charset="0"/>
                <a:cs typeface="Times New Roman" panose="02020603050405020304" pitchFamily="18" charset="0"/>
              </a:rPr>
              <a:t> both are protocols of the Transport Layer. </a:t>
            </a:r>
          </a:p>
          <a:p>
            <a:pPr algn="just"/>
            <a:r>
              <a:rPr lang="en-IN" sz="3200">
                <a:latin typeface="Times New Roman" panose="02020603050405020304" pitchFamily="18" charset="0"/>
                <a:cs typeface="Times New Roman" panose="02020603050405020304" pitchFamily="18" charset="0"/>
              </a:rPr>
              <a:t>TCP is a connection-oriented protocol where as UDP is a part of the Internet Protocol suite, referred to as the UDP/IP suite. </a:t>
            </a:r>
          </a:p>
          <a:p>
            <a:pPr algn="just"/>
            <a:r>
              <a:rPr lang="en-IN" sz="3200">
                <a:latin typeface="Times New Roman" panose="02020603050405020304" pitchFamily="18" charset="0"/>
                <a:cs typeface="Times New Roman" panose="02020603050405020304" pitchFamily="18" charset="0"/>
              </a:rPr>
              <a:t>Unlike TCP, it is an unreliable and connectionless protocol.</a:t>
            </a:r>
          </a:p>
        </p:txBody>
      </p:sp>
    </p:spTree>
    <p:extLst>
      <p:ext uri="{BB962C8B-B14F-4D97-AF65-F5344CB8AC3E}">
        <p14:creationId xmlns:p14="http://schemas.microsoft.com/office/powerpoint/2010/main" val="546033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1AF3B0-0FC9-8A39-9257-B0BA010CC2E4}"/>
              </a:ext>
            </a:extLst>
          </p:cNvPr>
          <p:cNvSpPr txBox="1"/>
          <p:nvPr/>
        </p:nvSpPr>
        <p:spPr>
          <a:xfrm>
            <a:off x="1388993" y="1029853"/>
            <a:ext cx="8888068" cy="1754326"/>
          </a:xfrm>
          <a:prstGeom prst="rect">
            <a:avLst/>
          </a:prstGeom>
          <a:noFill/>
        </p:spPr>
        <p:txBody>
          <a:bodyPr wrap="square">
            <a:spAutoFit/>
          </a:bodyPr>
          <a:lstStyle/>
          <a:p>
            <a:r>
              <a:rPr lang="en-US" b="1"/>
              <a:t>ACK</a:t>
            </a:r>
          </a:p>
          <a:p>
            <a:endParaRPr lang="en-US"/>
          </a:p>
          <a:p>
            <a:pPr marL="285750" indent="-285750">
              <a:buFont typeface="Arial" panose="020B0604020202020204" pitchFamily="34" charset="0"/>
              <a:buChar char="•"/>
            </a:pPr>
            <a:r>
              <a:rPr lang="en-US"/>
              <a:t>When ACK bit is set to 1, it indicates that acknowledgement number contained in the TCP header is valid.</a:t>
            </a:r>
          </a:p>
          <a:p>
            <a:endParaRPr lang="en-US"/>
          </a:p>
          <a:p>
            <a:pPr marL="285750" indent="-285750">
              <a:buFont typeface="Arial" panose="020B0604020202020204" pitchFamily="34" charset="0"/>
              <a:buChar char="•"/>
            </a:pPr>
            <a:r>
              <a:rPr lang="en-US"/>
              <a:t>For all TCP segments except request segment, ACK bit is set to 1.</a:t>
            </a:r>
            <a:endParaRPr lang="en-IN"/>
          </a:p>
        </p:txBody>
      </p:sp>
      <p:sp>
        <p:nvSpPr>
          <p:cNvPr id="5" name="TextBox 4">
            <a:extLst>
              <a:ext uri="{FF2B5EF4-FFF2-40B4-BE49-F238E27FC236}">
                <a16:creationId xmlns:a16="http://schemas.microsoft.com/office/drawing/2014/main" id="{7EA13BE0-ED2A-C7CC-7CC9-F6D9781E7B52}"/>
              </a:ext>
            </a:extLst>
          </p:cNvPr>
          <p:cNvSpPr txBox="1"/>
          <p:nvPr/>
        </p:nvSpPr>
        <p:spPr>
          <a:xfrm>
            <a:off x="1289601" y="3704490"/>
            <a:ext cx="6097656" cy="369332"/>
          </a:xfrm>
          <a:prstGeom prst="rect">
            <a:avLst/>
          </a:prstGeom>
          <a:noFill/>
        </p:spPr>
        <p:txBody>
          <a:bodyPr wrap="square">
            <a:spAutoFit/>
          </a:bodyPr>
          <a:lstStyle/>
          <a:p>
            <a:r>
              <a:rPr lang="en-IN" b="1"/>
              <a:t>PSH Bit</a:t>
            </a:r>
          </a:p>
        </p:txBody>
      </p:sp>
      <p:sp>
        <p:nvSpPr>
          <p:cNvPr id="7" name="TextBox 6">
            <a:extLst>
              <a:ext uri="{FF2B5EF4-FFF2-40B4-BE49-F238E27FC236}">
                <a16:creationId xmlns:a16="http://schemas.microsoft.com/office/drawing/2014/main" id="{3B198F70-EF47-1CFC-5CB5-EC11C29A138B}"/>
              </a:ext>
            </a:extLst>
          </p:cNvPr>
          <p:cNvSpPr txBox="1"/>
          <p:nvPr/>
        </p:nvSpPr>
        <p:spPr>
          <a:xfrm>
            <a:off x="1289600" y="4347802"/>
            <a:ext cx="9842225" cy="369332"/>
          </a:xfrm>
          <a:prstGeom prst="rect">
            <a:avLst/>
          </a:prstGeom>
          <a:noFill/>
        </p:spPr>
        <p:txBody>
          <a:bodyPr wrap="square">
            <a:spAutoFit/>
          </a:bodyPr>
          <a:lstStyle/>
          <a:p>
            <a:r>
              <a:rPr lang="en-US"/>
              <a:t>PSH bit is used to push the entire buffer immediately to the receiving application.</a:t>
            </a:r>
            <a:endParaRPr lang="en-IN"/>
          </a:p>
        </p:txBody>
      </p:sp>
      <p:sp>
        <p:nvSpPr>
          <p:cNvPr id="9" name="TextBox 8">
            <a:extLst>
              <a:ext uri="{FF2B5EF4-FFF2-40B4-BE49-F238E27FC236}">
                <a16:creationId xmlns:a16="http://schemas.microsoft.com/office/drawing/2014/main" id="{8FD0AF1B-73B4-D5F1-2A5E-AFC1AEF65EEB}"/>
              </a:ext>
            </a:extLst>
          </p:cNvPr>
          <p:cNvSpPr txBox="1"/>
          <p:nvPr/>
        </p:nvSpPr>
        <p:spPr>
          <a:xfrm>
            <a:off x="1289601" y="5122829"/>
            <a:ext cx="6097656" cy="369332"/>
          </a:xfrm>
          <a:prstGeom prst="rect">
            <a:avLst/>
          </a:prstGeom>
          <a:noFill/>
        </p:spPr>
        <p:txBody>
          <a:bodyPr wrap="square">
            <a:spAutoFit/>
          </a:bodyPr>
          <a:lstStyle/>
          <a:p>
            <a:r>
              <a:rPr lang="en-IN" b="1"/>
              <a:t>RST Bit</a:t>
            </a:r>
          </a:p>
        </p:txBody>
      </p:sp>
      <p:sp>
        <p:nvSpPr>
          <p:cNvPr id="11" name="TextBox 10">
            <a:extLst>
              <a:ext uri="{FF2B5EF4-FFF2-40B4-BE49-F238E27FC236}">
                <a16:creationId xmlns:a16="http://schemas.microsoft.com/office/drawing/2014/main" id="{A8EBEAE9-68A5-1BC6-CB85-715F449BC317}"/>
              </a:ext>
            </a:extLst>
          </p:cNvPr>
          <p:cNvSpPr txBox="1"/>
          <p:nvPr/>
        </p:nvSpPr>
        <p:spPr>
          <a:xfrm>
            <a:off x="1289601" y="5936616"/>
            <a:ext cx="6097656" cy="369332"/>
          </a:xfrm>
          <a:prstGeom prst="rect">
            <a:avLst/>
          </a:prstGeom>
          <a:noFill/>
        </p:spPr>
        <p:txBody>
          <a:bodyPr wrap="square">
            <a:spAutoFit/>
          </a:bodyPr>
          <a:lstStyle/>
          <a:p>
            <a:r>
              <a:rPr lang="en-US"/>
              <a:t>RST bit is used to reset the TCP connection.</a:t>
            </a:r>
            <a:endParaRPr lang="en-IN"/>
          </a:p>
        </p:txBody>
      </p:sp>
    </p:spTree>
    <p:extLst>
      <p:ext uri="{BB962C8B-B14F-4D97-AF65-F5344CB8AC3E}">
        <p14:creationId xmlns:p14="http://schemas.microsoft.com/office/powerpoint/2010/main" val="660502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Limitations of TCP</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fontAlgn="base"/>
            <a:r>
              <a:rPr lang="en-US">
                <a:latin typeface="Times New Roman" panose="02020603050405020304" pitchFamily="18" charset="0"/>
                <a:cs typeface="Times New Roman" panose="02020603050405020304" pitchFamily="18" charset="0"/>
              </a:rPr>
              <a:t>It is slower than UDP and it takes more bandwidth.</a:t>
            </a:r>
          </a:p>
          <a:p>
            <a:pPr algn="just" fontAlgn="base"/>
            <a:r>
              <a:rPr lang="en-US">
                <a:latin typeface="Times New Roman" panose="02020603050405020304" pitchFamily="18" charset="0"/>
                <a:cs typeface="Times New Roman" panose="02020603050405020304" pitchFamily="18" charset="0"/>
              </a:rPr>
              <a:t>Slower upon starting of transfer of a file.</a:t>
            </a:r>
          </a:p>
          <a:p>
            <a:pPr algn="just" fontAlgn="base"/>
            <a:r>
              <a:rPr lang="en-US">
                <a:latin typeface="Times New Roman" panose="02020603050405020304" pitchFamily="18" charset="0"/>
                <a:cs typeface="Times New Roman" panose="02020603050405020304" pitchFamily="18" charset="0"/>
              </a:rPr>
              <a:t>Not suitable for LAN and PAN Networks.</a:t>
            </a:r>
          </a:p>
          <a:p>
            <a:pPr algn="just" fontAlgn="base"/>
            <a:r>
              <a:rPr lang="en-US">
                <a:latin typeface="Times New Roman" panose="02020603050405020304" pitchFamily="18" charset="0"/>
                <a:cs typeface="Times New Roman" panose="02020603050405020304" pitchFamily="18" charset="0"/>
              </a:rPr>
              <a:t>It does not have a multicast or broadcast category.</a:t>
            </a:r>
          </a:p>
          <a:p>
            <a:pPr algn="just" fontAlgn="base"/>
            <a:r>
              <a:rPr lang="en-US">
                <a:latin typeface="Times New Roman" panose="02020603050405020304" pitchFamily="18" charset="0"/>
                <a:cs typeface="Times New Roman" panose="02020603050405020304" pitchFamily="18" charset="0"/>
              </a:rPr>
              <a:t>It does not load the whole page if a single data of the page is missing.</a:t>
            </a:r>
          </a:p>
          <a:p>
            <a:pPr algn="just"/>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840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a:br>
            <a:r>
              <a:rPr lang="en-IN" b="1">
                <a:solidFill>
                  <a:srgbClr val="FF0000"/>
                </a:solidFill>
                <a:latin typeface="Times New Roman" panose="02020603050405020304" pitchFamily="18" charset="0"/>
                <a:cs typeface="Times New Roman" panose="02020603050405020304" pitchFamily="18" charset="0"/>
              </a:rPr>
              <a:t>User Datagram Protocol (UDP)</a:t>
            </a:r>
            <a:br>
              <a:rPr lang="en-IN" b="1"/>
            </a:br>
            <a:endParaRPr lang="en-IN"/>
          </a:p>
        </p:txBody>
      </p:sp>
      <p:sp>
        <p:nvSpPr>
          <p:cNvPr id="3" name="Content Placeholder 2"/>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User</a:t>
            </a:r>
            <a:r>
              <a:rPr lang="en-US" u="sng">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Datagram</a:t>
            </a:r>
            <a:r>
              <a:rPr lang="en-US" u="sng">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Protocol</a:t>
            </a:r>
            <a:r>
              <a:rPr lang="en-US" u="sng">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UDP</a:t>
            </a:r>
            <a:r>
              <a:rPr lang="en-US" u="sng">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is a Transport Layer protocol. UDP is a part of the Internet Protocol suite, referred to as the UDP/IP suite. </a:t>
            </a:r>
          </a:p>
          <a:p>
            <a:pPr algn="just"/>
            <a:r>
              <a:rPr lang="en-US">
                <a:latin typeface="Times New Roman" panose="02020603050405020304" pitchFamily="18" charset="0"/>
                <a:cs typeface="Times New Roman" panose="02020603050405020304" pitchFamily="18" charset="0"/>
              </a:rPr>
              <a:t>Unlike TCP, it is an </a:t>
            </a:r>
            <a:r>
              <a:rPr lang="en-US">
                <a:solidFill>
                  <a:srgbClr val="FF0000"/>
                </a:solidFill>
                <a:latin typeface="Times New Roman" panose="02020603050405020304" pitchFamily="18" charset="0"/>
                <a:cs typeface="Times New Roman" panose="02020603050405020304" pitchFamily="18" charset="0"/>
              </a:rPr>
              <a:t>unreliable and connectionless protocol</a:t>
            </a:r>
            <a:r>
              <a:rPr lang="en-US">
                <a:latin typeface="Times New Roman" panose="02020603050405020304" pitchFamily="18" charset="0"/>
                <a:cs typeface="Times New Roman" panose="02020603050405020304" pitchFamily="18" charset="0"/>
              </a:rPr>
              <a:t>. So, there is </a:t>
            </a:r>
            <a:r>
              <a:rPr lang="en-US">
                <a:solidFill>
                  <a:srgbClr val="FF0000"/>
                </a:solidFill>
                <a:latin typeface="Times New Roman" panose="02020603050405020304" pitchFamily="18" charset="0"/>
                <a:cs typeface="Times New Roman" panose="02020603050405020304" pitchFamily="18" charset="0"/>
              </a:rPr>
              <a:t>no need to establish a connection before data transfer</a:t>
            </a:r>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The UDP helps to establish low-latency and loss-tolerating connections establish over the network. The UDP enables process-to-process communication.</a:t>
            </a:r>
          </a:p>
          <a:p>
            <a:pPr algn="just"/>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334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descr="User Datagram Protoco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3500" y="2172494"/>
            <a:ext cx="9525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373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UDP Header format</a:t>
            </a:r>
            <a:endParaRPr lang="en-IN" b="1">
              <a:solidFill>
                <a:srgbClr val="FF0000"/>
              </a:solidFill>
              <a:latin typeface="Times New Roman" panose="02020603050405020304" pitchFamily="18" charset="0"/>
              <a:cs typeface="Times New Roman" panose="02020603050405020304" pitchFamily="18" charset="0"/>
            </a:endParaRPr>
          </a:p>
        </p:txBody>
      </p:sp>
      <p:pic>
        <p:nvPicPr>
          <p:cNvPr id="8194" name="Picture 2" descr="UDP Protoco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4727" y="2050906"/>
            <a:ext cx="7122103" cy="4266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493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lgn="just">
              <a:buNone/>
            </a:pPr>
            <a:r>
              <a:rPr lang="en-US" b="1">
                <a:latin typeface="Times New Roman" panose="02020603050405020304" pitchFamily="18" charset="0"/>
                <a:cs typeface="Times New Roman" panose="02020603050405020304" pitchFamily="18" charset="0"/>
              </a:rPr>
              <a:t>The UDP header contains four fields:</a:t>
            </a:r>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Source port number:</a:t>
            </a:r>
            <a:r>
              <a:rPr lang="en-US">
                <a:latin typeface="Times New Roman" panose="02020603050405020304" pitchFamily="18" charset="0"/>
                <a:cs typeface="Times New Roman" panose="02020603050405020304" pitchFamily="18" charset="0"/>
              </a:rPr>
              <a:t> It is 16-bit information that identifies which port is going t send the packet.</a:t>
            </a:r>
          </a:p>
          <a:p>
            <a:pPr algn="just"/>
            <a:r>
              <a:rPr lang="en-US" b="1">
                <a:latin typeface="Times New Roman" panose="02020603050405020304" pitchFamily="18" charset="0"/>
                <a:cs typeface="Times New Roman" panose="02020603050405020304" pitchFamily="18" charset="0"/>
              </a:rPr>
              <a:t>Destination port number:</a:t>
            </a:r>
            <a:r>
              <a:rPr lang="en-US">
                <a:latin typeface="Times New Roman" panose="02020603050405020304" pitchFamily="18" charset="0"/>
                <a:cs typeface="Times New Roman" panose="02020603050405020304" pitchFamily="18" charset="0"/>
              </a:rPr>
              <a:t> It identifies which port is going to accept the information. It is 16-bit information which is used to identify application-level service on the destination machine.</a:t>
            </a:r>
          </a:p>
          <a:p>
            <a:pPr algn="just"/>
            <a:r>
              <a:rPr lang="en-US" b="1">
                <a:latin typeface="Times New Roman" panose="02020603050405020304" pitchFamily="18" charset="0"/>
                <a:cs typeface="Times New Roman" panose="02020603050405020304" pitchFamily="18" charset="0"/>
              </a:rPr>
              <a:t>Length:</a:t>
            </a:r>
            <a:r>
              <a:rPr lang="en-US">
                <a:latin typeface="Times New Roman" panose="02020603050405020304" pitchFamily="18" charset="0"/>
                <a:cs typeface="Times New Roman" panose="02020603050405020304" pitchFamily="18" charset="0"/>
              </a:rPr>
              <a:t> It is 16-bit field that specifies the entire length of the UDP packet that includes the header also. The minimum value would be 8-byte as the size of the header is 8 bytes.</a:t>
            </a:r>
          </a:p>
          <a:p>
            <a:pPr algn="just"/>
            <a:r>
              <a:rPr lang="en-US" b="1">
                <a:latin typeface="Times New Roman" panose="02020603050405020304" pitchFamily="18" charset="0"/>
                <a:cs typeface="Times New Roman" panose="02020603050405020304" pitchFamily="18" charset="0"/>
              </a:rPr>
              <a:t>Checksum:</a:t>
            </a:r>
            <a:r>
              <a:rPr lang="en-US">
                <a:latin typeface="Times New Roman" panose="02020603050405020304" pitchFamily="18" charset="0"/>
                <a:cs typeface="Times New Roman" panose="02020603050405020304" pitchFamily="18" charset="0"/>
              </a:rPr>
              <a:t> It is a 16-bits field, and it is an optional field. This checksum field checks whether the information is accurate or not as there is the possibility that the information can be corrupted while transmission. It is an optional field, which means that it depends upon the application, whether it wants to write the checksum or not. If it does not want to write the checksum, then all the 16 bits are zero; otherwise, it writes the checksum. In UDP, the checksum field is applied to the entire packet, i.e., header as well as data part whereas, in IP, the checksum field is applied to only the header field.</a:t>
            </a:r>
          </a:p>
          <a:p>
            <a:endParaRPr lang="en-IN"/>
          </a:p>
        </p:txBody>
      </p:sp>
    </p:spTree>
    <p:extLst>
      <p:ext uri="{BB962C8B-B14F-4D97-AF65-F5344CB8AC3E}">
        <p14:creationId xmlns:p14="http://schemas.microsoft.com/office/powerpoint/2010/main" val="2608682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a:br>
            <a:r>
              <a:rPr lang="en-IN" b="1">
                <a:solidFill>
                  <a:srgbClr val="FF0000"/>
                </a:solidFill>
                <a:latin typeface="Times New Roman" panose="02020603050405020304" pitchFamily="18" charset="0"/>
                <a:cs typeface="Times New Roman" panose="02020603050405020304" pitchFamily="18" charset="0"/>
              </a:rPr>
              <a:t>Limitations</a:t>
            </a:r>
            <a:br>
              <a:rPr lang="en-IN"/>
            </a:br>
            <a:endParaRPr lang="en-IN"/>
          </a:p>
        </p:txBody>
      </p:sp>
      <p:sp>
        <p:nvSpPr>
          <p:cNvPr id="3" name="Content Placeholder 2"/>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It provides an unreliable connection delivery service. It does not provide any services of IP except that it provides process-to-process communication.</a:t>
            </a:r>
          </a:p>
          <a:p>
            <a:pPr algn="just"/>
            <a:r>
              <a:rPr lang="en-US">
                <a:latin typeface="Times New Roman" panose="02020603050405020304" pitchFamily="18" charset="0"/>
                <a:cs typeface="Times New Roman" panose="02020603050405020304" pitchFamily="18" charset="0"/>
              </a:rPr>
              <a:t>The UDP message can be lost, delayed, duplicated, or can be out of order.</a:t>
            </a:r>
          </a:p>
          <a:p>
            <a:pPr algn="just"/>
            <a:r>
              <a:rPr lang="en-US">
                <a:latin typeface="Times New Roman" panose="02020603050405020304" pitchFamily="18" charset="0"/>
                <a:cs typeface="Times New Roman" panose="02020603050405020304" pitchFamily="18" charset="0"/>
              </a:rPr>
              <a:t>It does not provide a reliable transport delivery service. It does not provide any acknowledgment or flow control mechanism. However, it does provide error control to some extent.</a:t>
            </a:r>
          </a:p>
          <a:p>
            <a:endParaRPr lang="en-IN"/>
          </a:p>
        </p:txBody>
      </p:sp>
    </p:spTree>
    <p:extLst>
      <p:ext uri="{BB962C8B-B14F-4D97-AF65-F5344CB8AC3E}">
        <p14:creationId xmlns:p14="http://schemas.microsoft.com/office/powerpoint/2010/main" val="3237138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Difference between TCP and UDP</a:t>
            </a:r>
            <a:endParaRPr lang="en-IN" b="1">
              <a:solidFill>
                <a:srgbClr val="FF0000"/>
              </a:solidFill>
              <a:latin typeface="Times New Roman" panose="02020603050405020304" pitchFamily="18" charset="0"/>
              <a:cs typeface="Times New Roman" panose="02020603050405020304" pitchFamily="18" charset="0"/>
            </a:endParaRPr>
          </a:p>
        </p:txBody>
      </p:sp>
      <p:pic>
        <p:nvPicPr>
          <p:cNvPr id="9218" name="Picture 2" descr="A chart comparing the typical applications and functionality of the UDP protocol vs TCP protocol.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3793" y="1690688"/>
            <a:ext cx="6666667" cy="460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412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421948" y="1739540"/>
            <a:ext cx="6417252" cy="3954678"/>
          </a:xfrm>
          <a:prstGeom prst="rect">
            <a:avLst/>
          </a:prstGeom>
        </p:spPr>
      </p:pic>
    </p:spTree>
    <p:extLst>
      <p:ext uri="{BB962C8B-B14F-4D97-AF65-F5344CB8AC3E}">
        <p14:creationId xmlns:p14="http://schemas.microsoft.com/office/powerpoint/2010/main" val="607100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1">
                <a:solidFill>
                  <a:srgbClr val="FF0000"/>
                </a:solidFill>
                <a:latin typeface="Times New Roman" panose="02020603050405020304" pitchFamily="18" charset="0"/>
                <a:cs typeface="Times New Roman" panose="02020603050405020304" pitchFamily="18" charset="0"/>
              </a:rPr>
              <a:t>Flow Control vs Congestion Control</a:t>
            </a:r>
          </a:p>
        </p:txBody>
      </p:sp>
    </p:spTree>
    <p:extLst>
      <p:ext uri="{BB962C8B-B14F-4D97-AF65-F5344CB8AC3E}">
        <p14:creationId xmlns:p14="http://schemas.microsoft.com/office/powerpoint/2010/main" val="305152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br>
              <a:rPr lang="en-US" b="1"/>
            </a:br>
            <a:br>
              <a:rPr lang="en-US" b="1"/>
            </a:br>
            <a:r>
              <a:rPr lang="en-US" b="1">
                <a:solidFill>
                  <a:srgbClr val="FF0000"/>
                </a:solidFill>
                <a:latin typeface="Times New Roman" panose="02020603050405020304" pitchFamily="18" charset="0"/>
                <a:cs typeface="Times New Roman" panose="02020603050405020304" pitchFamily="18" charset="0"/>
              </a:rPr>
              <a:t>Difference between Connection-oriented and Connection-less Services</a:t>
            </a:r>
            <a:br>
              <a:rPr lang="en-US" b="1"/>
            </a:br>
            <a:br>
              <a:rPr lang="en-US">
                <a:hlinkClick r:id="rId2"/>
              </a:rPr>
            </a:br>
            <a:endParaRPr lang="en-IN"/>
          </a:p>
        </p:txBody>
      </p:sp>
      <p:sp>
        <p:nvSpPr>
          <p:cNvPr id="3" name="Content Placeholder 2"/>
          <p:cNvSpPr>
            <a:spLocks noGrp="1"/>
          </p:cNvSpPr>
          <p:nvPr>
            <p:ph idx="1"/>
          </p:nvPr>
        </p:nvSpPr>
        <p:spPr>
          <a:xfrm>
            <a:off x="838200" y="1825625"/>
            <a:ext cx="10515600" cy="4351338"/>
          </a:xfrm>
        </p:spPr>
        <p:txBody>
          <a:bodyPr>
            <a:normAutofit fontScale="92500" lnSpcReduction="10000"/>
          </a:bodyPr>
          <a:lstStyle/>
          <a:p>
            <a:pPr algn="just"/>
            <a:r>
              <a:rPr lang="en-US">
                <a:latin typeface="Times New Roman" panose="02020603050405020304" pitchFamily="18" charset="0"/>
                <a:cs typeface="Times New Roman" panose="02020603050405020304" pitchFamily="18" charset="0"/>
              </a:rPr>
              <a:t>Both Connection-oriented service and Connection-less service are used for </a:t>
            </a:r>
            <a:r>
              <a:rPr lang="en-US">
                <a:solidFill>
                  <a:srgbClr val="FF0000"/>
                </a:solidFill>
                <a:latin typeface="Times New Roman" panose="02020603050405020304" pitchFamily="18" charset="0"/>
                <a:cs typeface="Times New Roman" panose="02020603050405020304" pitchFamily="18" charset="0"/>
              </a:rPr>
              <a:t>the connection establishment between two or more two devices</a:t>
            </a:r>
            <a:r>
              <a:rPr lang="en-US">
                <a:latin typeface="Times New Roman" panose="02020603050405020304" pitchFamily="18" charset="0"/>
                <a:cs typeface="Times New Roman" panose="02020603050405020304" pitchFamily="18" charset="0"/>
              </a:rPr>
              <a:t>. These types of services are offered by the network layer. </a:t>
            </a:r>
          </a:p>
          <a:p>
            <a:pPr algn="just"/>
            <a:r>
              <a:rPr lang="en-US" b="1">
                <a:solidFill>
                  <a:srgbClr val="FF0000"/>
                </a:solidFill>
                <a:latin typeface="Times New Roman" panose="02020603050405020304" pitchFamily="18" charset="0"/>
                <a:cs typeface="Times New Roman" panose="02020603050405020304" pitchFamily="18" charset="0"/>
              </a:rPr>
              <a:t>Connection-oriented service</a:t>
            </a:r>
            <a:r>
              <a:rPr lang="en-US">
                <a:latin typeface="Times New Roman" panose="02020603050405020304" pitchFamily="18" charset="0"/>
                <a:cs typeface="Times New Roman" panose="02020603050405020304" pitchFamily="18" charset="0"/>
              </a:rPr>
              <a:t> is related to the telephone system. It includes </a:t>
            </a:r>
            <a:r>
              <a:rPr lang="en-US">
                <a:solidFill>
                  <a:srgbClr val="FF0000"/>
                </a:solidFill>
                <a:latin typeface="Times New Roman" panose="02020603050405020304" pitchFamily="18" charset="0"/>
                <a:cs typeface="Times New Roman" panose="02020603050405020304" pitchFamily="18" charset="0"/>
              </a:rPr>
              <a:t>connection establishment and connection termination</a:t>
            </a:r>
            <a:r>
              <a:rPr lang="en-US">
                <a:latin typeface="Times New Roman" panose="02020603050405020304" pitchFamily="18" charset="0"/>
                <a:cs typeface="Times New Roman" panose="02020603050405020304" pitchFamily="18" charset="0"/>
              </a:rPr>
              <a:t>. In a connection-oriented service, the Handshake method is used to establish the connection between sender and receiver.</a:t>
            </a:r>
          </a:p>
          <a:p>
            <a:pPr algn="just"/>
            <a:r>
              <a:rPr lang="en-US" b="1">
                <a:solidFill>
                  <a:srgbClr val="FF0000"/>
                </a:solidFill>
                <a:latin typeface="Times New Roman" panose="02020603050405020304" pitchFamily="18" charset="0"/>
                <a:cs typeface="Times New Roman" panose="02020603050405020304" pitchFamily="18" charset="0"/>
              </a:rPr>
              <a:t>Connection-less service</a:t>
            </a:r>
            <a:r>
              <a:rPr lang="en-US">
                <a:latin typeface="Times New Roman" panose="02020603050405020304" pitchFamily="18" charset="0"/>
                <a:cs typeface="Times New Roman" panose="02020603050405020304" pitchFamily="18" charset="0"/>
              </a:rPr>
              <a:t> is related to the postal system. </a:t>
            </a:r>
            <a:r>
              <a:rPr lang="en-US">
                <a:solidFill>
                  <a:srgbClr val="FF0000"/>
                </a:solidFill>
                <a:latin typeface="Times New Roman" panose="02020603050405020304" pitchFamily="18" charset="0"/>
                <a:cs typeface="Times New Roman" panose="02020603050405020304" pitchFamily="18" charset="0"/>
              </a:rPr>
              <a:t>It does not include any connection establishment and connection termination</a:t>
            </a:r>
            <a:r>
              <a:rPr lang="en-US">
                <a:latin typeface="Times New Roman" panose="02020603050405020304" pitchFamily="18" charset="0"/>
                <a:cs typeface="Times New Roman" panose="02020603050405020304" pitchFamily="18" charset="0"/>
              </a:rPr>
              <a:t>. Connection-less Service </a:t>
            </a:r>
            <a:r>
              <a:rPr lang="en-US">
                <a:solidFill>
                  <a:srgbClr val="FF0000"/>
                </a:solidFill>
                <a:latin typeface="Times New Roman" panose="02020603050405020304" pitchFamily="18" charset="0"/>
                <a:cs typeface="Times New Roman" panose="02020603050405020304" pitchFamily="18" charset="0"/>
              </a:rPr>
              <a:t>does not give a guarantee of reliability</a:t>
            </a:r>
            <a:r>
              <a:rPr lang="en-US">
                <a:latin typeface="Times New Roman" panose="02020603050405020304" pitchFamily="18" charset="0"/>
                <a:cs typeface="Times New Roman" panose="02020603050405020304" pitchFamily="18" charset="0"/>
              </a:rPr>
              <a:t>. In this, Packets do not follow the same path to reach their destination. </a:t>
            </a:r>
            <a:br>
              <a:rPr lang="en-US">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301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a:br>
            <a:r>
              <a:rPr lang="en-IN" sz="5300" b="1">
                <a:solidFill>
                  <a:srgbClr val="FF0000"/>
                </a:solidFill>
                <a:latin typeface="Times New Roman" panose="02020603050405020304" pitchFamily="18" charset="0"/>
                <a:cs typeface="Times New Roman" panose="02020603050405020304" pitchFamily="18" charset="0"/>
              </a:rPr>
              <a:t>Flow Control</a:t>
            </a:r>
            <a:br>
              <a:rPr lang="en-IN" b="1"/>
            </a:br>
            <a:endParaRPr lang="en-IN"/>
          </a:p>
        </p:txBody>
      </p:sp>
      <p:sp>
        <p:nvSpPr>
          <p:cNvPr id="3" name="Content Placeholder 2"/>
          <p:cNvSpPr>
            <a:spLocks noGrp="1"/>
          </p:cNvSpPr>
          <p:nvPr>
            <p:ph idx="1"/>
          </p:nvPr>
        </p:nvSpPr>
        <p:spPr>
          <a:xfrm>
            <a:off x="838200" y="1825625"/>
            <a:ext cx="10515600" cy="4644448"/>
          </a:xfrm>
        </p:spPr>
        <p:txBody>
          <a:bodyPr>
            <a:normAutofit/>
          </a:bodyPr>
          <a:lstStyle/>
          <a:p>
            <a:r>
              <a:rPr lang="en-US">
                <a:latin typeface="Times New Roman" panose="02020603050405020304" pitchFamily="18" charset="0"/>
                <a:cs typeface="Times New Roman" panose="02020603050405020304" pitchFamily="18" charset="0"/>
              </a:rPr>
              <a:t>Flow control is a technique used to </a:t>
            </a:r>
            <a:r>
              <a:rPr lang="en-US">
                <a:solidFill>
                  <a:srgbClr val="FF0000"/>
                </a:solidFill>
                <a:latin typeface="Times New Roman" panose="02020603050405020304" pitchFamily="18" charset="0"/>
                <a:cs typeface="Times New Roman" panose="02020603050405020304" pitchFamily="18" charset="0"/>
              </a:rPr>
              <a:t>regulate the flow of data between different nodes in a network</a:t>
            </a:r>
            <a:r>
              <a:rPr lang="en-US">
                <a:latin typeface="Times New Roman" panose="02020603050405020304" pitchFamily="18" charset="0"/>
                <a:cs typeface="Times New Roman" panose="02020603050405020304" pitchFamily="18" charset="0"/>
              </a:rPr>
              <a:t>.</a:t>
            </a:r>
          </a:p>
          <a:p>
            <a:pPr algn="just"/>
            <a:r>
              <a:rPr lang="en-US">
                <a:latin typeface="Times New Roman" panose="02020603050405020304" pitchFamily="18" charset="0"/>
                <a:cs typeface="Times New Roman" panose="02020603050405020304" pitchFamily="18" charset="0"/>
              </a:rPr>
              <a:t>It is a process of </a:t>
            </a:r>
            <a:r>
              <a:rPr lang="en-US">
                <a:solidFill>
                  <a:srgbClr val="FF0000"/>
                </a:solidFill>
                <a:latin typeface="Times New Roman" panose="02020603050405020304" pitchFamily="18" charset="0"/>
                <a:cs typeface="Times New Roman" panose="02020603050405020304" pitchFamily="18" charset="0"/>
              </a:rPr>
              <a:t>managing the rate of data transmission between two nodes to prevent a fast sender from overwhelming a slow receiver</a:t>
            </a:r>
          </a:p>
          <a:p>
            <a:r>
              <a:rPr lang="en-US">
                <a:latin typeface="Times New Roman" panose="02020603050405020304" pitchFamily="18" charset="0"/>
                <a:cs typeface="Times New Roman" panose="02020603050405020304" pitchFamily="18" charset="0"/>
              </a:rPr>
              <a:t> It ensures that </a:t>
            </a:r>
            <a:r>
              <a:rPr lang="en-US">
                <a:solidFill>
                  <a:srgbClr val="FF0000"/>
                </a:solidFill>
                <a:latin typeface="Times New Roman" panose="02020603050405020304" pitchFamily="18" charset="0"/>
                <a:cs typeface="Times New Roman" panose="02020603050405020304" pitchFamily="18" charset="0"/>
              </a:rPr>
              <a:t>a sender does not overwhelm a receiver with too much data too quickly</a:t>
            </a:r>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The goal of flow control is to </a:t>
            </a:r>
            <a:r>
              <a:rPr lang="en-US">
                <a:solidFill>
                  <a:srgbClr val="FF0000"/>
                </a:solidFill>
                <a:latin typeface="Times New Roman" panose="02020603050405020304" pitchFamily="18" charset="0"/>
                <a:cs typeface="Times New Roman" panose="02020603050405020304" pitchFamily="18" charset="0"/>
              </a:rPr>
              <a:t>prevent buffer overflow</a:t>
            </a:r>
            <a:r>
              <a:rPr lang="en-US">
                <a:latin typeface="Times New Roman" panose="02020603050405020304" pitchFamily="18" charset="0"/>
                <a:cs typeface="Times New Roman" panose="02020603050405020304" pitchFamily="18" charset="0"/>
              </a:rPr>
              <a:t>, which can lead to </a:t>
            </a:r>
            <a:r>
              <a:rPr lang="en-US">
                <a:solidFill>
                  <a:srgbClr val="FF0000"/>
                </a:solidFill>
                <a:latin typeface="Times New Roman" panose="02020603050405020304" pitchFamily="18" charset="0"/>
                <a:cs typeface="Times New Roman" panose="02020603050405020304" pitchFamily="18" charset="0"/>
              </a:rPr>
              <a:t>dropped packets and poor network performance</a:t>
            </a:r>
            <a:r>
              <a:rPr lang="en-US">
                <a:latin typeface="Times New Roman" panose="02020603050405020304" pitchFamily="18" charset="0"/>
                <a:cs typeface="Times New Roman" panose="02020603050405020304" pitchFamily="18" charset="0"/>
              </a:rPr>
              <a:t>.</a:t>
            </a:r>
          </a:p>
          <a:p>
            <a:pPr algn="just"/>
            <a:r>
              <a:rPr lang="en-US">
                <a:latin typeface="Times New Roman" panose="02020603050405020304" pitchFamily="18" charset="0"/>
                <a:cs typeface="Times New Roman" panose="02020603050405020304" pitchFamily="18" charset="0"/>
              </a:rPr>
              <a:t>Prevents buffer overflow: Flow control prevents buffer overflow by regulating the rate at which data is sent from the sender to the receiver.</a:t>
            </a:r>
          </a:p>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376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Introduction</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3200" b="1">
                <a:latin typeface="Times New Roman" panose="02020603050405020304" pitchFamily="18" charset="0"/>
                <a:cs typeface="Times New Roman" panose="02020603050405020304" pitchFamily="18" charset="0"/>
              </a:rPr>
              <a:t>Flow Control</a:t>
            </a:r>
            <a:r>
              <a:rPr lang="en-US" sz="3200">
                <a:latin typeface="Times New Roman" panose="02020603050405020304" pitchFamily="18" charset="0"/>
                <a:cs typeface="Times New Roman" panose="02020603050405020304" pitchFamily="18" charset="0"/>
              </a:rPr>
              <a:t> and </a:t>
            </a:r>
            <a:r>
              <a:rPr lang="en-US" sz="3200" b="1">
                <a:latin typeface="Times New Roman" panose="02020603050405020304" pitchFamily="18" charset="0"/>
                <a:cs typeface="Times New Roman" panose="02020603050405020304" pitchFamily="18" charset="0"/>
              </a:rPr>
              <a:t>Congestion Control</a:t>
            </a:r>
            <a:r>
              <a:rPr lang="en-US" sz="3200">
                <a:latin typeface="Times New Roman" panose="02020603050405020304" pitchFamily="18" charset="0"/>
                <a:cs typeface="Times New Roman" panose="02020603050405020304" pitchFamily="18" charset="0"/>
              </a:rPr>
              <a:t> are </a:t>
            </a:r>
            <a:r>
              <a:rPr lang="en-US" sz="3200">
                <a:solidFill>
                  <a:srgbClr val="FF0000"/>
                </a:solidFill>
                <a:latin typeface="Times New Roman" panose="02020603050405020304" pitchFamily="18" charset="0"/>
                <a:cs typeface="Times New Roman" panose="02020603050405020304" pitchFamily="18" charset="0"/>
              </a:rPr>
              <a:t>traffic controlling methods</a:t>
            </a:r>
            <a:r>
              <a:rPr lang="en-US" sz="3200">
                <a:latin typeface="Times New Roman" panose="02020603050405020304" pitchFamily="18" charset="0"/>
                <a:cs typeface="Times New Roman" panose="02020603050405020304" pitchFamily="18" charset="0"/>
              </a:rPr>
              <a:t> for different situations. </a:t>
            </a:r>
          </a:p>
          <a:p>
            <a:pPr algn="just"/>
            <a:r>
              <a:rPr lang="en-US" sz="3200">
                <a:latin typeface="Times New Roman" panose="02020603050405020304" pitchFamily="18" charset="0"/>
                <a:cs typeface="Times New Roman" panose="02020603050405020304" pitchFamily="18" charset="0"/>
              </a:rPr>
              <a:t>The main difference between flow control and congestion control is that, In flow control, </a:t>
            </a:r>
            <a:r>
              <a:rPr lang="en-US" sz="3200">
                <a:solidFill>
                  <a:srgbClr val="FF0000"/>
                </a:solidFill>
                <a:latin typeface="Times New Roman" panose="02020603050405020304" pitchFamily="18" charset="0"/>
                <a:cs typeface="Times New Roman" panose="02020603050405020304" pitchFamily="18" charset="0"/>
              </a:rPr>
              <a:t>rate of traffic received from a sender can be controlled by a receiver</a:t>
            </a:r>
            <a:r>
              <a:rPr lang="en-US" sz="3200">
                <a:latin typeface="Times New Roman" panose="02020603050405020304" pitchFamily="18" charset="0"/>
                <a:cs typeface="Times New Roman" panose="02020603050405020304" pitchFamily="18" charset="0"/>
              </a:rPr>
              <a:t>.</a:t>
            </a:r>
          </a:p>
          <a:p>
            <a:pPr algn="just"/>
            <a:r>
              <a:rPr lang="en-US" sz="3200">
                <a:latin typeface="Times New Roman" panose="02020603050405020304" pitchFamily="18" charset="0"/>
                <a:cs typeface="Times New Roman" panose="02020603050405020304" pitchFamily="18" charset="0"/>
              </a:rPr>
              <a:t>On the other hand, In congestion control, </a:t>
            </a:r>
            <a:r>
              <a:rPr lang="en-US" sz="3200">
                <a:solidFill>
                  <a:srgbClr val="FF0000"/>
                </a:solidFill>
                <a:latin typeface="Times New Roman" panose="02020603050405020304" pitchFamily="18" charset="0"/>
                <a:cs typeface="Times New Roman" panose="02020603050405020304" pitchFamily="18" charset="0"/>
              </a:rPr>
              <a:t>rate of traffic from sender to the network is controlled</a:t>
            </a:r>
            <a:r>
              <a:rPr lang="en-US" sz="3200">
                <a:latin typeface="Times New Roman" panose="02020603050405020304" pitchFamily="18" charset="0"/>
                <a:cs typeface="Times New Roman" panose="02020603050405020304" pitchFamily="18" charset="0"/>
              </a:rPr>
              <a:t>. </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537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Receiver advertises a </a:t>
            </a:r>
            <a:r>
              <a:rPr lang="en-US">
                <a:solidFill>
                  <a:srgbClr val="FF0000"/>
                </a:solidFill>
                <a:latin typeface="Times New Roman" panose="02020603050405020304" pitchFamily="18" charset="0"/>
                <a:cs typeface="Times New Roman" panose="02020603050405020304" pitchFamily="18" charset="0"/>
              </a:rPr>
              <a:t>window </a:t>
            </a:r>
            <a:r>
              <a:rPr lang="en-US" err="1">
                <a:solidFill>
                  <a:srgbClr val="FF0000"/>
                </a:solidFill>
                <a:latin typeface="Times New Roman" panose="02020603050405020304" pitchFamily="18" charset="0"/>
                <a:cs typeface="Times New Roman" panose="02020603050405020304" pitchFamily="18" charset="0"/>
              </a:rPr>
              <a:t>rwnd</a:t>
            </a:r>
            <a:r>
              <a:rPr lang="en-US">
                <a:solidFill>
                  <a:srgbClr val="FF0000"/>
                </a:solidFill>
                <a:latin typeface="Times New Roman" panose="02020603050405020304" pitchFamily="18" charset="0"/>
                <a:cs typeface="Times New Roman" panose="02020603050405020304" pitchFamily="18" charset="0"/>
              </a:rPr>
              <a:t> (receiver window) with each acknowledgment</a:t>
            </a:r>
            <a:r>
              <a:rPr lang="en-US">
                <a:latin typeface="Times New Roman" panose="02020603050405020304" pitchFamily="18" charset="0"/>
                <a:cs typeface="Times New Roman" panose="02020603050405020304" pitchFamily="18" charset="0"/>
              </a:rPr>
              <a:t>.</a:t>
            </a:r>
          </a:p>
          <a:p>
            <a:pPr algn="just"/>
            <a:r>
              <a:rPr lang="en-US">
                <a:latin typeface="Times New Roman" panose="02020603050405020304" pitchFamily="18" charset="0"/>
                <a:cs typeface="Times New Roman" panose="02020603050405020304" pitchFamily="18" charset="0"/>
              </a:rPr>
              <a:t>Window:</a:t>
            </a:r>
          </a:p>
          <a:p>
            <a:pPr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 Closed (by sender) when data is sent and acknowledgment </a:t>
            </a:r>
          </a:p>
          <a:p>
            <a:pPr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Opened (by receiver) when data is read</a:t>
            </a:r>
          </a:p>
          <a:p>
            <a:pPr algn="just"/>
            <a:r>
              <a:rPr lang="en-US">
                <a:latin typeface="Times New Roman" panose="02020603050405020304" pitchFamily="18" charset="0"/>
                <a:cs typeface="Times New Roman" panose="02020603050405020304" pitchFamily="18" charset="0"/>
              </a:rPr>
              <a:t>The size of this window can be the </a:t>
            </a:r>
            <a:r>
              <a:rPr lang="en-US">
                <a:solidFill>
                  <a:srgbClr val="FF0000"/>
                </a:solidFill>
                <a:latin typeface="Times New Roman" panose="02020603050405020304" pitchFamily="18" charset="0"/>
                <a:cs typeface="Times New Roman" panose="02020603050405020304" pitchFamily="18" charset="0"/>
              </a:rPr>
              <a:t>performance </a:t>
            </a:r>
            <a:r>
              <a:rPr lang="en-US">
                <a:latin typeface="Times New Roman" panose="02020603050405020304" pitchFamily="18" charset="0"/>
                <a:cs typeface="Times New Roman" panose="02020603050405020304" pitchFamily="18" charset="0"/>
              </a:rPr>
              <a:t>limit</a:t>
            </a:r>
          </a:p>
          <a:p>
            <a:pPr algn="just"/>
            <a:endParaRPr lang="en-US">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388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2324028"/>
            <a:ext cx="3514725" cy="2190750"/>
          </a:xfrm>
          <a:prstGeom prst="rect">
            <a:avLst/>
          </a:prstGeom>
        </p:spPr>
      </p:pic>
      <p:pic>
        <p:nvPicPr>
          <p:cNvPr id="5" name="Picture 4"/>
          <p:cNvPicPr>
            <a:picLocks noChangeAspect="1"/>
          </p:cNvPicPr>
          <p:nvPr/>
        </p:nvPicPr>
        <p:blipFill>
          <a:blip r:embed="rId3"/>
          <a:stretch>
            <a:fillRect/>
          </a:stretch>
        </p:blipFill>
        <p:spPr>
          <a:xfrm>
            <a:off x="4695826" y="1095303"/>
            <a:ext cx="6153150" cy="4945279"/>
          </a:xfrm>
          <a:prstGeom prst="rect">
            <a:avLst/>
          </a:prstGeom>
        </p:spPr>
      </p:pic>
    </p:spTree>
    <p:extLst>
      <p:ext uri="{BB962C8B-B14F-4D97-AF65-F5344CB8AC3E}">
        <p14:creationId xmlns:p14="http://schemas.microsoft.com/office/powerpoint/2010/main" val="3067536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92493" y="710838"/>
            <a:ext cx="7496175" cy="5288179"/>
          </a:xfrm>
          <a:prstGeom prst="rect">
            <a:avLst/>
          </a:prstGeom>
        </p:spPr>
      </p:pic>
    </p:spTree>
    <p:extLst>
      <p:ext uri="{BB962C8B-B14F-4D97-AF65-F5344CB8AC3E}">
        <p14:creationId xmlns:p14="http://schemas.microsoft.com/office/powerpoint/2010/main" val="765693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65639" y="1157649"/>
            <a:ext cx="7334250" cy="4966060"/>
          </a:xfrm>
          <a:prstGeom prst="rect">
            <a:avLst/>
          </a:prstGeom>
        </p:spPr>
      </p:pic>
    </p:spTree>
    <p:extLst>
      <p:ext uri="{BB962C8B-B14F-4D97-AF65-F5344CB8AC3E}">
        <p14:creationId xmlns:p14="http://schemas.microsoft.com/office/powerpoint/2010/main" val="3442523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52562" y="680533"/>
            <a:ext cx="6848475" cy="5249212"/>
          </a:xfrm>
          <a:prstGeom prst="rect">
            <a:avLst/>
          </a:prstGeom>
        </p:spPr>
      </p:pic>
    </p:spTree>
    <p:extLst>
      <p:ext uri="{BB962C8B-B14F-4D97-AF65-F5344CB8AC3E}">
        <p14:creationId xmlns:p14="http://schemas.microsoft.com/office/powerpoint/2010/main" val="2822747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a:br>
            <a:r>
              <a:rPr lang="en-IN" b="1">
                <a:solidFill>
                  <a:srgbClr val="FF0000"/>
                </a:solidFill>
                <a:latin typeface="Times New Roman" panose="02020603050405020304" pitchFamily="18" charset="0"/>
                <a:cs typeface="Times New Roman" panose="02020603050405020304" pitchFamily="18" charset="0"/>
              </a:rPr>
              <a:t>Congestion Control:</a:t>
            </a:r>
            <a:br>
              <a:rPr lang="en-IN" b="1"/>
            </a:br>
            <a:endParaRPr lang="en-IN"/>
          </a:p>
        </p:txBody>
      </p:sp>
      <p:sp>
        <p:nvSpPr>
          <p:cNvPr id="3" name="Content Placeholder 2"/>
          <p:cNvSpPr>
            <a:spLocks noGrp="1"/>
          </p:cNvSpPr>
          <p:nvPr>
            <p:ph idx="1"/>
          </p:nvPr>
        </p:nvSpPr>
        <p:spPr/>
        <p:txBody>
          <a:bodyPr>
            <a:normAutofit lnSpcReduction="10000"/>
          </a:bodyPr>
          <a:lstStyle/>
          <a:p>
            <a:pPr algn="just"/>
            <a:r>
              <a:rPr lang="en-US">
                <a:latin typeface="Times New Roman" panose="02020603050405020304" pitchFamily="18" charset="0"/>
                <a:cs typeface="Times New Roman" panose="02020603050405020304" pitchFamily="18" charset="0"/>
              </a:rPr>
              <a:t>Congestion control is a technique </a:t>
            </a:r>
            <a:r>
              <a:rPr lang="en-US">
                <a:solidFill>
                  <a:srgbClr val="FF0000"/>
                </a:solidFill>
                <a:latin typeface="Times New Roman" panose="02020603050405020304" pitchFamily="18" charset="0"/>
                <a:cs typeface="Times New Roman" panose="02020603050405020304" pitchFamily="18" charset="0"/>
              </a:rPr>
              <a:t>used to prevent congestion</a:t>
            </a:r>
            <a:r>
              <a:rPr lang="en-US">
                <a:latin typeface="Times New Roman" panose="02020603050405020304" pitchFamily="18" charset="0"/>
                <a:cs typeface="Times New Roman" panose="02020603050405020304" pitchFamily="18" charset="0"/>
              </a:rPr>
              <a:t> in a network.</a:t>
            </a:r>
          </a:p>
          <a:p>
            <a:r>
              <a:rPr lang="en-US">
                <a:latin typeface="Times New Roman" panose="02020603050405020304" pitchFamily="18" charset="0"/>
                <a:cs typeface="Times New Roman" panose="02020603050405020304" pitchFamily="18" charset="0"/>
              </a:rPr>
              <a:t> Congestion occurs </a:t>
            </a:r>
            <a:r>
              <a:rPr lang="en-US">
                <a:solidFill>
                  <a:srgbClr val="FF0000"/>
                </a:solidFill>
                <a:latin typeface="Times New Roman" panose="02020603050405020304" pitchFamily="18" charset="0"/>
                <a:cs typeface="Times New Roman" panose="02020603050405020304" pitchFamily="18" charset="0"/>
              </a:rPr>
              <a:t>when too much data is being sent over a network</a:t>
            </a:r>
            <a:r>
              <a:rPr lang="en-US">
                <a:latin typeface="Times New Roman" panose="02020603050405020304" pitchFamily="18" charset="0"/>
                <a:cs typeface="Times New Roman" panose="02020603050405020304" pitchFamily="18" charset="0"/>
              </a:rPr>
              <a:t>, and the </a:t>
            </a:r>
            <a:r>
              <a:rPr lang="en-US">
                <a:solidFill>
                  <a:srgbClr val="FF0000"/>
                </a:solidFill>
                <a:latin typeface="Times New Roman" panose="02020603050405020304" pitchFamily="18" charset="0"/>
                <a:cs typeface="Times New Roman" panose="02020603050405020304" pitchFamily="18" charset="0"/>
              </a:rPr>
              <a:t>network becomes overloaded, leading to dropped packets and poor network performance</a:t>
            </a:r>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When a connection is established, a suitable window size has to be chosen.</a:t>
            </a:r>
          </a:p>
          <a:p>
            <a:r>
              <a:rPr lang="en-US">
                <a:latin typeface="Times New Roman" panose="02020603050405020304" pitchFamily="18" charset="0"/>
                <a:cs typeface="Times New Roman" panose="02020603050405020304" pitchFamily="18" charset="0"/>
              </a:rPr>
              <a:t>The receiver specify a </a:t>
            </a:r>
            <a:r>
              <a:rPr lang="en-US">
                <a:solidFill>
                  <a:srgbClr val="FF0000"/>
                </a:solidFill>
                <a:latin typeface="Times New Roman" panose="02020603050405020304" pitchFamily="18" charset="0"/>
                <a:cs typeface="Times New Roman" panose="02020603050405020304" pitchFamily="18" charset="0"/>
              </a:rPr>
              <a:t>window based on buffer size</a:t>
            </a:r>
            <a:r>
              <a:rPr lang="en-US">
                <a:latin typeface="Times New Roman" panose="02020603050405020304" pitchFamily="18" charset="0"/>
                <a:cs typeface="Times New Roman" panose="02020603050405020304" pitchFamily="18" charset="0"/>
              </a:rPr>
              <a:t>. If the sender stick to this window size, problems will not occur due to buffer over flow at the receiving end, but they may still occur due to internal congestion within the network. </a:t>
            </a:r>
          </a:p>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557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43915" y="938573"/>
            <a:ext cx="8902411" cy="5379099"/>
          </a:xfrm>
          <a:prstGeom prst="rect">
            <a:avLst/>
          </a:prstGeom>
        </p:spPr>
      </p:pic>
    </p:spTree>
    <p:extLst>
      <p:ext uri="{BB962C8B-B14F-4D97-AF65-F5344CB8AC3E}">
        <p14:creationId xmlns:p14="http://schemas.microsoft.com/office/powerpoint/2010/main" val="3406491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a:latin typeface="Times New Roman" panose="02020603050405020304" pitchFamily="18" charset="0"/>
                <a:cs typeface="Times New Roman" panose="02020603050405020304" pitchFamily="18" charset="0"/>
              </a:rPr>
              <a:t>Congestion control prevents network congestion by regulating the rate at which data is sent from the sender to the receiver.</a:t>
            </a:r>
          </a:p>
          <a:p>
            <a:pPr algn="just" fontAlgn="base"/>
            <a:r>
              <a:rPr lang="en-US">
                <a:latin typeface="Times New Roman" panose="02020603050405020304" pitchFamily="18" charset="0"/>
                <a:cs typeface="Times New Roman" panose="02020603050405020304" pitchFamily="18" charset="0"/>
              </a:rPr>
              <a:t>Efficient use of network resources: Congestion control helps in efficient use of network resources by reducing the number of lost packets and retransmissions</a:t>
            </a:r>
          </a:p>
          <a:p>
            <a:endParaRPr lang="en-IN"/>
          </a:p>
        </p:txBody>
      </p:sp>
    </p:spTree>
    <p:extLst>
      <p:ext uri="{BB962C8B-B14F-4D97-AF65-F5344CB8AC3E}">
        <p14:creationId xmlns:p14="http://schemas.microsoft.com/office/powerpoint/2010/main" val="393898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geeksforgeeks.org/wp-content/uploads/20190519204240/Untitled-Diagram-21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9268" y="266195"/>
            <a:ext cx="7258050" cy="2066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edia.geeksforgeeks.org/wp-content/uploads/20190519204308/Untitled-Diagram-2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030" y="2714626"/>
            <a:ext cx="7258050"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971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199" y="1991879"/>
            <a:ext cx="10148455" cy="4351338"/>
          </a:xfrm>
          <a:prstGeom prst="rect">
            <a:avLst/>
          </a:prstGeom>
        </p:spPr>
      </p:pic>
    </p:spTree>
    <p:extLst>
      <p:ext uri="{BB962C8B-B14F-4D97-AF65-F5344CB8AC3E}">
        <p14:creationId xmlns:p14="http://schemas.microsoft.com/office/powerpoint/2010/main" val="285594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8487" y="840291"/>
            <a:ext cx="5543550" cy="5172582"/>
          </a:xfrm>
          <a:prstGeom prst="rect">
            <a:avLst/>
          </a:prstGeom>
        </p:spPr>
      </p:pic>
      <p:pic>
        <p:nvPicPr>
          <p:cNvPr id="5" name="Picture 4"/>
          <p:cNvPicPr>
            <a:picLocks noChangeAspect="1"/>
          </p:cNvPicPr>
          <p:nvPr/>
        </p:nvPicPr>
        <p:blipFill>
          <a:blip r:embed="rId3"/>
          <a:stretch>
            <a:fillRect/>
          </a:stretch>
        </p:blipFill>
        <p:spPr>
          <a:xfrm>
            <a:off x="6729846" y="840291"/>
            <a:ext cx="5226627" cy="5172582"/>
          </a:xfrm>
          <a:prstGeom prst="rect">
            <a:avLst/>
          </a:prstGeom>
        </p:spPr>
      </p:pic>
    </p:spTree>
    <p:extLst>
      <p:ext uri="{BB962C8B-B14F-4D97-AF65-F5344CB8AC3E}">
        <p14:creationId xmlns:p14="http://schemas.microsoft.com/office/powerpoint/2010/main" val="2882814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RTT</a:t>
            </a:r>
            <a:endParaRPr lang="en-IN" b="1">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99632" y="1825625"/>
            <a:ext cx="10192735" cy="4351338"/>
          </a:xfrm>
          <a:prstGeom prst="rect">
            <a:avLst/>
          </a:prstGeom>
        </p:spPr>
      </p:pic>
    </p:spTree>
    <p:extLst>
      <p:ext uri="{BB962C8B-B14F-4D97-AF65-F5344CB8AC3E}">
        <p14:creationId xmlns:p14="http://schemas.microsoft.com/office/powerpoint/2010/main" val="4117309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63782"/>
            <a:ext cx="10515600" cy="5013181"/>
          </a:xfrm>
        </p:spPr>
        <p:txBody>
          <a:bodyPr>
            <a:normAutofit/>
          </a:bodyPr>
          <a:lstStyle/>
          <a:p>
            <a:pPr algn="just"/>
            <a:r>
              <a:rPr lang="en-US" sz="3200">
                <a:latin typeface="Times New Roman" panose="02020603050405020304" pitchFamily="18" charset="0"/>
                <a:cs typeface="Times New Roman" panose="02020603050405020304" pitchFamily="18" charset="0"/>
              </a:rPr>
              <a:t>To control the congestion TCP uses Additive Increase Multiplicative Decrease (AIMD)</a:t>
            </a:r>
          </a:p>
          <a:p>
            <a:pPr algn="just"/>
            <a:endParaRPr lang="en-IN" sz="3200">
              <a:latin typeface="Times New Roman" panose="02020603050405020304" pitchFamily="18" charset="0"/>
              <a:cs typeface="Times New Roman" panose="02020603050405020304" pitchFamily="18" charset="0"/>
            </a:endParaRPr>
          </a:p>
        </p:txBody>
      </p:sp>
      <p:pic>
        <p:nvPicPr>
          <p:cNvPr id="6" name="Content Placeholder 3"/>
          <p:cNvPicPr>
            <a:picLocks noChangeAspect="1"/>
          </p:cNvPicPr>
          <p:nvPr/>
        </p:nvPicPr>
        <p:blipFill>
          <a:blip r:embed="rId2"/>
          <a:stretch>
            <a:fillRect/>
          </a:stretch>
        </p:blipFill>
        <p:spPr>
          <a:xfrm>
            <a:off x="2190750" y="2278135"/>
            <a:ext cx="7810500" cy="4305300"/>
          </a:xfrm>
          <a:prstGeom prst="rect">
            <a:avLst/>
          </a:prstGeom>
        </p:spPr>
      </p:pic>
    </p:spTree>
    <p:extLst>
      <p:ext uri="{BB962C8B-B14F-4D97-AF65-F5344CB8AC3E}">
        <p14:creationId xmlns:p14="http://schemas.microsoft.com/office/powerpoint/2010/main" val="8453831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5BDD-4665-F568-EE0C-73C4C7E4D3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B2E66B-839A-362D-0091-EFF1BC5A63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8302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B731-88AE-4F0D-912A-5E663F536C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754EDC-7F97-800C-D975-B5EB037ECA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58951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79F1-65E7-BC67-A8BA-154B599A12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71AF18-6F01-B2A8-9ABE-4AF75C860E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09811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A488-D8DB-79D9-DF91-E5B751E558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B4EC61-3576-A14C-702D-4F41C5E036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5971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Phase 1:</a:t>
            </a:r>
            <a:r>
              <a:rPr lang="en-US"/>
              <a:t> </a:t>
            </a:r>
            <a:r>
              <a:rPr lang="en-US" b="1">
                <a:solidFill>
                  <a:srgbClr val="FF0000"/>
                </a:solidFill>
                <a:latin typeface="Times New Roman" panose="02020603050405020304" pitchFamily="18" charset="0"/>
                <a:cs typeface="Times New Roman" panose="02020603050405020304" pitchFamily="18" charset="0"/>
              </a:rPr>
              <a:t>Slow start</a:t>
            </a:r>
            <a:endParaRPr lang="en-IN"/>
          </a:p>
        </p:txBody>
      </p:sp>
      <p:pic>
        <p:nvPicPr>
          <p:cNvPr id="8" name="Picture 7"/>
          <p:cNvPicPr>
            <a:picLocks noChangeAspect="1"/>
          </p:cNvPicPr>
          <p:nvPr/>
        </p:nvPicPr>
        <p:blipFill>
          <a:blip r:embed="rId2"/>
          <a:stretch>
            <a:fillRect/>
          </a:stretch>
        </p:blipFill>
        <p:spPr>
          <a:xfrm>
            <a:off x="224702" y="1593706"/>
            <a:ext cx="6449292" cy="4405312"/>
          </a:xfrm>
          <a:prstGeom prst="rect">
            <a:avLst/>
          </a:prstGeom>
        </p:spPr>
      </p:pic>
      <p:sp>
        <p:nvSpPr>
          <p:cNvPr id="9" name="Right Arrow 8"/>
          <p:cNvSpPr/>
          <p:nvPr/>
        </p:nvSpPr>
        <p:spPr>
          <a:xfrm>
            <a:off x="6251431" y="3796362"/>
            <a:ext cx="845127" cy="443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3"/>
          <a:stretch>
            <a:fillRect/>
          </a:stretch>
        </p:blipFill>
        <p:spPr>
          <a:xfrm>
            <a:off x="7096558" y="1455161"/>
            <a:ext cx="4676775" cy="4405312"/>
          </a:xfrm>
          <a:prstGeom prst="rect">
            <a:avLst/>
          </a:prstGeom>
        </p:spPr>
      </p:pic>
      <p:cxnSp>
        <p:nvCxnSpPr>
          <p:cNvPr id="12" name="Straight Arrow Connector 11"/>
          <p:cNvCxnSpPr/>
          <p:nvPr/>
        </p:nvCxnSpPr>
        <p:spPr>
          <a:xfrm flipH="1" flipV="1">
            <a:off x="9074727" y="4239707"/>
            <a:ext cx="1856509" cy="1509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843654" y="5675807"/>
            <a:ext cx="2175164" cy="646331"/>
          </a:xfrm>
          <a:prstGeom prst="rect">
            <a:avLst/>
          </a:prstGeom>
          <a:noFill/>
        </p:spPr>
        <p:txBody>
          <a:bodyPr wrap="square" rtlCol="0">
            <a:spAutoFit/>
          </a:bodyPr>
          <a:lstStyle/>
          <a:p>
            <a:r>
              <a:rPr lang="en-US"/>
              <a:t>Exponentially, slow start cannot continue</a:t>
            </a:r>
            <a:endParaRPr lang="en-IN"/>
          </a:p>
        </p:txBody>
      </p:sp>
    </p:spTree>
    <p:extLst>
      <p:ext uri="{BB962C8B-B14F-4D97-AF65-F5344CB8AC3E}">
        <p14:creationId xmlns:p14="http://schemas.microsoft.com/office/powerpoint/2010/main" val="2141552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Phase 2: Congestion Avoidance</a:t>
            </a:r>
            <a:endParaRPr lang="en-IN" b="1">
              <a:solidFill>
                <a:srgbClr val="FF00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1717964" y="1690688"/>
            <a:ext cx="7924800" cy="3961967"/>
          </a:xfrm>
          <a:prstGeom prst="rect">
            <a:avLst/>
          </a:prstGeom>
        </p:spPr>
      </p:pic>
      <p:sp>
        <p:nvSpPr>
          <p:cNvPr id="8" name="TextBox 7"/>
          <p:cNvSpPr txBox="1"/>
          <p:nvPr/>
        </p:nvSpPr>
        <p:spPr>
          <a:xfrm>
            <a:off x="1828800" y="5846618"/>
            <a:ext cx="8077200" cy="369332"/>
          </a:xfrm>
          <a:prstGeom prst="rect">
            <a:avLst/>
          </a:prstGeom>
          <a:noFill/>
        </p:spPr>
        <p:txBody>
          <a:bodyPr wrap="square" rtlCol="0">
            <a:spAutoFit/>
          </a:bodyPr>
          <a:lstStyle/>
          <a:p>
            <a:r>
              <a:rPr lang="en-US" b="1"/>
              <a:t>Congestion Avoidance: Increase the congestion window additively (add +1)</a:t>
            </a:r>
            <a:endParaRPr lang="en-IN" b="1"/>
          </a:p>
        </p:txBody>
      </p:sp>
    </p:spTree>
    <p:extLst>
      <p:ext uri="{BB962C8B-B14F-4D97-AF65-F5344CB8AC3E}">
        <p14:creationId xmlns:p14="http://schemas.microsoft.com/office/powerpoint/2010/main" val="342938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a:br>
            <a:r>
              <a:rPr lang="en-IN" b="1">
                <a:solidFill>
                  <a:srgbClr val="FF0000"/>
                </a:solidFill>
                <a:latin typeface="Times New Roman" panose="02020603050405020304" pitchFamily="18" charset="0"/>
                <a:cs typeface="Times New Roman" panose="02020603050405020304" pitchFamily="18" charset="0"/>
              </a:rPr>
              <a:t>Transmission Control Protocol (TCP)</a:t>
            </a:r>
            <a:br>
              <a:rPr lang="en-IN" b="1"/>
            </a:br>
            <a:endParaRPr lang="en-IN"/>
          </a:p>
        </p:txBody>
      </p:sp>
      <p:sp>
        <p:nvSpPr>
          <p:cNvPr id="3" name="Content Placeholder 2"/>
          <p:cNvSpPr>
            <a:spLocks noGrp="1"/>
          </p:cNvSpPr>
          <p:nvPr>
            <p:ph idx="1"/>
          </p:nvPr>
        </p:nvSpPr>
        <p:spPr/>
        <p:txBody>
          <a:bodyPr/>
          <a:lstStyle/>
          <a:p>
            <a:pPr algn="just"/>
            <a:r>
              <a:rPr lang="en-US" b="1">
                <a:solidFill>
                  <a:srgbClr val="FF0000"/>
                </a:solidFill>
                <a:latin typeface="Times New Roman" panose="02020603050405020304" pitchFamily="18" charset="0"/>
                <a:cs typeface="Times New Roman" panose="02020603050405020304" pitchFamily="18" charset="0"/>
              </a:rPr>
              <a:t>TCP</a:t>
            </a:r>
            <a:r>
              <a:rPr lang="en-US" b="1" u="sng">
                <a:solidFill>
                  <a:srgbClr val="FF0000"/>
                </a:solidFill>
                <a:latin typeface="Times New Roman" panose="02020603050405020304" pitchFamily="18" charset="0"/>
                <a:cs typeface="Times New Roman" panose="02020603050405020304" pitchFamily="18" charset="0"/>
              </a:rPr>
              <a:t> (</a:t>
            </a:r>
            <a:r>
              <a:rPr lang="en-US" b="1">
                <a:solidFill>
                  <a:srgbClr val="FF0000"/>
                </a:solidFill>
                <a:latin typeface="Times New Roman" panose="02020603050405020304" pitchFamily="18" charset="0"/>
                <a:cs typeface="Times New Roman" panose="02020603050405020304" pitchFamily="18" charset="0"/>
              </a:rPr>
              <a:t>Transmission</a:t>
            </a:r>
            <a:r>
              <a:rPr lang="en-US" b="1" u="sng">
                <a:solidFill>
                  <a:srgbClr val="FF0000"/>
                </a:solidFill>
                <a:latin typeface="Times New Roman" panose="02020603050405020304" pitchFamily="18" charset="0"/>
                <a:cs typeface="Times New Roman" panose="02020603050405020304" pitchFamily="18" charset="0"/>
              </a:rPr>
              <a:t> </a:t>
            </a:r>
            <a:r>
              <a:rPr lang="en-US" b="1">
                <a:solidFill>
                  <a:srgbClr val="FF0000"/>
                </a:solidFill>
                <a:latin typeface="Times New Roman" panose="02020603050405020304" pitchFamily="18" charset="0"/>
                <a:cs typeface="Times New Roman" panose="02020603050405020304" pitchFamily="18" charset="0"/>
              </a:rPr>
              <a:t>Control</a:t>
            </a:r>
            <a:r>
              <a:rPr lang="en-US" b="1" u="sng">
                <a:solidFill>
                  <a:srgbClr val="FF0000"/>
                </a:solidFill>
                <a:latin typeface="Times New Roman" panose="02020603050405020304" pitchFamily="18" charset="0"/>
                <a:cs typeface="Times New Roman" panose="02020603050405020304" pitchFamily="18" charset="0"/>
              </a:rPr>
              <a:t> </a:t>
            </a:r>
            <a:r>
              <a:rPr lang="en-US" b="1">
                <a:solidFill>
                  <a:srgbClr val="FF0000"/>
                </a:solidFill>
                <a:latin typeface="Times New Roman" panose="02020603050405020304" pitchFamily="18" charset="0"/>
                <a:cs typeface="Times New Roman" panose="02020603050405020304" pitchFamily="18" charset="0"/>
              </a:rPr>
              <a:t>Protocol</a:t>
            </a:r>
            <a:r>
              <a:rPr lang="en-US" b="1" u="sng">
                <a:solidFill>
                  <a:srgbClr val="FF0000"/>
                </a:solidFill>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is one of the main protocols of the Internet protocol suite. It lies between the Application and Network Layers which are used in providing reliable delivery services.</a:t>
            </a:r>
          </a:p>
          <a:p>
            <a:pPr algn="just"/>
            <a:r>
              <a:rPr lang="en-US">
                <a:latin typeface="Times New Roman" panose="02020603050405020304" pitchFamily="18" charset="0"/>
                <a:cs typeface="Times New Roman" panose="02020603050405020304" pitchFamily="18" charset="0"/>
              </a:rPr>
              <a:t>It is a </a:t>
            </a:r>
            <a:r>
              <a:rPr lang="en-US">
                <a:solidFill>
                  <a:srgbClr val="FF0000"/>
                </a:solidFill>
                <a:latin typeface="Times New Roman" panose="02020603050405020304" pitchFamily="18" charset="0"/>
                <a:cs typeface="Times New Roman" panose="02020603050405020304" pitchFamily="18" charset="0"/>
              </a:rPr>
              <a:t>connection-oriented protocol for communications </a:t>
            </a:r>
            <a:r>
              <a:rPr lang="en-US">
                <a:latin typeface="Times New Roman" panose="02020603050405020304" pitchFamily="18" charset="0"/>
                <a:cs typeface="Times New Roman" panose="02020603050405020304" pitchFamily="18" charset="0"/>
              </a:rPr>
              <a:t>that helps in the exchange of messages between different devices over a network.</a:t>
            </a:r>
          </a:p>
          <a:p>
            <a:pPr algn="just"/>
            <a:r>
              <a:rPr lang="en-US">
                <a:latin typeface="Times New Roman" panose="02020603050405020304" pitchFamily="18" charset="0"/>
                <a:cs typeface="Times New Roman" panose="02020603050405020304" pitchFamily="18" charset="0"/>
              </a:rPr>
              <a:t> The Internet Protocol (IP), which establishes the technique for </a:t>
            </a:r>
            <a:r>
              <a:rPr lang="en-US">
                <a:solidFill>
                  <a:srgbClr val="FF0000"/>
                </a:solidFill>
                <a:latin typeface="Times New Roman" panose="02020603050405020304" pitchFamily="18" charset="0"/>
                <a:cs typeface="Times New Roman" panose="02020603050405020304" pitchFamily="18" charset="0"/>
              </a:rPr>
              <a:t>sending data packets between computers</a:t>
            </a:r>
            <a:r>
              <a:rPr lang="en-US">
                <a:latin typeface="Times New Roman" panose="02020603050405020304" pitchFamily="18" charset="0"/>
                <a:cs typeface="Times New Roman" panose="02020603050405020304" pitchFamily="18" charset="0"/>
              </a:rPr>
              <a:t>, works with TCP. </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3662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086716" y="646761"/>
            <a:ext cx="9207211" cy="4867347"/>
          </a:xfrm>
          <a:prstGeom prst="rect">
            <a:avLst/>
          </a:prstGeom>
        </p:spPr>
      </p:pic>
    </p:spTree>
    <p:extLst>
      <p:ext uri="{BB962C8B-B14F-4D97-AF65-F5344CB8AC3E}">
        <p14:creationId xmlns:p14="http://schemas.microsoft.com/office/powerpoint/2010/main" val="85754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Phase 3: Congestion Detection</a:t>
            </a:r>
            <a:endParaRPr lang="en-IN" b="1">
              <a:solidFill>
                <a:srgbClr val="FF00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1780386" y="1681163"/>
            <a:ext cx="7550571" cy="4862512"/>
          </a:xfrm>
          <a:prstGeom prst="rect">
            <a:avLst/>
          </a:prstGeom>
        </p:spPr>
      </p:pic>
    </p:spTree>
    <p:extLst>
      <p:ext uri="{BB962C8B-B14F-4D97-AF65-F5344CB8AC3E}">
        <p14:creationId xmlns:p14="http://schemas.microsoft.com/office/powerpoint/2010/main" val="15261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285750" indent="-285750" algn="just"/>
            <a:r>
              <a:rPr lang="en-US" sz="3600">
                <a:latin typeface="Times New Roman" panose="02020603050405020304" pitchFamily="18" charset="0"/>
                <a:cs typeface="Times New Roman" panose="02020603050405020304" pitchFamily="18" charset="0"/>
              </a:rPr>
              <a:t>TCP is short for </a:t>
            </a:r>
            <a:r>
              <a:rPr lang="en-US" sz="3600">
                <a:solidFill>
                  <a:srgbClr val="FF0000"/>
                </a:solidFill>
                <a:latin typeface="Times New Roman" panose="02020603050405020304" pitchFamily="18" charset="0"/>
                <a:cs typeface="Times New Roman" panose="02020603050405020304" pitchFamily="18" charset="0"/>
              </a:rPr>
              <a:t>Transmission Control Protocol</a:t>
            </a:r>
            <a:r>
              <a:rPr lang="en-US" sz="3600">
                <a:latin typeface="Times New Roman" panose="02020603050405020304" pitchFamily="18" charset="0"/>
                <a:cs typeface="Times New Roman" panose="02020603050405020304" pitchFamily="18" charset="0"/>
              </a:rPr>
              <a:t>.</a:t>
            </a:r>
          </a:p>
          <a:p>
            <a:pPr marL="285750" indent="-285750" algn="just"/>
            <a:r>
              <a:rPr lang="en-US" sz="3600">
                <a:latin typeface="Times New Roman" panose="02020603050405020304" pitchFamily="18" charset="0"/>
                <a:cs typeface="Times New Roman" panose="02020603050405020304" pitchFamily="18" charset="0"/>
              </a:rPr>
              <a:t>It is a transport layer protocol.</a:t>
            </a:r>
          </a:p>
          <a:p>
            <a:pPr marL="285750" indent="-285750" algn="just"/>
            <a:r>
              <a:rPr lang="en-US" sz="3600">
                <a:latin typeface="Times New Roman" panose="02020603050405020304" pitchFamily="18" charset="0"/>
                <a:cs typeface="Times New Roman" panose="02020603050405020304" pitchFamily="18" charset="0"/>
              </a:rPr>
              <a:t>It has been designed to </a:t>
            </a:r>
            <a:r>
              <a:rPr lang="en-US" sz="3600">
                <a:solidFill>
                  <a:srgbClr val="FF0000"/>
                </a:solidFill>
                <a:latin typeface="Times New Roman" panose="02020603050405020304" pitchFamily="18" charset="0"/>
                <a:cs typeface="Times New Roman" panose="02020603050405020304" pitchFamily="18" charset="0"/>
              </a:rPr>
              <a:t>send data packets over the Internet.</a:t>
            </a:r>
          </a:p>
          <a:p>
            <a:pPr marL="285750" indent="-285750" algn="just"/>
            <a:r>
              <a:rPr lang="en-US" sz="3600">
                <a:latin typeface="Times New Roman" panose="02020603050405020304" pitchFamily="18" charset="0"/>
                <a:cs typeface="Times New Roman" panose="02020603050405020304" pitchFamily="18" charset="0"/>
              </a:rPr>
              <a:t>It establishes a reliable end to end connection before sending any data</a:t>
            </a:r>
            <a:r>
              <a:rPr lang="en-US" sz="4000">
                <a:latin typeface="Times New Roman" panose="02020603050405020304" pitchFamily="18" charset="0"/>
                <a:cs typeface="Times New Roman" panose="02020603050405020304" pitchFamily="18" charset="0"/>
              </a:rPr>
              <a:t>.</a:t>
            </a:r>
            <a:endParaRPr lang="en-IN" sz="40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1029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947DD0-E3BA-7109-13D7-8EC3DCE2D0E9}"/>
              </a:ext>
            </a:extLst>
          </p:cNvPr>
          <p:cNvSpPr txBox="1"/>
          <p:nvPr/>
        </p:nvSpPr>
        <p:spPr>
          <a:xfrm>
            <a:off x="1637472" y="1729482"/>
            <a:ext cx="9494354" cy="2585323"/>
          </a:xfrm>
          <a:prstGeom prst="rect">
            <a:avLst/>
          </a:prstGeom>
          <a:noFill/>
        </p:spPr>
        <p:txBody>
          <a:bodyPr wrap="square">
            <a:spAutoFit/>
          </a:bodyPr>
          <a:lstStyle/>
          <a:p>
            <a:r>
              <a:rPr lang="en-US" b="1"/>
              <a:t>TCP is a connection oriented protocol.</a:t>
            </a:r>
          </a:p>
          <a:p>
            <a:r>
              <a:rPr lang="en-US"/>
              <a:t> </a:t>
            </a:r>
          </a:p>
          <a:p>
            <a:endParaRPr lang="en-US"/>
          </a:p>
          <a:p>
            <a:r>
              <a:rPr lang="en-US"/>
              <a:t>This is because-</a:t>
            </a:r>
          </a:p>
          <a:p>
            <a:endParaRPr lang="en-US"/>
          </a:p>
          <a:p>
            <a:pPr marL="285750" indent="-285750">
              <a:buFont typeface="Arial" panose="020B0604020202020204" pitchFamily="34" charset="0"/>
              <a:buChar char="•"/>
            </a:pPr>
            <a:r>
              <a:rPr lang="en-US"/>
              <a:t>TCP establishes an end to end connection between the source and destination.</a:t>
            </a:r>
          </a:p>
          <a:p>
            <a:pPr marL="285750" indent="-285750">
              <a:buFont typeface="Arial" panose="020B0604020202020204" pitchFamily="34" charset="0"/>
              <a:buChar char="•"/>
            </a:pPr>
            <a:r>
              <a:rPr lang="en-US"/>
              <a:t>The connection is established before exchanging the data.</a:t>
            </a:r>
          </a:p>
          <a:p>
            <a:pPr marL="285750" indent="-285750">
              <a:buFont typeface="Arial" panose="020B0604020202020204" pitchFamily="34" charset="0"/>
              <a:buChar char="•"/>
            </a:pPr>
            <a:r>
              <a:rPr lang="en-US"/>
              <a:t>The connection is maintained until the application programs at each end finishes exchanging the data.</a:t>
            </a:r>
            <a:endParaRPr lang="en-IN"/>
          </a:p>
        </p:txBody>
      </p:sp>
    </p:spTree>
    <p:extLst>
      <p:ext uri="{BB962C8B-B14F-4D97-AF65-F5344CB8AC3E}">
        <p14:creationId xmlns:p14="http://schemas.microsoft.com/office/powerpoint/2010/main" val="328623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ransmission Control Protoco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4416" y="814243"/>
            <a:ext cx="7212111" cy="48245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05200" y="5902036"/>
            <a:ext cx="4572000" cy="369332"/>
          </a:xfrm>
          <a:prstGeom prst="rect">
            <a:avLst/>
          </a:prstGeom>
          <a:noFill/>
        </p:spPr>
        <p:txBody>
          <a:bodyPr wrap="square" rtlCol="0">
            <a:spAutoFit/>
          </a:bodyPr>
          <a:lstStyle/>
          <a:p>
            <a:pPr algn="ctr"/>
            <a:r>
              <a:rPr lang="en-US"/>
              <a:t>Fig. Handshake method</a:t>
            </a:r>
            <a:endParaRPr lang="en-IN"/>
          </a:p>
        </p:txBody>
      </p:sp>
    </p:spTree>
    <p:extLst>
      <p:ext uri="{BB962C8B-B14F-4D97-AF65-F5344CB8AC3E}">
        <p14:creationId xmlns:p14="http://schemas.microsoft.com/office/powerpoint/2010/main" val="309571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4644484"/>
              </p:ext>
            </p:extLst>
          </p:nvPr>
        </p:nvGraphicFramePr>
        <p:xfrm>
          <a:off x="2109116" y="2193276"/>
          <a:ext cx="7973768" cy="3200400"/>
        </p:xfrm>
        <a:graphic>
          <a:graphicData uri="http://schemas.openxmlformats.org/drawingml/2006/table">
            <a:tbl>
              <a:tblPr/>
              <a:tblGrid>
                <a:gridCol w="3986884">
                  <a:extLst>
                    <a:ext uri="{9D8B030D-6E8A-4147-A177-3AD203B41FA5}">
                      <a16:colId xmlns:a16="http://schemas.microsoft.com/office/drawing/2014/main" val="3656203923"/>
                    </a:ext>
                  </a:extLst>
                </a:gridCol>
                <a:gridCol w="3986884">
                  <a:extLst>
                    <a:ext uri="{9D8B030D-6E8A-4147-A177-3AD203B41FA5}">
                      <a16:colId xmlns:a16="http://schemas.microsoft.com/office/drawing/2014/main" val="2757753318"/>
                    </a:ext>
                  </a:extLst>
                </a:gridCol>
              </a:tblGrid>
              <a:tr h="0">
                <a:tc>
                  <a:txBody>
                    <a:bodyPr/>
                    <a:lstStyle/>
                    <a:p>
                      <a:pPr algn="l"/>
                      <a:r>
                        <a:rPr lang="en-IN">
                          <a:effectLst/>
                        </a:rPr>
                        <a:t>Message</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a:effectLst/>
                        </a:rPr>
                        <a:t>Description</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617165151"/>
                  </a:ext>
                </a:extLst>
              </a:tr>
              <a:tr h="0">
                <a:tc>
                  <a:txBody>
                    <a:bodyPr/>
                    <a:lstStyle/>
                    <a:p>
                      <a:r>
                        <a:rPr lang="en-IN">
                          <a:effectLst/>
                        </a:rPr>
                        <a:t>Syn</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Used to initiate and establish a connection. It also helps you to synchronize sequence numbers between devices.</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507888656"/>
                  </a:ext>
                </a:extLst>
              </a:tr>
              <a:tr h="0">
                <a:tc>
                  <a:txBody>
                    <a:bodyPr/>
                    <a:lstStyle/>
                    <a:p>
                      <a:r>
                        <a:rPr lang="en-IN">
                          <a:effectLst/>
                        </a:rPr>
                        <a:t>ACK</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Helps to confirm to the other side that it has received the SYN.</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132672300"/>
                  </a:ext>
                </a:extLst>
              </a:tr>
              <a:tr h="0">
                <a:tc>
                  <a:txBody>
                    <a:bodyPr/>
                    <a:lstStyle/>
                    <a:p>
                      <a:r>
                        <a:rPr lang="en-IN">
                          <a:effectLst/>
                        </a:rPr>
                        <a:t>SYN-ACK</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SYN message from local device and ACK of the earlier packet.</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570352"/>
                  </a:ext>
                </a:extLst>
              </a:tr>
              <a:tr h="0">
                <a:tc>
                  <a:txBody>
                    <a:bodyPr/>
                    <a:lstStyle/>
                    <a:p>
                      <a:r>
                        <a:rPr lang="en-IN">
                          <a:effectLst/>
                        </a:rPr>
                        <a:t>FIN</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a:effectLst/>
                        </a:rPr>
                        <a:t>Used to terminate a connection.</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503666132"/>
                  </a:ext>
                </a:extLst>
              </a:tr>
            </a:tbl>
          </a:graphicData>
        </a:graphic>
      </p:graphicFrame>
    </p:spTree>
    <p:extLst>
      <p:ext uri="{BB962C8B-B14F-4D97-AF65-F5344CB8AC3E}">
        <p14:creationId xmlns:p14="http://schemas.microsoft.com/office/powerpoint/2010/main" val="4192219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203E1839720B4A8CBE8A8B0D66C0B2" ma:contentTypeVersion="5" ma:contentTypeDescription="Create a new document." ma:contentTypeScope="" ma:versionID="eb847e851ce1af34f76cd4f31bed0aa1">
  <xsd:schema xmlns:xsd="http://www.w3.org/2001/XMLSchema" xmlns:xs="http://www.w3.org/2001/XMLSchema" xmlns:p="http://schemas.microsoft.com/office/2006/metadata/properties" xmlns:ns2="0ac594e5-60c5-4fa7-85bd-964edfb3e519" xmlns:ns3="b732c48c-cbf7-4c99-880f-279e91b1e121" targetNamespace="http://schemas.microsoft.com/office/2006/metadata/properties" ma:root="true" ma:fieldsID="97afe3e7c3d477f69993a85213c5faed" ns2:_="" ns3:_="">
    <xsd:import namespace="0ac594e5-60c5-4fa7-85bd-964edfb3e519"/>
    <xsd:import namespace="b732c48c-cbf7-4c99-880f-279e91b1e12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594e5-60c5-4fa7-85bd-964edfb3e5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32c48c-cbf7-4c99-880f-279e91b1e12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5489F0-E608-4C81-BED4-399305B06DF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5C9F174-48FC-409B-9FA4-28BA19173D28}">
  <ds:schemaRefs>
    <ds:schemaRef ds:uri="http://schemas.microsoft.com/sharepoint/v3/contenttype/forms"/>
  </ds:schemaRefs>
</ds:datastoreItem>
</file>

<file path=customXml/itemProps3.xml><?xml version="1.0" encoding="utf-8"?>
<ds:datastoreItem xmlns:ds="http://schemas.openxmlformats.org/officeDocument/2006/customXml" ds:itemID="{5A086F8B-478C-49DC-B7B8-BB935A272C64}">
  <ds:schemaRefs>
    <ds:schemaRef ds:uri="0ac594e5-60c5-4fa7-85bd-964edfb3e519"/>
    <ds:schemaRef ds:uri="b732c48c-cbf7-4c99-880f-279e91b1e12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51</Slides>
  <Notes>0</Notes>
  <HiddenSlides>0</HiddenSlide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Module-5</vt:lpstr>
      <vt:lpstr>Introduction</vt:lpstr>
      <vt:lpstr>  Difference between Connection-oriented and Connection-less Services  </vt:lpstr>
      <vt:lpstr>PowerPoint Presentation</vt:lpstr>
      <vt:lpstr> Transmission Control Protocol (TCP)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of TCP</vt:lpstr>
      <vt:lpstr> User Datagram Protocol (UDP) </vt:lpstr>
      <vt:lpstr>PowerPoint Presentation</vt:lpstr>
      <vt:lpstr>UDP Header format</vt:lpstr>
      <vt:lpstr>PowerPoint Presentation</vt:lpstr>
      <vt:lpstr> Limitations </vt:lpstr>
      <vt:lpstr>Difference between TCP and UDP</vt:lpstr>
      <vt:lpstr>PowerPoint Presentation</vt:lpstr>
      <vt:lpstr>Flow Control vs Congestion Control</vt:lpstr>
      <vt:lpstr> Flow Control </vt:lpstr>
      <vt:lpstr>Introduction</vt:lpstr>
      <vt:lpstr>PowerPoint Presentation</vt:lpstr>
      <vt:lpstr>PowerPoint Presentation</vt:lpstr>
      <vt:lpstr>PowerPoint Presentation</vt:lpstr>
      <vt:lpstr>PowerPoint Presentation</vt:lpstr>
      <vt:lpstr>PowerPoint Presentation</vt:lpstr>
      <vt:lpstr> Congestion Control: </vt:lpstr>
      <vt:lpstr>PowerPoint Presentation</vt:lpstr>
      <vt:lpstr>PowerPoint Presentation</vt:lpstr>
      <vt:lpstr>PowerPoint Presentation</vt:lpstr>
      <vt:lpstr>PowerPoint Presentation</vt:lpstr>
      <vt:lpstr>RTT</vt:lpstr>
      <vt:lpstr>PowerPoint Presentation</vt:lpstr>
      <vt:lpstr>PowerPoint Presentation</vt:lpstr>
      <vt:lpstr>PowerPoint Presentation</vt:lpstr>
      <vt:lpstr>PowerPoint Presentation</vt:lpstr>
      <vt:lpstr>PowerPoint Presentation</vt:lpstr>
      <vt:lpstr>Phase 1: Slow start</vt:lpstr>
      <vt:lpstr>Phase 2: Congestion Avoidance</vt:lpstr>
      <vt:lpstr>PowerPoint Presentation</vt:lpstr>
      <vt:lpstr>Phase 3: Congestion Detection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azees mm</dc:creator>
  <cp:revision>2</cp:revision>
  <dcterms:created xsi:type="dcterms:W3CDTF">2022-07-22T10:09:31Z</dcterms:created>
  <dcterms:modified xsi:type="dcterms:W3CDTF">2023-08-17T21:57:39Z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0x010100A0203E1839720B4A8CBE8A8B0D66C0B2</vt:lpwstr>
  </property>
</Properties>
</file>