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4" r:id="rId1"/>
  </p:sldMasterIdLst>
  <p:notesMasterIdLst>
    <p:notesMasterId r:id="rId12"/>
  </p:notesMasterIdLst>
  <p:sldIdLst>
    <p:sldId id="256" r:id="rId2"/>
    <p:sldId id="259" r:id="rId3"/>
    <p:sldId id="257" r:id="rId4"/>
    <p:sldId id="321" r:id="rId5"/>
    <p:sldId id="262" r:id="rId6"/>
    <p:sldId id="263" r:id="rId7"/>
    <p:sldId id="322" r:id="rId8"/>
    <p:sldId id="323" r:id="rId9"/>
    <p:sldId id="317" r:id="rId10"/>
    <p:sldId id="319"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Merriweather Light" panose="00000400000000000000" pitchFamily="2" charset="0"/>
      <p:regular r:id="rId17"/>
      <p:bold r:id="rId18"/>
      <p:italic r:id="rId19"/>
      <p:boldItalic r:id="rId20"/>
    </p:embeddedFont>
    <p:embeddedFont>
      <p:font typeface="Montserrat" panose="00000500000000000000" pitchFamily="2" charset="0"/>
      <p:regular r:id="rId21"/>
      <p:bold r:id="rId22"/>
      <p:italic r:id="rId23"/>
      <p:boldItalic r:id="rId24"/>
    </p:embeddedFont>
    <p:embeddedFont>
      <p:font typeface="Vidaloka" panose="020B0604020202020204"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024A5F-A08F-4212-AEF6-62B59909EBAB}">
  <a:tblStyle styleId="{DE024A5F-A08F-4212-AEF6-62B59909EBA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300"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6"/>
        <p:cNvGrpSpPr/>
        <p:nvPr/>
      </p:nvGrpSpPr>
      <p:grpSpPr>
        <a:xfrm>
          <a:off x="0" y="0"/>
          <a:ext cx="0" cy="0"/>
          <a:chOff x="0" y="0"/>
          <a:chExt cx="0" cy="0"/>
        </a:xfrm>
      </p:grpSpPr>
      <p:sp>
        <p:nvSpPr>
          <p:cNvPr id="1557" name="Google Shape;1557;g1083f33e91c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8" name="Google Shape;1558;g1083f33e91c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105aad17dc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105aad17dc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a:extLst>
            <a:ext uri="{FF2B5EF4-FFF2-40B4-BE49-F238E27FC236}">
              <a16:creationId xmlns:a16="http://schemas.microsoft.com/office/drawing/2014/main" id="{0643D493-2B17-D566-A5A6-02A4019BDFCD}"/>
            </a:ext>
          </a:extLst>
        </p:cNvPr>
        <p:cNvGrpSpPr/>
        <p:nvPr/>
      </p:nvGrpSpPr>
      <p:grpSpPr>
        <a:xfrm>
          <a:off x="0" y="0"/>
          <a:ext cx="0" cy="0"/>
          <a:chOff x="0" y="0"/>
          <a:chExt cx="0" cy="0"/>
        </a:xfrm>
      </p:grpSpPr>
      <p:sp>
        <p:nvSpPr>
          <p:cNvPr id="491" name="Google Shape;491;gcc7554a049_0_358:notes">
            <a:extLst>
              <a:ext uri="{FF2B5EF4-FFF2-40B4-BE49-F238E27FC236}">
                <a16:creationId xmlns:a16="http://schemas.microsoft.com/office/drawing/2014/main" id="{3826394C-C664-762B-462E-1428BE31411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cc7554a049_0_358:notes">
            <a:extLst>
              <a:ext uri="{FF2B5EF4-FFF2-40B4-BE49-F238E27FC236}">
                <a16:creationId xmlns:a16="http://schemas.microsoft.com/office/drawing/2014/main" id="{72290274-6D55-25A8-925D-BD32F29A571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8698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105aad17dc0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105aad17dc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a:extLst>
            <a:ext uri="{FF2B5EF4-FFF2-40B4-BE49-F238E27FC236}">
              <a16:creationId xmlns:a16="http://schemas.microsoft.com/office/drawing/2014/main" id="{5FE988BA-4CD7-1477-C0FF-DF80EE0C882C}"/>
            </a:ext>
          </a:extLst>
        </p:cNvPr>
        <p:cNvGrpSpPr/>
        <p:nvPr/>
      </p:nvGrpSpPr>
      <p:grpSpPr>
        <a:xfrm>
          <a:off x="0" y="0"/>
          <a:ext cx="0" cy="0"/>
          <a:chOff x="0" y="0"/>
          <a:chExt cx="0" cy="0"/>
        </a:xfrm>
      </p:grpSpPr>
      <p:sp>
        <p:nvSpPr>
          <p:cNvPr id="556" name="Google Shape;556;g105aad17dc0_0_95:notes">
            <a:extLst>
              <a:ext uri="{FF2B5EF4-FFF2-40B4-BE49-F238E27FC236}">
                <a16:creationId xmlns:a16="http://schemas.microsoft.com/office/drawing/2014/main" id="{0ECF0059-60E6-24C8-35B4-4D13CEDE9A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105aad17dc0_0_95:notes">
            <a:extLst>
              <a:ext uri="{FF2B5EF4-FFF2-40B4-BE49-F238E27FC236}">
                <a16:creationId xmlns:a16="http://schemas.microsoft.com/office/drawing/2014/main" id="{52FBBAB4-81B5-D854-F63F-E5F7968B275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094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a:extLst>
            <a:ext uri="{FF2B5EF4-FFF2-40B4-BE49-F238E27FC236}">
              <a16:creationId xmlns:a16="http://schemas.microsoft.com/office/drawing/2014/main" id="{37F983AC-4A33-A265-3307-FFD63590A905}"/>
            </a:ext>
          </a:extLst>
        </p:cNvPr>
        <p:cNvGrpSpPr/>
        <p:nvPr/>
      </p:nvGrpSpPr>
      <p:grpSpPr>
        <a:xfrm>
          <a:off x="0" y="0"/>
          <a:ext cx="0" cy="0"/>
          <a:chOff x="0" y="0"/>
          <a:chExt cx="0" cy="0"/>
        </a:xfrm>
      </p:grpSpPr>
      <p:sp>
        <p:nvSpPr>
          <p:cNvPr id="556" name="Google Shape;556;g105aad17dc0_0_95:notes">
            <a:extLst>
              <a:ext uri="{FF2B5EF4-FFF2-40B4-BE49-F238E27FC236}">
                <a16:creationId xmlns:a16="http://schemas.microsoft.com/office/drawing/2014/main" id="{1A909219-E978-D116-CD2E-EA59C96B376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105aad17dc0_0_95:notes">
            <a:extLst>
              <a:ext uri="{FF2B5EF4-FFF2-40B4-BE49-F238E27FC236}">
                <a16:creationId xmlns:a16="http://schemas.microsoft.com/office/drawing/2014/main" id="{8AC67826-79E3-C53A-FC4F-F49BB32794B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4580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1083f33e91c_1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0" name="Google Shape;1540;g1083f33e91c_1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55"/>
        <p:cNvGrpSpPr/>
        <p:nvPr/>
      </p:nvGrpSpPr>
      <p:grpSpPr>
        <a:xfrm>
          <a:off x="0" y="0"/>
          <a:ext cx="0" cy="0"/>
          <a:chOff x="0" y="0"/>
          <a:chExt cx="0" cy="0"/>
        </a:xfrm>
      </p:grpSpPr>
      <p:cxnSp>
        <p:nvCxnSpPr>
          <p:cNvPr id="456" name="Google Shape;456;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7" name="Google Shape;457;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8"/>
        <p:cNvGrpSpPr/>
        <p:nvPr/>
      </p:nvGrpSpPr>
      <p:grpSpPr>
        <a:xfrm>
          <a:off x="0" y="0"/>
          <a:ext cx="0" cy="0"/>
          <a:chOff x="0" y="0"/>
          <a:chExt cx="0" cy="0"/>
        </a:xfrm>
      </p:grpSpPr>
      <p:cxnSp>
        <p:nvCxnSpPr>
          <p:cNvPr id="459" name="Google Shape;459;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1" name="Google Shape;461;p52"/>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2" name="Google Shape;462;p52"/>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63"/>
        <p:cNvGrpSpPr/>
        <p:nvPr/>
      </p:nvGrpSpPr>
      <p:grpSpPr>
        <a:xfrm>
          <a:off x="0" y="0"/>
          <a:ext cx="0" cy="0"/>
          <a:chOff x="0" y="0"/>
          <a:chExt cx="0" cy="0"/>
        </a:xfrm>
      </p:grpSpPr>
      <p:cxnSp>
        <p:nvCxnSpPr>
          <p:cNvPr id="464" name="Google Shape;464;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5" name="Google Shape;465;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6" name="Google Shape;466;p53"/>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7"/>
        <p:cNvGrpSpPr/>
        <p:nvPr/>
      </p:nvGrpSpPr>
      <p:grpSpPr>
        <a:xfrm>
          <a:off x="0" y="0"/>
          <a:ext cx="0" cy="0"/>
          <a:chOff x="0" y="0"/>
          <a:chExt cx="0" cy="0"/>
        </a:xfrm>
      </p:grpSpPr>
      <p:cxnSp>
        <p:nvCxnSpPr>
          <p:cNvPr id="468" name="Google Shape;468;p5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9" name="Google Shape;469;p5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70" name="Google Shape;470;p5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71" name="Google Shape;471;p5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72" name="Google Shape;472;p54"/>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73" name="Google Shape;473;p54"/>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100"/>
            </a:lvl1pPr>
            <a:lvl2pPr marL="914400" lvl="1" indent="-317500">
              <a:spcBef>
                <a:spcPts val="0"/>
              </a:spcBef>
              <a:spcAft>
                <a:spcPts val="0"/>
              </a:spcAft>
              <a:buClr>
                <a:schemeClr val="dk1"/>
              </a:buClr>
              <a:buSzPts val="1400"/>
              <a:buFont typeface="Lato"/>
              <a:buChar char="○"/>
              <a:defRPr/>
            </a:lvl2pPr>
            <a:lvl3pPr marL="1371600" lvl="2" indent="-317500">
              <a:spcBef>
                <a:spcPts val="0"/>
              </a:spcBef>
              <a:spcAft>
                <a:spcPts val="0"/>
              </a:spcAft>
              <a:buClr>
                <a:schemeClr val="dk1"/>
              </a:buClr>
              <a:buSzPts val="1400"/>
              <a:buFont typeface="Lato"/>
              <a:buChar char="■"/>
              <a:defRPr/>
            </a:lvl3pPr>
            <a:lvl4pPr marL="1828800" lvl="3" indent="-317500">
              <a:spcBef>
                <a:spcPts val="0"/>
              </a:spcBef>
              <a:spcAft>
                <a:spcPts val="0"/>
              </a:spcAft>
              <a:buClr>
                <a:schemeClr val="dk1"/>
              </a:buClr>
              <a:buSzPts val="1400"/>
              <a:buFont typeface="Lato"/>
              <a:buChar char="●"/>
              <a:defRPr/>
            </a:lvl4pPr>
            <a:lvl5pPr marL="2286000" lvl="4" indent="-317500">
              <a:spcBef>
                <a:spcPts val="0"/>
              </a:spcBef>
              <a:spcAft>
                <a:spcPts val="0"/>
              </a:spcAft>
              <a:buClr>
                <a:schemeClr val="dk1"/>
              </a:buClr>
              <a:buSzPts val="1400"/>
              <a:buFont typeface="Lato"/>
              <a:buChar char="○"/>
              <a:defRPr/>
            </a:lvl5pPr>
            <a:lvl6pPr marL="2743200" lvl="5" indent="-317500">
              <a:spcBef>
                <a:spcPts val="0"/>
              </a:spcBef>
              <a:spcAft>
                <a:spcPts val="0"/>
              </a:spcAft>
              <a:buClr>
                <a:schemeClr val="dk1"/>
              </a:buClr>
              <a:buSzPts val="1400"/>
              <a:buFont typeface="Lato"/>
              <a:buChar char="■"/>
              <a:defRPr/>
            </a:lvl6pPr>
            <a:lvl7pPr marL="3200400" lvl="6" indent="-317500">
              <a:spcBef>
                <a:spcPts val="0"/>
              </a:spcBef>
              <a:spcAft>
                <a:spcPts val="0"/>
              </a:spcAft>
              <a:buClr>
                <a:schemeClr val="dk1"/>
              </a:buClr>
              <a:buSzPts val="1400"/>
              <a:buFont typeface="Lato"/>
              <a:buChar char="●"/>
              <a:defRPr/>
            </a:lvl7pPr>
            <a:lvl8pPr marL="3657600" lvl="7" indent="-317500">
              <a:spcBef>
                <a:spcPts val="0"/>
              </a:spcBef>
              <a:spcAft>
                <a:spcPts val="0"/>
              </a:spcAft>
              <a:buClr>
                <a:schemeClr val="dk1"/>
              </a:buClr>
              <a:buSzPts val="1400"/>
              <a:buFont typeface="Lato"/>
              <a:buChar char="○"/>
              <a:defRPr/>
            </a:lvl8pPr>
            <a:lvl9pPr marL="4114800" lvl="8" indent="-317500">
              <a:spcBef>
                <a:spcPts val="0"/>
              </a:spcBef>
              <a:spcAft>
                <a:spcPts val="0"/>
              </a:spcAft>
              <a:buClr>
                <a:schemeClr val="dk1"/>
              </a:buClr>
              <a:buSzPts val="1400"/>
              <a:buFont typeface="Lato"/>
              <a:buChar char="■"/>
              <a:defRPr/>
            </a:lvl9pPr>
          </a:lstStyle>
          <a:p>
            <a:endParaRPr/>
          </a:p>
        </p:txBody>
      </p:sp>
      <p:cxnSp>
        <p:nvCxnSpPr>
          <p:cNvPr id="26" name="Google Shape;26;p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56" name="Google Shape;56;p9"/>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7" name="Google Shape;57;p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1">
  <p:cSld name="CUSTOM_11">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7200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1" name="Google Shape;91;p14"/>
          <p:cNvSpPr txBox="1">
            <a:spLocks noGrp="1"/>
          </p:cNvSpPr>
          <p:nvPr>
            <p:ph type="title" idx="2" hasCustomPrompt="1"/>
          </p:nvPr>
        </p:nvSpPr>
        <p:spPr>
          <a:xfrm>
            <a:off x="14826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a:spLocks noGrp="1"/>
          </p:cNvSpPr>
          <p:nvPr>
            <p:ph type="subTitle" idx="1"/>
          </p:nvPr>
        </p:nvSpPr>
        <p:spPr>
          <a:xfrm>
            <a:off x="720000" y="2081199"/>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4"/>
          <p:cNvSpPr txBox="1">
            <a:spLocks noGrp="1"/>
          </p:cNvSpPr>
          <p:nvPr>
            <p:ph type="title" idx="3"/>
          </p:nvPr>
        </p:nvSpPr>
        <p:spPr>
          <a:xfrm>
            <a:off x="34038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4" name="Google Shape;94;p14"/>
          <p:cNvSpPr txBox="1">
            <a:spLocks noGrp="1"/>
          </p:cNvSpPr>
          <p:nvPr>
            <p:ph type="title" idx="4" hasCustomPrompt="1"/>
          </p:nvPr>
        </p:nvSpPr>
        <p:spPr>
          <a:xfrm>
            <a:off x="41664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a:spLocks noGrp="1"/>
          </p:cNvSpPr>
          <p:nvPr>
            <p:ph type="subTitle" idx="5"/>
          </p:nvPr>
        </p:nvSpPr>
        <p:spPr>
          <a:xfrm>
            <a:off x="34038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6" name="Google Shape;96;p14"/>
          <p:cNvSpPr txBox="1">
            <a:spLocks noGrp="1"/>
          </p:cNvSpPr>
          <p:nvPr>
            <p:ph type="title" idx="6"/>
          </p:nvPr>
        </p:nvSpPr>
        <p:spPr>
          <a:xfrm>
            <a:off x="60876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 name="Google Shape;97;p14"/>
          <p:cNvSpPr txBox="1">
            <a:spLocks noGrp="1"/>
          </p:cNvSpPr>
          <p:nvPr>
            <p:ph type="title" idx="7" hasCustomPrompt="1"/>
          </p:nvPr>
        </p:nvSpPr>
        <p:spPr>
          <a:xfrm>
            <a:off x="68502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a:spLocks noGrp="1"/>
          </p:cNvSpPr>
          <p:nvPr>
            <p:ph type="subTitle" idx="8"/>
          </p:nvPr>
        </p:nvSpPr>
        <p:spPr>
          <a:xfrm>
            <a:off x="60876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4"/>
          <p:cNvSpPr txBox="1">
            <a:spLocks noGrp="1"/>
          </p:cNvSpPr>
          <p:nvPr>
            <p:ph type="title" idx="9"/>
          </p:nvPr>
        </p:nvSpPr>
        <p:spPr>
          <a:xfrm>
            <a:off x="7200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0" name="Google Shape;100;p14"/>
          <p:cNvSpPr txBox="1">
            <a:spLocks noGrp="1"/>
          </p:cNvSpPr>
          <p:nvPr>
            <p:ph type="title" idx="13" hasCustomPrompt="1"/>
          </p:nvPr>
        </p:nvSpPr>
        <p:spPr>
          <a:xfrm>
            <a:off x="14826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a:spLocks noGrp="1"/>
          </p:cNvSpPr>
          <p:nvPr>
            <p:ph type="subTitle" idx="14"/>
          </p:nvPr>
        </p:nvSpPr>
        <p:spPr>
          <a:xfrm>
            <a:off x="7200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2" name="Google Shape;102;p14"/>
          <p:cNvSpPr txBox="1">
            <a:spLocks noGrp="1"/>
          </p:cNvSpPr>
          <p:nvPr>
            <p:ph type="title" idx="15"/>
          </p:nvPr>
        </p:nvSpPr>
        <p:spPr>
          <a:xfrm>
            <a:off x="34038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14"/>
          <p:cNvSpPr txBox="1">
            <a:spLocks noGrp="1"/>
          </p:cNvSpPr>
          <p:nvPr>
            <p:ph type="title" idx="16" hasCustomPrompt="1"/>
          </p:nvPr>
        </p:nvSpPr>
        <p:spPr>
          <a:xfrm>
            <a:off x="41664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a:spLocks noGrp="1"/>
          </p:cNvSpPr>
          <p:nvPr>
            <p:ph type="subTitle" idx="17"/>
          </p:nvPr>
        </p:nvSpPr>
        <p:spPr>
          <a:xfrm>
            <a:off x="34038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4"/>
          <p:cNvSpPr txBox="1">
            <a:spLocks noGrp="1"/>
          </p:cNvSpPr>
          <p:nvPr>
            <p:ph type="title" idx="18"/>
          </p:nvPr>
        </p:nvSpPr>
        <p:spPr>
          <a:xfrm>
            <a:off x="60876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 name="Google Shape;106;p14"/>
          <p:cNvSpPr txBox="1">
            <a:spLocks noGrp="1"/>
          </p:cNvSpPr>
          <p:nvPr>
            <p:ph type="title" idx="19" hasCustomPrompt="1"/>
          </p:nvPr>
        </p:nvSpPr>
        <p:spPr>
          <a:xfrm>
            <a:off x="68502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a:spLocks noGrp="1"/>
          </p:cNvSpPr>
          <p:nvPr>
            <p:ph type="subTitle" idx="20"/>
          </p:nvPr>
        </p:nvSpPr>
        <p:spPr>
          <a:xfrm>
            <a:off x="60876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8" name="Google Shape;108;p14"/>
          <p:cNvSpPr txBox="1">
            <a:spLocks noGrp="1"/>
          </p:cNvSpPr>
          <p:nvPr>
            <p:ph type="title" idx="21"/>
          </p:nvPr>
        </p:nvSpPr>
        <p:spPr>
          <a:xfrm>
            <a:off x="2332400" y="445025"/>
            <a:ext cx="4479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09" name="Google Shape;109;p1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0" name="Google Shape;110;p1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1" name="Google Shape;111;p1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12" name="Google Shape;112;p1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CUSTOM_13">
    <p:spTree>
      <p:nvGrpSpPr>
        <p:cNvPr id="1" name="Shape 125"/>
        <p:cNvGrpSpPr/>
        <p:nvPr/>
      </p:nvGrpSpPr>
      <p:grpSpPr>
        <a:xfrm>
          <a:off x="0" y="0"/>
          <a:ext cx="0" cy="0"/>
          <a:chOff x="0" y="0"/>
          <a:chExt cx="0" cy="0"/>
        </a:xfrm>
      </p:grpSpPr>
      <p:sp>
        <p:nvSpPr>
          <p:cNvPr id="126" name="Google Shape;126;p17"/>
          <p:cNvSpPr txBox="1">
            <a:spLocks noGrp="1"/>
          </p:cNvSpPr>
          <p:nvPr>
            <p:ph type="subTitle" idx="1"/>
          </p:nvPr>
        </p:nvSpPr>
        <p:spPr>
          <a:xfrm>
            <a:off x="264840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127" name="Google Shape;127;p17"/>
          <p:cNvSpPr txBox="1">
            <a:spLocks noGrp="1"/>
          </p:cNvSpPr>
          <p:nvPr>
            <p:ph type="title"/>
          </p:nvPr>
        </p:nvSpPr>
        <p:spPr>
          <a:xfrm>
            <a:off x="1732050" y="445025"/>
            <a:ext cx="5679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cxnSp>
        <p:nvCxnSpPr>
          <p:cNvPr id="128" name="Google Shape;128;p1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9" name="Google Shape;129;p1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0" name="Google Shape;130;p1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1" name="Google Shape;131;p1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SECTION_TITLE_AND_DESCRIPTION_1">
    <p:spTree>
      <p:nvGrpSpPr>
        <p:cNvPr id="1" name="Shape 132"/>
        <p:cNvGrpSpPr/>
        <p:nvPr/>
      </p:nvGrpSpPr>
      <p:grpSpPr>
        <a:xfrm>
          <a:off x="0" y="0"/>
          <a:ext cx="0" cy="0"/>
          <a:chOff x="0" y="0"/>
          <a:chExt cx="0" cy="0"/>
        </a:xfrm>
      </p:grpSpPr>
      <p:sp>
        <p:nvSpPr>
          <p:cNvPr id="133" name="Google Shape;133;p18"/>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1"/>
              </a:buClr>
              <a:buSzPts val="1400"/>
              <a:buChar char="●"/>
              <a:defRPr sz="1400"/>
            </a:lvl1pPr>
            <a:lvl2pPr lvl="1" algn="ctr">
              <a:spcBef>
                <a:spcPts val="0"/>
              </a:spcBef>
              <a:spcAft>
                <a:spcPts val="0"/>
              </a:spcAft>
              <a:buSzPts val="1400"/>
              <a:buChar char="○"/>
              <a:defRPr/>
            </a:lvl2pPr>
            <a:lvl3pPr lvl="2" algn="ctr">
              <a:spcBef>
                <a:spcPts val="0"/>
              </a:spcBef>
              <a:spcAft>
                <a:spcPts val="0"/>
              </a:spcAft>
              <a:buSzPts val="1400"/>
              <a:buChar char="■"/>
              <a:defRPr/>
            </a:lvl3pPr>
            <a:lvl4pPr lvl="3" algn="ctr">
              <a:spcBef>
                <a:spcPts val="0"/>
              </a:spcBef>
              <a:spcAft>
                <a:spcPts val="0"/>
              </a:spcAft>
              <a:buSzPts val="1400"/>
              <a:buChar char="●"/>
              <a:defRPr/>
            </a:lvl4pPr>
            <a:lvl5pPr lvl="4" algn="ctr">
              <a:spcBef>
                <a:spcPts val="0"/>
              </a:spcBef>
              <a:spcAft>
                <a:spcPts val="0"/>
              </a:spcAft>
              <a:buSzPts val="1400"/>
              <a:buChar char="○"/>
              <a:defRPr/>
            </a:lvl5pPr>
            <a:lvl6pPr lvl="5" algn="ctr">
              <a:spcBef>
                <a:spcPts val="0"/>
              </a:spcBef>
              <a:spcAft>
                <a:spcPts val="0"/>
              </a:spcAft>
              <a:buSzPts val="1400"/>
              <a:buChar char="■"/>
              <a:defRPr/>
            </a:lvl6pPr>
            <a:lvl7pPr lvl="6" algn="ctr">
              <a:spcBef>
                <a:spcPts val="0"/>
              </a:spcBef>
              <a:spcAft>
                <a:spcPts val="0"/>
              </a:spcAft>
              <a:buSzPts val="1400"/>
              <a:buChar char="●"/>
              <a:defRPr/>
            </a:lvl7pPr>
            <a:lvl8pPr lvl="7" algn="ctr">
              <a:spcBef>
                <a:spcPts val="0"/>
              </a:spcBef>
              <a:spcAft>
                <a:spcPts val="0"/>
              </a:spcAft>
              <a:buSzPts val="1400"/>
              <a:buChar char="○"/>
              <a:defRPr/>
            </a:lvl8pPr>
            <a:lvl9pPr lvl="8" algn="ctr">
              <a:spcBef>
                <a:spcPts val="0"/>
              </a:spcBef>
              <a:spcAft>
                <a:spcPts val="0"/>
              </a:spcAft>
              <a:buSzPts val="1400"/>
              <a:buChar char="■"/>
              <a:defRPr/>
            </a:lvl9pPr>
          </a:lstStyle>
          <a:p>
            <a:endParaRPr/>
          </a:p>
        </p:txBody>
      </p:sp>
      <p:sp>
        <p:nvSpPr>
          <p:cNvPr id="134" name="Google Shape;134;p18"/>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135" name="Google Shape;135;p1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6" name="Google Shape;136;p1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7" name="Google Shape;137;p18"/>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CUSTOM_29">
    <p:spTree>
      <p:nvGrpSpPr>
        <p:cNvPr id="1" name="Shape 417"/>
        <p:cNvGrpSpPr/>
        <p:nvPr/>
      </p:nvGrpSpPr>
      <p:grpSpPr>
        <a:xfrm>
          <a:off x="0" y="0"/>
          <a:ext cx="0" cy="0"/>
          <a:chOff x="0" y="0"/>
          <a:chExt cx="0" cy="0"/>
        </a:xfrm>
      </p:grpSpPr>
      <p:cxnSp>
        <p:nvCxnSpPr>
          <p:cNvPr id="418" name="Google Shape;418;p4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9" name="Google Shape;419;p4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20" name="Google Shape;420;p4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21" name="Google Shape;421;p4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22" name="Google Shape;422;p47"/>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23" name="Google Shape;423;p47"/>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424" name="Google Shape;424;p47"/>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425" name="Google Shape;425;p47"/>
          <p:cNvSpPr txBox="1">
            <a:spLocks noGrp="1"/>
          </p:cNvSpPr>
          <p:nvPr>
            <p:ph type="subTitle" idx="1"/>
          </p:nvPr>
        </p:nvSpPr>
        <p:spPr>
          <a:xfrm>
            <a:off x="4525188" y="1537663"/>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426" name="Google Shape;426;p47"/>
          <p:cNvSpPr txBox="1">
            <a:spLocks noGrp="1"/>
          </p:cNvSpPr>
          <p:nvPr>
            <p:ph type="subTitle" idx="2"/>
          </p:nvPr>
        </p:nvSpPr>
        <p:spPr>
          <a:xfrm>
            <a:off x="661213" y="1537663"/>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4">
  <p:cSld name="CUSTOM_31">
    <p:spTree>
      <p:nvGrpSpPr>
        <p:cNvPr id="1" name="Shape 435"/>
        <p:cNvGrpSpPr/>
        <p:nvPr/>
      </p:nvGrpSpPr>
      <p:grpSpPr>
        <a:xfrm>
          <a:off x="0" y="0"/>
          <a:ext cx="0" cy="0"/>
          <a:chOff x="0" y="0"/>
          <a:chExt cx="0" cy="0"/>
        </a:xfrm>
      </p:grpSpPr>
      <p:sp>
        <p:nvSpPr>
          <p:cNvPr id="436" name="Google Shape;436;p49"/>
          <p:cNvSpPr txBox="1">
            <a:spLocks noGrp="1"/>
          </p:cNvSpPr>
          <p:nvPr>
            <p:ph type="title"/>
          </p:nvPr>
        </p:nvSpPr>
        <p:spPr>
          <a:xfrm>
            <a:off x="1244250" y="445025"/>
            <a:ext cx="665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437" name="Google Shape;437;p49"/>
          <p:cNvSpPr txBox="1">
            <a:spLocks noGrp="1"/>
          </p:cNvSpPr>
          <p:nvPr>
            <p:ph type="subTitle" idx="1"/>
          </p:nvPr>
        </p:nvSpPr>
        <p:spPr>
          <a:xfrm>
            <a:off x="3509000"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438" name="Google Shape;438;p49"/>
          <p:cNvSpPr txBox="1">
            <a:spLocks noGrp="1"/>
          </p:cNvSpPr>
          <p:nvPr>
            <p:ph type="subTitle" idx="2"/>
          </p:nvPr>
        </p:nvSpPr>
        <p:spPr>
          <a:xfrm>
            <a:off x="3509025" y="3814950"/>
            <a:ext cx="2126100" cy="88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39" name="Google Shape;439;p49"/>
          <p:cNvSpPr txBox="1">
            <a:spLocks noGrp="1"/>
          </p:cNvSpPr>
          <p:nvPr>
            <p:ph type="subTitle" idx="3"/>
          </p:nvPr>
        </p:nvSpPr>
        <p:spPr>
          <a:xfrm>
            <a:off x="95302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440" name="Google Shape;440;p49"/>
          <p:cNvSpPr txBox="1">
            <a:spLocks noGrp="1"/>
          </p:cNvSpPr>
          <p:nvPr>
            <p:ph type="subTitle" idx="4"/>
          </p:nvPr>
        </p:nvSpPr>
        <p:spPr>
          <a:xfrm>
            <a:off x="953125" y="3814951"/>
            <a:ext cx="2126100" cy="88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41" name="Google Shape;441;p49"/>
          <p:cNvSpPr txBox="1">
            <a:spLocks noGrp="1"/>
          </p:cNvSpPr>
          <p:nvPr>
            <p:ph type="subTitle" idx="5"/>
          </p:nvPr>
        </p:nvSpPr>
        <p:spPr>
          <a:xfrm>
            <a:off x="606487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442" name="Google Shape;442;p49"/>
          <p:cNvSpPr txBox="1">
            <a:spLocks noGrp="1"/>
          </p:cNvSpPr>
          <p:nvPr>
            <p:ph type="subTitle" idx="6"/>
          </p:nvPr>
        </p:nvSpPr>
        <p:spPr>
          <a:xfrm>
            <a:off x="6064875" y="3814950"/>
            <a:ext cx="2126100" cy="88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443" name="Google Shape;443;p4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44" name="Google Shape;444;p4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45" name="Google Shape;445;p49"/>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46" name="Google Shape;446;p49"/>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60" r:id="rId5"/>
    <p:sldLayoutId id="2147483663" r:id="rId6"/>
    <p:sldLayoutId id="2147483664" r:id="rId7"/>
    <p:sldLayoutId id="2147483693" r:id="rId8"/>
    <p:sldLayoutId id="2147483695" r:id="rId9"/>
    <p:sldLayoutId id="2147483697" r:id="rId10"/>
    <p:sldLayoutId id="2147483698" r:id="rId11"/>
    <p:sldLayoutId id="2147483699" r:id="rId12"/>
    <p:sldLayoutId id="214748370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archive.ics.uci.edu/dataset/240/human+activity+recognition+using+smartphones"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hyperlink" Target="https://towardsdatascience.com/human-activity-recognition-har-tutorial-with-ml-and-deep-learning-30f9f6f04f0f" TargetMode="External"/><Relationship Id="rId4" Type="http://schemas.openxmlformats.org/officeDocument/2006/relationships/hyperlink" Target="https://www.kaggle.com/datasets/uciml/human-activity-recognition-with-smartphon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p>
            <a:pPr lvl="0"/>
            <a:r>
              <a:rPr lang="en-IN" dirty="0"/>
              <a:t>Human Activity Recognition</a:t>
            </a:r>
            <a:endParaRPr dirty="0"/>
          </a:p>
        </p:txBody>
      </p:sp>
      <p:sp>
        <p:nvSpPr>
          <p:cNvPr id="489" name="Google Shape;489;p60"/>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t" anchorCtr="0">
            <a:noAutofit/>
          </a:bodyPr>
          <a:lstStyle/>
          <a:p>
            <a:pPr>
              <a:defRPr sz="2400"/>
            </a:pPr>
            <a:r>
              <a:rPr lang="en-US" sz="1800" dirty="0"/>
              <a:t>AI/ML Project Using Smartphone Sensor 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8"/>
                                        </p:tgtEl>
                                        <p:attrNameLst>
                                          <p:attrName>style.visibility</p:attrName>
                                        </p:attrNameLst>
                                      </p:cBhvr>
                                      <p:to>
                                        <p:strVal val="visible"/>
                                      </p:to>
                                    </p:set>
                                    <p:anim calcmode="lin" valueType="num">
                                      <p:cBhvr additive="base">
                                        <p:cTn id="7" dur="1000"/>
                                        <p:tgtEl>
                                          <p:spTgt spid="488"/>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9"/>
                                        </p:tgtEl>
                                        <p:attrNameLst>
                                          <p:attrName>style.visibility</p:attrName>
                                        </p:attrNameLst>
                                      </p:cBhvr>
                                      <p:to>
                                        <p:strVal val="visible"/>
                                      </p:to>
                                    </p:set>
                                    <p:anim calcmode="lin" valueType="num">
                                      <p:cBhvr additive="base">
                                        <p:cTn id="10" dur="1000"/>
                                        <p:tgtEl>
                                          <p:spTgt spid="48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9"/>
        <p:cNvGrpSpPr/>
        <p:nvPr/>
      </p:nvGrpSpPr>
      <p:grpSpPr>
        <a:xfrm>
          <a:off x="0" y="0"/>
          <a:ext cx="0" cy="0"/>
          <a:chOff x="0" y="0"/>
          <a:chExt cx="0" cy="0"/>
        </a:xfrm>
      </p:grpSpPr>
      <p:sp>
        <p:nvSpPr>
          <p:cNvPr id="1560" name="Google Shape;1560;p123"/>
          <p:cNvSpPr txBox="1">
            <a:spLocks noGrp="1"/>
          </p:cNvSpPr>
          <p:nvPr>
            <p:ph type="subTitle" idx="1"/>
          </p:nvPr>
        </p:nvSpPr>
        <p:spPr>
          <a:xfrm>
            <a:off x="3296772" y="3398751"/>
            <a:ext cx="2491261" cy="44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Himanshu Gupta</a:t>
            </a:r>
            <a:endParaRPr dirty="0"/>
          </a:p>
        </p:txBody>
      </p:sp>
      <p:sp>
        <p:nvSpPr>
          <p:cNvPr id="1562" name="Google Shape;1562;p123"/>
          <p:cNvSpPr txBox="1">
            <a:spLocks noGrp="1"/>
          </p:cNvSpPr>
          <p:nvPr>
            <p:ph type="subTitle" idx="2"/>
          </p:nvPr>
        </p:nvSpPr>
        <p:spPr>
          <a:xfrm>
            <a:off x="3373251" y="3814050"/>
            <a:ext cx="2126100" cy="443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dirty="0"/>
              <a:t>E23CSEU1096</a:t>
            </a:r>
          </a:p>
        </p:txBody>
      </p:sp>
      <p:sp>
        <p:nvSpPr>
          <p:cNvPr id="1563" name="Google Shape;1563;p123"/>
          <p:cNvSpPr txBox="1">
            <a:spLocks noGrp="1"/>
          </p:cNvSpPr>
          <p:nvPr>
            <p:ph type="subTitle" idx="5"/>
          </p:nvPr>
        </p:nvSpPr>
        <p:spPr>
          <a:xfrm>
            <a:off x="6217783" y="3398751"/>
            <a:ext cx="2126100" cy="44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Akshat Gupta</a:t>
            </a:r>
            <a:endParaRPr dirty="0"/>
          </a:p>
        </p:txBody>
      </p:sp>
      <p:sp>
        <p:nvSpPr>
          <p:cNvPr id="1564" name="Google Shape;1564;p123"/>
          <p:cNvSpPr txBox="1">
            <a:spLocks noGrp="1"/>
          </p:cNvSpPr>
          <p:nvPr>
            <p:ph type="subTitle" idx="6"/>
          </p:nvPr>
        </p:nvSpPr>
        <p:spPr>
          <a:xfrm>
            <a:off x="6217783" y="3814050"/>
            <a:ext cx="2126100" cy="44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dirty="0"/>
              <a:t>E23CSEU1087</a:t>
            </a:r>
            <a:endParaRPr dirty="0"/>
          </a:p>
        </p:txBody>
      </p:sp>
      <p:sp>
        <p:nvSpPr>
          <p:cNvPr id="1565" name="Google Shape;1565;p123"/>
          <p:cNvSpPr txBox="1">
            <a:spLocks noGrp="1"/>
          </p:cNvSpPr>
          <p:nvPr>
            <p:ph type="subTitle" idx="3"/>
          </p:nvPr>
        </p:nvSpPr>
        <p:spPr>
          <a:xfrm>
            <a:off x="466627" y="3398751"/>
            <a:ext cx="2400395" cy="44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Sameer Shukla </a:t>
            </a:r>
            <a:endParaRPr dirty="0"/>
          </a:p>
        </p:txBody>
      </p:sp>
      <p:sp>
        <p:nvSpPr>
          <p:cNvPr id="1566" name="Google Shape;1566;p123"/>
          <p:cNvSpPr txBox="1">
            <a:spLocks noGrp="1"/>
          </p:cNvSpPr>
          <p:nvPr>
            <p:ph type="subTitle" idx="4"/>
          </p:nvPr>
        </p:nvSpPr>
        <p:spPr>
          <a:xfrm>
            <a:off x="528719" y="3814951"/>
            <a:ext cx="2126100" cy="4421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dirty="0"/>
              <a:t>E23CSEU1101</a:t>
            </a:r>
          </a:p>
        </p:txBody>
      </p:sp>
      <p:sp>
        <p:nvSpPr>
          <p:cNvPr id="2" name="Google Shape;1574;p124">
            <a:extLst>
              <a:ext uri="{FF2B5EF4-FFF2-40B4-BE49-F238E27FC236}">
                <a16:creationId xmlns:a16="http://schemas.microsoft.com/office/drawing/2014/main" id="{587826EC-5BFF-DFB2-4EB1-A41950232838}"/>
              </a:ext>
            </a:extLst>
          </p:cNvPr>
          <p:cNvSpPr txBox="1">
            <a:spLocks/>
          </p:cNvSpPr>
          <p:nvPr/>
        </p:nvSpPr>
        <p:spPr>
          <a:xfrm>
            <a:off x="1557587" y="1329450"/>
            <a:ext cx="5969630" cy="117157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Vidaloka"/>
              <a:buNone/>
              <a:defRPr sz="3000" b="0" i="0" u="none" strike="noStrike" cap="none">
                <a:solidFill>
                  <a:schemeClr val="dk1"/>
                </a:solidFill>
                <a:latin typeface="Vidaloka"/>
                <a:ea typeface="Vidaloka"/>
                <a:cs typeface="Vidaloka"/>
                <a:sym typeface="Vidaloka"/>
              </a:defRPr>
            </a:lvl1pPr>
            <a:lvl2pPr marR="0" lvl="1" algn="ctr"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2pPr>
            <a:lvl3pPr marR="0" lvl="2" algn="ctr"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3pPr>
            <a:lvl4pPr marR="0" lvl="3" algn="ctr"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4pPr>
            <a:lvl5pPr marR="0" lvl="4" algn="ctr"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5pPr>
            <a:lvl6pPr marR="0" lvl="5" algn="ctr"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6pPr>
            <a:lvl7pPr marR="0" lvl="6" algn="ctr"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7pPr>
            <a:lvl8pPr marR="0" lvl="7" algn="ctr"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8pPr>
            <a:lvl9pPr marR="0" lvl="8" algn="ctr" rtl="0">
              <a:lnSpc>
                <a:spcPct val="100000"/>
              </a:lnSpc>
              <a:spcBef>
                <a:spcPts val="0"/>
              </a:spcBef>
              <a:spcAft>
                <a:spcPts val="0"/>
              </a:spcAft>
              <a:buClr>
                <a:schemeClr val="dk1"/>
              </a:buClr>
              <a:buSzPts val="3000"/>
              <a:buFont typeface="Arial"/>
              <a:buNone/>
              <a:defRPr sz="3000" b="0" i="1" u="none" strike="noStrike" cap="none">
                <a:solidFill>
                  <a:schemeClr val="dk1"/>
                </a:solidFill>
                <a:latin typeface="Merriweather Light"/>
                <a:ea typeface="Merriweather Light"/>
                <a:cs typeface="Merriweather Light"/>
                <a:sym typeface="Merriweather Light"/>
              </a:defRPr>
            </a:lvl9pPr>
          </a:lstStyle>
          <a:p>
            <a:r>
              <a:rPr lang="en-IN" sz="6000" dirty="0"/>
              <a:t>Thanks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63"/>
          <p:cNvSpPr txBox="1">
            <a:spLocks noGrp="1"/>
          </p:cNvSpPr>
          <p:nvPr>
            <p:ph type="title"/>
          </p:nvPr>
        </p:nvSpPr>
        <p:spPr>
          <a:xfrm>
            <a:off x="720000" y="1677218"/>
            <a:ext cx="2336400" cy="405000"/>
          </a:xfrm>
          <a:prstGeom prst="rect">
            <a:avLst/>
          </a:prstGeom>
        </p:spPr>
        <p:txBody>
          <a:bodyPr spcFirstLastPara="1" wrap="square" lIns="91425" tIns="91425" rIns="91425" bIns="91425" anchor="t" anchorCtr="0">
            <a:noAutofit/>
          </a:bodyPr>
          <a:lstStyle/>
          <a:p>
            <a:pPr lvl="0">
              <a:buSzPts val="1100"/>
            </a:pPr>
            <a:r>
              <a:rPr lang="en-IN" dirty="0"/>
              <a:t>Project Overview</a:t>
            </a:r>
            <a:endParaRPr dirty="0"/>
          </a:p>
        </p:txBody>
      </p:sp>
      <p:sp>
        <p:nvSpPr>
          <p:cNvPr id="520" name="Google Shape;520;p63"/>
          <p:cNvSpPr txBox="1">
            <a:spLocks noGrp="1"/>
          </p:cNvSpPr>
          <p:nvPr>
            <p:ph type="title" idx="4"/>
          </p:nvPr>
        </p:nvSpPr>
        <p:spPr>
          <a:xfrm>
            <a:off x="4166400" y="1095325"/>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sp>
        <p:nvSpPr>
          <p:cNvPr id="521" name="Google Shape;521;p63"/>
          <p:cNvSpPr txBox="1">
            <a:spLocks noGrp="1"/>
          </p:cNvSpPr>
          <p:nvPr>
            <p:ph type="title" idx="13"/>
          </p:nvPr>
        </p:nvSpPr>
        <p:spPr>
          <a:xfrm>
            <a:off x="1482600" y="2714087"/>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04</a:t>
            </a:r>
            <a:endParaRPr/>
          </a:p>
        </p:txBody>
      </p:sp>
      <p:sp>
        <p:nvSpPr>
          <p:cNvPr id="522" name="Google Shape;522;p63"/>
          <p:cNvSpPr txBox="1">
            <a:spLocks noGrp="1"/>
          </p:cNvSpPr>
          <p:nvPr>
            <p:ph type="title" idx="2"/>
          </p:nvPr>
        </p:nvSpPr>
        <p:spPr>
          <a:xfrm>
            <a:off x="1482600" y="1095325"/>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
        <p:nvSpPr>
          <p:cNvPr id="523" name="Google Shape;523;p63"/>
          <p:cNvSpPr txBox="1">
            <a:spLocks noGrp="1"/>
          </p:cNvSpPr>
          <p:nvPr>
            <p:ph type="title" idx="3"/>
          </p:nvPr>
        </p:nvSpPr>
        <p:spPr>
          <a:xfrm>
            <a:off x="3403800" y="1677218"/>
            <a:ext cx="2336400" cy="405000"/>
          </a:xfrm>
          <a:prstGeom prst="rect">
            <a:avLst/>
          </a:prstGeom>
        </p:spPr>
        <p:txBody>
          <a:bodyPr spcFirstLastPara="1" wrap="square" lIns="91425" tIns="91425" rIns="91425" bIns="91425" anchor="t" anchorCtr="0">
            <a:noAutofit/>
          </a:bodyPr>
          <a:lstStyle/>
          <a:p>
            <a:pPr lvl="0">
              <a:buSzPts val="1100"/>
            </a:pPr>
            <a:r>
              <a:rPr lang="en-IN" dirty="0"/>
              <a:t>Problem Statement</a:t>
            </a:r>
            <a:endParaRPr dirty="0"/>
          </a:p>
        </p:txBody>
      </p:sp>
      <p:sp>
        <p:nvSpPr>
          <p:cNvPr id="525" name="Google Shape;525;p63"/>
          <p:cNvSpPr txBox="1">
            <a:spLocks noGrp="1"/>
          </p:cNvSpPr>
          <p:nvPr>
            <p:ph type="title" idx="6"/>
          </p:nvPr>
        </p:nvSpPr>
        <p:spPr>
          <a:xfrm>
            <a:off x="6087600" y="1677218"/>
            <a:ext cx="2336400" cy="405000"/>
          </a:xfrm>
          <a:prstGeom prst="rect">
            <a:avLst/>
          </a:prstGeom>
        </p:spPr>
        <p:txBody>
          <a:bodyPr spcFirstLastPara="1" wrap="square" lIns="91425" tIns="91425" rIns="91425" bIns="91425" anchor="t" anchorCtr="0">
            <a:noAutofit/>
          </a:bodyPr>
          <a:lstStyle/>
          <a:p>
            <a:pPr lvl="0">
              <a:buSzPts val="1100"/>
            </a:pPr>
            <a:r>
              <a:rPr lang="en-IN" dirty="0"/>
              <a:t>Objectives</a:t>
            </a:r>
            <a:endParaRPr dirty="0"/>
          </a:p>
        </p:txBody>
      </p:sp>
      <p:sp>
        <p:nvSpPr>
          <p:cNvPr id="526" name="Google Shape;526;p63"/>
          <p:cNvSpPr txBox="1">
            <a:spLocks noGrp="1"/>
          </p:cNvSpPr>
          <p:nvPr>
            <p:ph type="title" idx="7"/>
          </p:nvPr>
        </p:nvSpPr>
        <p:spPr>
          <a:xfrm>
            <a:off x="6850200" y="1095325"/>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sp>
        <p:nvSpPr>
          <p:cNvPr id="527" name="Google Shape;527;p63"/>
          <p:cNvSpPr txBox="1">
            <a:spLocks noGrp="1"/>
          </p:cNvSpPr>
          <p:nvPr>
            <p:ph type="title" idx="9"/>
          </p:nvPr>
        </p:nvSpPr>
        <p:spPr>
          <a:xfrm>
            <a:off x="720000" y="3313579"/>
            <a:ext cx="23364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dirty="0"/>
              <a:t>Dataset Used</a:t>
            </a:r>
            <a:endParaRPr dirty="0"/>
          </a:p>
        </p:txBody>
      </p:sp>
      <p:sp>
        <p:nvSpPr>
          <p:cNvPr id="529" name="Google Shape;529;p63"/>
          <p:cNvSpPr txBox="1">
            <a:spLocks noGrp="1"/>
          </p:cNvSpPr>
          <p:nvPr>
            <p:ph type="title" idx="15"/>
          </p:nvPr>
        </p:nvSpPr>
        <p:spPr>
          <a:xfrm>
            <a:off x="3311436" y="3314563"/>
            <a:ext cx="2618309"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dirty="0"/>
              <a:t>Model Evaluation</a:t>
            </a:r>
            <a:endParaRPr dirty="0"/>
          </a:p>
        </p:txBody>
      </p:sp>
      <p:sp>
        <p:nvSpPr>
          <p:cNvPr id="530" name="Google Shape;530;p63"/>
          <p:cNvSpPr txBox="1">
            <a:spLocks noGrp="1"/>
          </p:cNvSpPr>
          <p:nvPr>
            <p:ph type="title" idx="16"/>
          </p:nvPr>
        </p:nvSpPr>
        <p:spPr>
          <a:xfrm>
            <a:off x="4166400" y="2714087"/>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05</a:t>
            </a:r>
            <a:endParaRPr/>
          </a:p>
        </p:txBody>
      </p:sp>
      <p:sp>
        <p:nvSpPr>
          <p:cNvPr id="532" name="Google Shape;532;p63"/>
          <p:cNvSpPr txBox="1">
            <a:spLocks noGrp="1"/>
          </p:cNvSpPr>
          <p:nvPr>
            <p:ph type="title" idx="18"/>
          </p:nvPr>
        </p:nvSpPr>
        <p:spPr>
          <a:xfrm>
            <a:off x="6022109" y="3302984"/>
            <a:ext cx="23364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Application</a:t>
            </a:r>
            <a:endParaRPr dirty="0"/>
          </a:p>
        </p:txBody>
      </p:sp>
      <p:sp>
        <p:nvSpPr>
          <p:cNvPr id="533" name="Google Shape;533;p63"/>
          <p:cNvSpPr txBox="1">
            <a:spLocks noGrp="1"/>
          </p:cNvSpPr>
          <p:nvPr>
            <p:ph type="title" idx="19"/>
          </p:nvPr>
        </p:nvSpPr>
        <p:spPr>
          <a:xfrm>
            <a:off x="6850200" y="2714087"/>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06</a:t>
            </a:r>
            <a:endParaRPr/>
          </a:p>
        </p:txBody>
      </p:sp>
      <p:sp>
        <p:nvSpPr>
          <p:cNvPr id="535" name="Google Shape;535;p63"/>
          <p:cNvSpPr txBox="1">
            <a:spLocks noGrp="1"/>
          </p:cNvSpPr>
          <p:nvPr>
            <p:ph type="title" idx="21"/>
          </p:nvPr>
        </p:nvSpPr>
        <p:spPr>
          <a:xfrm>
            <a:off x="2332400" y="445025"/>
            <a:ext cx="447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35"/>
                                        </p:tgtEl>
                                        <p:attrNameLst>
                                          <p:attrName>style.visibility</p:attrName>
                                        </p:attrNameLst>
                                      </p:cBhvr>
                                      <p:to>
                                        <p:strVal val="visible"/>
                                      </p:to>
                                    </p:set>
                                    <p:anim calcmode="lin" valueType="num">
                                      <p:cBhvr additive="base">
                                        <p:cTn id="7" dur="1000"/>
                                        <p:tgtEl>
                                          <p:spTgt spid="535"/>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517"/>
                                        </p:tgtEl>
                                        <p:attrNameLst>
                                          <p:attrName>style.visibility</p:attrName>
                                        </p:attrNameLst>
                                      </p:cBhvr>
                                      <p:to>
                                        <p:strVal val="visible"/>
                                      </p:to>
                                    </p:set>
                                    <p:anim calcmode="lin" valueType="num">
                                      <p:cBhvr additive="base">
                                        <p:cTn id="12" dur="1000"/>
                                        <p:tgtEl>
                                          <p:spTgt spid="517"/>
                                        </p:tgtEl>
                                        <p:attrNameLst>
                                          <p:attrName>ppt_x</p:attrName>
                                        </p:attrNameLst>
                                      </p:cBhvr>
                                      <p:tavLst>
                                        <p:tav tm="0">
                                          <p:val>
                                            <p:strVal val="#ppt_x+1"/>
                                          </p:val>
                                        </p:tav>
                                        <p:tav tm="100000">
                                          <p:val>
                                            <p:strVal val="#ppt_x"/>
                                          </p:val>
                                        </p:tav>
                                      </p:tavLst>
                                    </p:anim>
                                  </p:childTnLst>
                                </p:cTn>
                              </p:par>
                              <p:par>
                                <p:cTn id="13" presetID="2" presetClass="entr" presetSubtype="2" fill="hold" nodeType="withEffect">
                                  <p:stCondLst>
                                    <p:cond delay="0"/>
                                  </p:stCondLst>
                                  <p:childTnLst>
                                    <p:set>
                                      <p:cBhvr>
                                        <p:cTn id="14" dur="1" fill="hold">
                                          <p:stCondLst>
                                            <p:cond delay="0"/>
                                          </p:stCondLst>
                                        </p:cTn>
                                        <p:tgtEl>
                                          <p:spTgt spid="522"/>
                                        </p:tgtEl>
                                        <p:attrNameLst>
                                          <p:attrName>style.visibility</p:attrName>
                                        </p:attrNameLst>
                                      </p:cBhvr>
                                      <p:to>
                                        <p:strVal val="visible"/>
                                      </p:to>
                                    </p:set>
                                    <p:anim calcmode="lin" valueType="num">
                                      <p:cBhvr additive="base">
                                        <p:cTn id="15" dur="1000"/>
                                        <p:tgtEl>
                                          <p:spTgt spid="522"/>
                                        </p:tgtEl>
                                        <p:attrNameLst>
                                          <p:attrName>ppt_x</p:attrName>
                                        </p:attrNameLst>
                                      </p:cBhvr>
                                      <p:tavLst>
                                        <p:tav tm="0">
                                          <p:val>
                                            <p:strVal val="#ppt_x+1"/>
                                          </p:val>
                                        </p:tav>
                                        <p:tav tm="100000">
                                          <p:val>
                                            <p:strVal val="#ppt_x"/>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520"/>
                                        </p:tgtEl>
                                        <p:attrNameLst>
                                          <p:attrName>style.visibility</p:attrName>
                                        </p:attrNameLst>
                                      </p:cBhvr>
                                      <p:to>
                                        <p:strVal val="visible"/>
                                      </p:to>
                                    </p:set>
                                    <p:anim calcmode="lin" valueType="num">
                                      <p:cBhvr additive="base">
                                        <p:cTn id="20" dur="1000"/>
                                        <p:tgtEl>
                                          <p:spTgt spid="520"/>
                                        </p:tgtEl>
                                        <p:attrNameLst>
                                          <p:attrName>ppt_x</p:attrName>
                                        </p:attrNameLst>
                                      </p:cBhvr>
                                      <p:tavLst>
                                        <p:tav tm="0">
                                          <p:val>
                                            <p:strVal val="#ppt_x+1"/>
                                          </p:val>
                                        </p:tav>
                                        <p:tav tm="100000">
                                          <p:val>
                                            <p:strVal val="#ppt_x"/>
                                          </p:val>
                                        </p:tav>
                                      </p:tavLst>
                                    </p:anim>
                                  </p:childTnLst>
                                </p:cTn>
                              </p:par>
                              <p:par>
                                <p:cTn id="21" presetID="2" presetClass="entr" presetSubtype="2" fill="hold" nodeType="withEffect">
                                  <p:stCondLst>
                                    <p:cond delay="0"/>
                                  </p:stCondLst>
                                  <p:childTnLst>
                                    <p:set>
                                      <p:cBhvr>
                                        <p:cTn id="22" dur="1" fill="hold">
                                          <p:stCondLst>
                                            <p:cond delay="0"/>
                                          </p:stCondLst>
                                        </p:cTn>
                                        <p:tgtEl>
                                          <p:spTgt spid="523"/>
                                        </p:tgtEl>
                                        <p:attrNameLst>
                                          <p:attrName>style.visibility</p:attrName>
                                        </p:attrNameLst>
                                      </p:cBhvr>
                                      <p:to>
                                        <p:strVal val="visible"/>
                                      </p:to>
                                    </p:set>
                                    <p:anim calcmode="lin" valueType="num">
                                      <p:cBhvr additive="base">
                                        <p:cTn id="23" dur="1000"/>
                                        <p:tgtEl>
                                          <p:spTgt spid="523"/>
                                        </p:tgtEl>
                                        <p:attrNameLst>
                                          <p:attrName>ppt_x</p:attrName>
                                        </p:attrNameLst>
                                      </p:cBhvr>
                                      <p:tavLst>
                                        <p:tav tm="0">
                                          <p:val>
                                            <p:strVal val="#ppt_x+1"/>
                                          </p:val>
                                        </p:tav>
                                        <p:tav tm="100000">
                                          <p:val>
                                            <p:strVal val="#ppt_x"/>
                                          </p:val>
                                        </p:tav>
                                      </p:tavLst>
                                    </p:anim>
                                  </p:childTnLst>
                                </p:cTn>
                              </p:par>
                              <p:par>
                                <p:cTn id="24" presetID="2" presetClass="entr" presetSubtype="2" fill="hold" nodeType="withEffect">
                                  <p:stCondLst>
                                    <p:cond delay="0"/>
                                  </p:stCondLst>
                                  <p:childTnLst>
                                    <p:set>
                                      <p:cBhvr>
                                        <p:cTn id="25" dur="1" fill="hold">
                                          <p:stCondLst>
                                            <p:cond delay="0"/>
                                          </p:stCondLst>
                                        </p:cTn>
                                        <p:tgtEl>
                                          <p:spTgt spid="525"/>
                                        </p:tgtEl>
                                        <p:attrNameLst>
                                          <p:attrName>style.visibility</p:attrName>
                                        </p:attrNameLst>
                                      </p:cBhvr>
                                      <p:to>
                                        <p:strVal val="visible"/>
                                      </p:to>
                                    </p:set>
                                    <p:anim calcmode="lin" valueType="num">
                                      <p:cBhvr additive="base">
                                        <p:cTn id="26" dur="1000"/>
                                        <p:tgtEl>
                                          <p:spTgt spid="525"/>
                                        </p:tgtEl>
                                        <p:attrNameLst>
                                          <p:attrName>ppt_x</p:attrName>
                                        </p:attrNameLst>
                                      </p:cBhvr>
                                      <p:tavLst>
                                        <p:tav tm="0">
                                          <p:val>
                                            <p:strVal val="#ppt_x+1"/>
                                          </p:val>
                                        </p:tav>
                                        <p:tav tm="100000">
                                          <p:val>
                                            <p:strVal val="#ppt_x"/>
                                          </p:val>
                                        </p:tav>
                                      </p:tavLst>
                                    </p:anim>
                                  </p:childTnLst>
                                </p:cTn>
                              </p:par>
                              <p:par>
                                <p:cTn id="27" presetID="2" presetClass="entr" presetSubtype="2" fill="hold" nodeType="withEffect">
                                  <p:stCondLst>
                                    <p:cond delay="0"/>
                                  </p:stCondLst>
                                  <p:childTnLst>
                                    <p:set>
                                      <p:cBhvr>
                                        <p:cTn id="28" dur="1" fill="hold">
                                          <p:stCondLst>
                                            <p:cond delay="0"/>
                                          </p:stCondLst>
                                        </p:cTn>
                                        <p:tgtEl>
                                          <p:spTgt spid="526"/>
                                        </p:tgtEl>
                                        <p:attrNameLst>
                                          <p:attrName>style.visibility</p:attrName>
                                        </p:attrNameLst>
                                      </p:cBhvr>
                                      <p:to>
                                        <p:strVal val="visible"/>
                                      </p:to>
                                    </p:set>
                                    <p:anim calcmode="lin" valueType="num">
                                      <p:cBhvr additive="base">
                                        <p:cTn id="29" dur="1000"/>
                                        <p:tgtEl>
                                          <p:spTgt spid="526"/>
                                        </p:tgtEl>
                                        <p:attrNameLst>
                                          <p:attrName>ppt_x</p:attrName>
                                        </p:attrNameLst>
                                      </p:cBhvr>
                                      <p:tavLst>
                                        <p:tav tm="0">
                                          <p:val>
                                            <p:strVal val="#ppt_x+1"/>
                                          </p:val>
                                        </p:tav>
                                        <p:tav tm="100000">
                                          <p:val>
                                            <p:strVal val="#ppt_x"/>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nodeType="clickEffect">
                                  <p:stCondLst>
                                    <p:cond delay="0"/>
                                  </p:stCondLst>
                                  <p:childTnLst>
                                    <p:set>
                                      <p:cBhvr>
                                        <p:cTn id="33" dur="1" fill="hold">
                                          <p:stCondLst>
                                            <p:cond delay="0"/>
                                          </p:stCondLst>
                                        </p:cTn>
                                        <p:tgtEl>
                                          <p:spTgt spid="521"/>
                                        </p:tgtEl>
                                        <p:attrNameLst>
                                          <p:attrName>style.visibility</p:attrName>
                                        </p:attrNameLst>
                                      </p:cBhvr>
                                      <p:to>
                                        <p:strVal val="visible"/>
                                      </p:to>
                                    </p:set>
                                    <p:anim calcmode="lin" valueType="num">
                                      <p:cBhvr additive="base">
                                        <p:cTn id="34" dur="1000"/>
                                        <p:tgtEl>
                                          <p:spTgt spid="521"/>
                                        </p:tgtEl>
                                        <p:attrNameLst>
                                          <p:attrName>ppt_x</p:attrName>
                                        </p:attrNameLst>
                                      </p:cBhvr>
                                      <p:tavLst>
                                        <p:tav tm="0">
                                          <p:val>
                                            <p:strVal val="#ppt_x+1"/>
                                          </p:val>
                                        </p:tav>
                                        <p:tav tm="100000">
                                          <p:val>
                                            <p:strVal val="#ppt_x"/>
                                          </p:val>
                                        </p:tav>
                                      </p:tavLst>
                                    </p:anim>
                                  </p:childTnLst>
                                </p:cTn>
                              </p:par>
                              <p:par>
                                <p:cTn id="35" presetID="2" presetClass="entr" presetSubtype="2" fill="hold" nodeType="withEffect">
                                  <p:stCondLst>
                                    <p:cond delay="0"/>
                                  </p:stCondLst>
                                  <p:childTnLst>
                                    <p:set>
                                      <p:cBhvr>
                                        <p:cTn id="36" dur="1" fill="hold">
                                          <p:stCondLst>
                                            <p:cond delay="0"/>
                                          </p:stCondLst>
                                        </p:cTn>
                                        <p:tgtEl>
                                          <p:spTgt spid="527"/>
                                        </p:tgtEl>
                                        <p:attrNameLst>
                                          <p:attrName>style.visibility</p:attrName>
                                        </p:attrNameLst>
                                      </p:cBhvr>
                                      <p:to>
                                        <p:strVal val="visible"/>
                                      </p:to>
                                    </p:set>
                                    <p:anim calcmode="lin" valueType="num">
                                      <p:cBhvr additive="base">
                                        <p:cTn id="37" dur="1000"/>
                                        <p:tgtEl>
                                          <p:spTgt spid="527"/>
                                        </p:tgtEl>
                                        <p:attrNameLst>
                                          <p:attrName>ppt_x</p:attrName>
                                        </p:attrNameLst>
                                      </p:cBhvr>
                                      <p:tavLst>
                                        <p:tav tm="0">
                                          <p:val>
                                            <p:strVal val="#ppt_x+1"/>
                                          </p:val>
                                        </p:tav>
                                        <p:tav tm="100000">
                                          <p:val>
                                            <p:strVal val="#ppt_x"/>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nodeType="clickEffect">
                                  <p:stCondLst>
                                    <p:cond delay="0"/>
                                  </p:stCondLst>
                                  <p:childTnLst>
                                    <p:set>
                                      <p:cBhvr>
                                        <p:cTn id="41" dur="1" fill="hold">
                                          <p:stCondLst>
                                            <p:cond delay="0"/>
                                          </p:stCondLst>
                                        </p:cTn>
                                        <p:tgtEl>
                                          <p:spTgt spid="529"/>
                                        </p:tgtEl>
                                        <p:attrNameLst>
                                          <p:attrName>style.visibility</p:attrName>
                                        </p:attrNameLst>
                                      </p:cBhvr>
                                      <p:to>
                                        <p:strVal val="visible"/>
                                      </p:to>
                                    </p:set>
                                    <p:anim calcmode="lin" valueType="num">
                                      <p:cBhvr additive="base">
                                        <p:cTn id="42" dur="1000"/>
                                        <p:tgtEl>
                                          <p:spTgt spid="529"/>
                                        </p:tgtEl>
                                        <p:attrNameLst>
                                          <p:attrName>ppt_x</p:attrName>
                                        </p:attrNameLst>
                                      </p:cBhvr>
                                      <p:tavLst>
                                        <p:tav tm="0">
                                          <p:val>
                                            <p:strVal val="#ppt_x+1"/>
                                          </p:val>
                                        </p:tav>
                                        <p:tav tm="100000">
                                          <p:val>
                                            <p:strVal val="#ppt_x"/>
                                          </p:val>
                                        </p:tav>
                                      </p:tavLst>
                                    </p:anim>
                                  </p:childTnLst>
                                </p:cTn>
                              </p:par>
                              <p:par>
                                <p:cTn id="43" presetID="2" presetClass="entr" presetSubtype="2" fill="hold" nodeType="withEffect">
                                  <p:stCondLst>
                                    <p:cond delay="0"/>
                                  </p:stCondLst>
                                  <p:childTnLst>
                                    <p:set>
                                      <p:cBhvr>
                                        <p:cTn id="44" dur="1" fill="hold">
                                          <p:stCondLst>
                                            <p:cond delay="0"/>
                                          </p:stCondLst>
                                        </p:cTn>
                                        <p:tgtEl>
                                          <p:spTgt spid="530"/>
                                        </p:tgtEl>
                                        <p:attrNameLst>
                                          <p:attrName>style.visibility</p:attrName>
                                        </p:attrNameLst>
                                      </p:cBhvr>
                                      <p:to>
                                        <p:strVal val="visible"/>
                                      </p:to>
                                    </p:set>
                                    <p:anim calcmode="lin" valueType="num">
                                      <p:cBhvr additive="base">
                                        <p:cTn id="45" dur="1000"/>
                                        <p:tgtEl>
                                          <p:spTgt spid="530"/>
                                        </p:tgtEl>
                                        <p:attrNameLst>
                                          <p:attrName>ppt_x</p:attrName>
                                        </p:attrNameLst>
                                      </p:cBhvr>
                                      <p:tavLst>
                                        <p:tav tm="0">
                                          <p:val>
                                            <p:strVal val="#ppt_x+1"/>
                                          </p:val>
                                        </p:tav>
                                        <p:tav tm="100000">
                                          <p:val>
                                            <p:strVal val="#ppt_x"/>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2" fill="hold" nodeType="clickEffect">
                                  <p:stCondLst>
                                    <p:cond delay="0"/>
                                  </p:stCondLst>
                                  <p:childTnLst>
                                    <p:set>
                                      <p:cBhvr>
                                        <p:cTn id="49" dur="1" fill="hold">
                                          <p:stCondLst>
                                            <p:cond delay="0"/>
                                          </p:stCondLst>
                                        </p:cTn>
                                        <p:tgtEl>
                                          <p:spTgt spid="532"/>
                                        </p:tgtEl>
                                        <p:attrNameLst>
                                          <p:attrName>style.visibility</p:attrName>
                                        </p:attrNameLst>
                                      </p:cBhvr>
                                      <p:to>
                                        <p:strVal val="visible"/>
                                      </p:to>
                                    </p:set>
                                    <p:anim calcmode="lin" valueType="num">
                                      <p:cBhvr additive="base">
                                        <p:cTn id="50" dur="1000"/>
                                        <p:tgtEl>
                                          <p:spTgt spid="532"/>
                                        </p:tgtEl>
                                        <p:attrNameLst>
                                          <p:attrName>ppt_x</p:attrName>
                                        </p:attrNameLst>
                                      </p:cBhvr>
                                      <p:tavLst>
                                        <p:tav tm="0">
                                          <p:val>
                                            <p:strVal val="#ppt_x+1"/>
                                          </p:val>
                                        </p:tav>
                                        <p:tav tm="100000">
                                          <p:val>
                                            <p:strVal val="#ppt_x"/>
                                          </p:val>
                                        </p:tav>
                                      </p:tavLst>
                                    </p:anim>
                                  </p:childTnLst>
                                </p:cTn>
                              </p:par>
                              <p:par>
                                <p:cTn id="51" presetID="2" presetClass="entr" presetSubtype="2" fill="hold" nodeType="withEffect">
                                  <p:stCondLst>
                                    <p:cond delay="0"/>
                                  </p:stCondLst>
                                  <p:childTnLst>
                                    <p:set>
                                      <p:cBhvr>
                                        <p:cTn id="52" dur="1" fill="hold">
                                          <p:stCondLst>
                                            <p:cond delay="0"/>
                                          </p:stCondLst>
                                        </p:cTn>
                                        <p:tgtEl>
                                          <p:spTgt spid="533"/>
                                        </p:tgtEl>
                                        <p:attrNameLst>
                                          <p:attrName>style.visibility</p:attrName>
                                        </p:attrNameLst>
                                      </p:cBhvr>
                                      <p:to>
                                        <p:strVal val="visible"/>
                                      </p:to>
                                    </p:set>
                                    <p:anim calcmode="lin" valueType="num">
                                      <p:cBhvr additive="base">
                                        <p:cTn id="53" dur="1000"/>
                                        <p:tgtEl>
                                          <p:spTgt spid="53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61"/>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Project Overview</a:t>
            </a:r>
            <a:endParaRPr dirty="0"/>
          </a:p>
        </p:txBody>
      </p:sp>
      <p:sp>
        <p:nvSpPr>
          <p:cNvPr id="495" name="Google Shape;495;p61"/>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p>
            <a:pPr>
              <a:buNone/>
            </a:pPr>
            <a:r>
              <a:rPr lang="en-US" dirty="0"/>
              <a:t>With the rise of smart devices, recognizing human activities using smartphone sensors like accelerometers and gyroscopes has become a powerful tool in AI. This project uses motion sensor data and machine learning to accurately classify activities such as walking, sitting, and jogging.</a:t>
            </a:r>
          </a:p>
          <a:p>
            <a:pPr>
              <a:buNone/>
            </a:pPr>
            <a:r>
              <a:rPr lang="en-US" dirty="0"/>
              <a:t>By combining data preprocessing, feature engineering, and model training, we aim to develop a reliable system with real-world applications in:</a:t>
            </a:r>
          </a:p>
          <a:p>
            <a:pPr>
              <a:buFont typeface="Arial" panose="020B0604020202020204" pitchFamily="34" charset="0"/>
              <a:buChar char="•"/>
            </a:pPr>
            <a:r>
              <a:rPr lang="en-US" b="1" dirty="0"/>
              <a:t>Healthcare</a:t>
            </a:r>
            <a:r>
              <a:rPr lang="en-US" dirty="0"/>
              <a:t> – Remote monitoring &amp; fall detection</a:t>
            </a:r>
          </a:p>
          <a:p>
            <a:pPr>
              <a:buFont typeface="Arial" panose="020B0604020202020204" pitchFamily="34" charset="0"/>
              <a:buChar char="•"/>
            </a:pPr>
            <a:r>
              <a:rPr lang="en-US" b="1" dirty="0"/>
              <a:t>Fitness</a:t>
            </a:r>
            <a:r>
              <a:rPr lang="en-US" dirty="0"/>
              <a:t> – Personalized activity tracking</a:t>
            </a:r>
          </a:p>
          <a:p>
            <a:pPr>
              <a:buFont typeface="Arial" panose="020B0604020202020204" pitchFamily="34" charset="0"/>
              <a:buChar char="•"/>
            </a:pPr>
            <a:r>
              <a:rPr lang="en-US" b="1" dirty="0"/>
              <a:t>Workplace Safety</a:t>
            </a:r>
            <a:r>
              <a:rPr lang="en-US" dirty="0"/>
              <a:t> – Injury prevention in hazardous environments</a:t>
            </a:r>
          </a:p>
          <a:p>
            <a:pPr>
              <a:buFont typeface="Arial" panose="020B0604020202020204" pitchFamily="34" charset="0"/>
              <a:buChar char="•"/>
            </a:pPr>
            <a:r>
              <a:rPr lang="en-US" b="1" dirty="0"/>
              <a:t>Rehabilitation</a:t>
            </a:r>
            <a:r>
              <a:rPr lang="en-US" dirty="0"/>
              <a:t> – Real-time feedback in physical therapy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3">
          <a:extLst>
            <a:ext uri="{FF2B5EF4-FFF2-40B4-BE49-F238E27FC236}">
              <a16:creationId xmlns:a16="http://schemas.microsoft.com/office/drawing/2014/main" id="{2C4FA27D-4977-5FAC-58DE-2F0061D33A0B}"/>
            </a:ext>
          </a:extLst>
        </p:cNvPr>
        <p:cNvGrpSpPr/>
        <p:nvPr/>
      </p:nvGrpSpPr>
      <p:grpSpPr>
        <a:xfrm>
          <a:off x="0" y="0"/>
          <a:ext cx="0" cy="0"/>
          <a:chOff x="0" y="0"/>
          <a:chExt cx="0" cy="0"/>
        </a:xfrm>
      </p:grpSpPr>
      <p:sp>
        <p:nvSpPr>
          <p:cNvPr id="494" name="Google Shape;494;p61">
            <a:extLst>
              <a:ext uri="{FF2B5EF4-FFF2-40B4-BE49-F238E27FC236}">
                <a16:creationId xmlns:a16="http://schemas.microsoft.com/office/drawing/2014/main" id="{0707CC9B-5493-140F-35ED-D13882C6E634}"/>
              </a:ext>
            </a:extLst>
          </p:cNvPr>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Problem Statement</a:t>
            </a:r>
            <a:endParaRPr dirty="0"/>
          </a:p>
        </p:txBody>
      </p:sp>
      <p:sp>
        <p:nvSpPr>
          <p:cNvPr id="495" name="Google Shape;495;p61">
            <a:extLst>
              <a:ext uri="{FF2B5EF4-FFF2-40B4-BE49-F238E27FC236}">
                <a16:creationId xmlns:a16="http://schemas.microsoft.com/office/drawing/2014/main" id="{8DAA928C-2F3A-C80A-A79E-3AA9BBDD2108}"/>
              </a:ext>
            </a:extLst>
          </p:cNvPr>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p>
            <a:pPr>
              <a:buNone/>
            </a:pPr>
            <a:r>
              <a:rPr lang="en-US" dirty="0"/>
              <a:t>Human Activity Recognition (HAR) is essential for enabling intelligent systems that understand and respond to user behavior. However, traditional methods for activity monitoring often lack automation, adaptability, and real-time capabilities.</a:t>
            </a:r>
          </a:p>
          <a:p>
            <a:pPr>
              <a:buNone/>
            </a:pPr>
            <a:r>
              <a:rPr lang="en-US" dirty="0"/>
              <a:t>With the increasing availability of sensor-rich smartphones, there's an opportunity to build accurate and efficient systems that recognize physical activities from motion data. The challenge lies in effectively processing noisy sensor signals, extracting meaningful patterns, and selecting the right machine learning models to classify different activities.</a:t>
            </a:r>
          </a:p>
          <a:p>
            <a:pPr>
              <a:buNone/>
            </a:pPr>
            <a:r>
              <a:rPr lang="en-US" dirty="0"/>
              <a:t>Our project addresses the need for a scalable, data-driven solution that can:</a:t>
            </a:r>
          </a:p>
          <a:p>
            <a:pPr>
              <a:buFont typeface="Arial" panose="020B0604020202020204" pitchFamily="34" charset="0"/>
              <a:buChar char="•"/>
            </a:pPr>
            <a:r>
              <a:rPr lang="en-US" dirty="0"/>
              <a:t>Accurately classify human activities using sensor data</a:t>
            </a:r>
          </a:p>
          <a:p>
            <a:pPr>
              <a:buFont typeface="Arial" panose="020B0604020202020204" pitchFamily="34" charset="0"/>
              <a:buChar char="•"/>
            </a:pPr>
            <a:r>
              <a:rPr lang="en-US" dirty="0"/>
              <a:t>Operate efficiently in real-time environments</a:t>
            </a:r>
          </a:p>
          <a:p>
            <a:pPr>
              <a:buFont typeface="Arial" panose="020B0604020202020204" pitchFamily="34" charset="0"/>
              <a:buChar char="•"/>
            </a:pPr>
            <a:r>
              <a:rPr lang="en-US" dirty="0"/>
              <a:t>Support diverse applications across healthcare, fitness, safety, and rehabilitation</a:t>
            </a:r>
          </a:p>
        </p:txBody>
      </p:sp>
    </p:spTree>
    <p:extLst>
      <p:ext uri="{BB962C8B-B14F-4D97-AF65-F5344CB8AC3E}">
        <p14:creationId xmlns:p14="http://schemas.microsoft.com/office/powerpoint/2010/main" val="1563167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3" name="Google Shape;553;p66"/>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Objectives</a:t>
            </a:r>
            <a:endParaRPr dirty="0"/>
          </a:p>
        </p:txBody>
      </p:sp>
      <p:sp>
        <p:nvSpPr>
          <p:cNvPr id="4" name="Subtitle 3">
            <a:extLst>
              <a:ext uri="{FF2B5EF4-FFF2-40B4-BE49-F238E27FC236}">
                <a16:creationId xmlns:a16="http://schemas.microsoft.com/office/drawing/2014/main" id="{8E0C7ECD-272A-5F13-9D1E-9A4B77F0CD69}"/>
              </a:ext>
            </a:extLst>
          </p:cNvPr>
          <p:cNvSpPr>
            <a:spLocks noGrp="1" noChangeArrowheads="1"/>
          </p:cNvSpPr>
          <p:nvPr>
            <p:ph type="subTitle" idx="1"/>
          </p:nvPr>
        </p:nvSpPr>
        <p:spPr bwMode="auto">
          <a:xfrm>
            <a:off x="713225" y="1594550"/>
            <a:ext cx="4360141"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Montserrat" panose="00000500000000000000" pitchFamily="2" charset="0"/>
              </a:rPr>
              <a:t>Preprocess and clean raw motion sensor data from smartphones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Montserrat" panose="00000500000000000000" pitchFamily="2" charset="0"/>
              </a:rPr>
              <a:t>Perform feature engineering to highlight activity-related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Montserrat" panose="00000500000000000000" pitchFamily="2" charset="0"/>
              </a:rPr>
              <a:t>Train and evaluate multiple models: Decision Tree, Random Forest, SVM, and LSTM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Montserrat" panose="00000500000000000000" pitchFamily="2" charset="0"/>
              </a:rPr>
              <a:t>Compare model performance for accuracy and efficiency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Montserrat" panose="00000500000000000000" pitchFamily="2" charset="0"/>
              </a:rPr>
              <a:t>Explore the feasibility of real-time implementation on mobile or wearable devices</a:t>
            </a:r>
          </a:p>
        </p:txBody>
      </p:sp>
      <p:pic>
        <p:nvPicPr>
          <p:cNvPr id="1031" name="Picture 7" descr="Human Activity Recognition: Everything You Should Know">
            <a:extLst>
              <a:ext uri="{FF2B5EF4-FFF2-40B4-BE49-F238E27FC236}">
                <a16:creationId xmlns:a16="http://schemas.microsoft.com/office/drawing/2014/main" id="{5EF8877C-9B17-E659-8594-5AE80D6BEC2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085" r="18322"/>
          <a:stretch/>
        </p:blipFill>
        <p:spPr bwMode="auto">
          <a:xfrm>
            <a:off x="6303630" y="1594550"/>
            <a:ext cx="2249056" cy="2570941"/>
          </a:xfrm>
          <a:prstGeom prst="rect">
            <a:avLst/>
          </a:prstGeom>
          <a:noFill/>
          <a:ln w="28575">
            <a:solidFill>
              <a:schemeClr val="accent2"/>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67"/>
          <p:cNvSpPr txBox="1">
            <a:spLocks noGrp="1"/>
          </p:cNvSpPr>
          <p:nvPr>
            <p:ph type="subTitle" idx="1"/>
          </p:nvPr>
        </p:nvSpPr>
        <p:spPr>
          <a:xfrm>
            <a:off x="244764" y="1104727"/>
            <a:ext cx="8585200" cy="2379900"/>
          </a:xfrm>
          <a:prstGeom prst="rect">
            <a:avLst/>
          </a:prstGeom>
        </p:spPr>
        <p:txBody>
          <a:bodyPr spcFirstLastPara="1" wrap="square" lIns="91425" tIns="91425" rIns="91425" bIns="91425" anchor="t" anchorCtr="0">
            <a:noAutofit/>
          </a:bodyPr>
          <a:lstStyle/>
          <a:p>
            <a:pPr>
              <a:buFont typeface="+mj-lt"/>
              <a:buAutoNum type="arabicPeriod"/>
            </a:pPr>
            <a:r>
              <a:rPr lang="en-IN" sz="1000" dirty="0"/>
              <a:t>We utilized the Human Activity Recognition Using Smartphones dataset, available from two reputable sources, UCI Machine Learning Repository and Kaggle Dataset</a:t>
            </a:r>
          </a:p>
          <a:p>
            <a:pPr>
              <a:buFont typeface="+mj-lt"/>
              <a:buAutoNum type="arabicPeriod"/>
            </a:pPr>
            <a:endParaRPr lang="en-IN" sz="1000" dirty="0"/>
          </a:p>
          <a:p>
            <a:pPr>
              <a:buFont typeface="+mj-lt"/>
              <a:buAutoNum type="arabicPeriod"/>
            </a:pPr>
            <a:r>
              <a:rPr lang="en-IN" sz="1000" dirty="0"/>
              <a:t>Dataset Details:</a:t>
            </a:r>
          </a:p>
          <a:p>
            <a:pPr marL="114300" indent="0">
              <a:buNone/>
            </a:pPr>
            <a:r>
              <a:rPr lang="en-IN" sz="1000" dirty="0"/>
              <a:t>           </a:t>
            </a:r>
          </a:p>
          <a:p>
            <a:pPr marL="114300" indent="0">
              <a:buNone/>
            </a:pPr>
            <a:r>
              <a:rPr lang="en-IN" sz="1000" dirty="0"/>
              <a:t>          Participants: 30 volunteers aged 19–48</a:t>
            </a:r>
          </a:p>
          <a:p>
            <a:pPr marL="114300" indent="0">
              <a:buNone/>
            </a:pPr>
            <a:r>
              <a:rPr lang="en-IN" sz="1000" dirty="0"/>
              <a:t>          Activities: Walking, Walking Upstairs, Walking Downstairs, Sitting, Standing, Laying</a:t>
            </a:r>
          </a:p>
          <a:p>
            <a:pPr marL="114300" indent="0">
              <a:buNone/>
            </a:pPr>
            <a:r>
              <a:rPr lang="en-IN" sz="1000" dirty="0"/>
              <a:t>          Device: Samsung Galaxy S II smartphone (worn on the waist)</a:t>
            </a:r>
          </a:p>
          <a:p>
            <a:pPr marL="114300" indent="0">
              <a:buNone/>
            </a:pPr>
            <a:r>
              <a:rPr lang="en-IN" sz="1000" dirty="0"/>
              <a:t>          Sensors:</a:t>
            </a:r>
          </a:p>
          <a:p>
            <a:pPr marL="114300" indent="0">
              <a:buNone/>
            </a:pPr>
            <a:r>
              <a:rPr lang="en-IN" sz="1000" dirty="0"/>
              <a:t>                         Accelerometer – measures body acceleration</a:t>
            </a:r>
          </a:p>
          <a:p>
            <a:pPr marL="114300" indent="0">
              <a:buNone/>
            </a:pPr>
            <a:r>
              <a:rPr lang="en-IN" sz="1000" dirty="0"/>
              <a:t>                         Gyroscope – measures body angular velocity</a:t>
            </a:r>
          </a:p>
          <a:p>
            <a:pPr marL="114300" indent="0">
              <a:buNone/>
            </a:pPr>
            <a:r>
              <a:rPr lang="en-IN" sz="1000" dirty="0"/>
              <a:t>          Sampling Rate: 50 Hz (i.e., 50 readings per second)</a:t>
            </a:r>
          </a:p>
          <a:p>
            <a:pPr marL="114300" indent="0">
              <a:buNone/>
            </a:pPr>
            <a:endParaRPr lang="en-IN" sz="1000" dirty="0"/>
          </a:p>
          <a:p>
            <a:pPr marL="342900" indent="-228600">
              <a:buAutoNum type="arabicPeriod" startAt="3"/>
            </a:pPr>
            <a:r>
              <a:rPr lang="en-IN" sz="1000" dirty="0"/>
              <a:t>Preprocessing:</a:t>
            </a:r>
          </a:p>
          <a:p>
            <a:pPr marL="114300" indent="0">
              <a:buNone/>
            </a:pPr>
            <a:r>
              <a:rPr lang="en-IN" sz="1000" dirty="0"/>
              <a:t>      Data segmented into 2.56-second windows (128 readings each)</a:t>
            </a:r>
          </a:p>
          <a:p>
            <a:pPr marL="114300" indent="0">
              <a:buNone/>
            </a:pPr>
            <a:r>
              <a:rPr lang="en-IN" sz="1000" dirty="0"/>
              <a:t>      Windows are </a:t>
            </a:r>
            <a:r>
              <a:rPr lang="en-IN" sz="1000" dirty="0" err="1"/>
              <a:t>labeled</a:t>
            </a:r>
            <a:r>
              <a:rPr lang="en-IN" sz="1000" dirty="0"/>
              <a:t> based on activity performed</a:t>
            </a:r>
          </a:p>
          <a:p>
            <a:pPr marL="114300" indent="0">
              <a:buNone/>
            </a:pPr>
            <a:r>
              <a:rPr lang="en-IN" sz="1000" dirty="0"/>
              <a:t>      Versions:</a:t>
            </a:r>
          </a:p>
          <a:p>
            <a:pPr marL="114300" indent="0">
              <a:buNone/>
            </a:pPr>
            <a:r>
              <a:rPr lang="en-IN" sz="1000" dirty="0"/>
              <a:t>                       Raw signal data</a:t>
            </a:r>
          </a:p>
          <a:p>
            <a:pPr marL="114300" indent="0">
              <a:buNone/>
            </a:pPr>
            <a:r>
              <a:rPr lang="en-IN" sz="1000" dirty="0"/>
              <a:t>                       Feature-engineered data (561 features extracted per window)</a:t>
            </a:r>
            <a:endParaRPr lang="en-IN" sz="1600" dirty="0"/>
          </a:p>
          <a:p>
            <a:pPr marL="114300" indent="0">
              <a:buNone/>
            </a:pPr>
            <a:r>
              <a:rPr lang="en-IN" sz="1600" dirty="0"/>
              <a:t>4. </a:t>
            </a:r>
            <a:r>
              <a:rPr lang="en-IN" sz="1000" dirty="0"/>
              <a:t>These datasets provide robust input for training machine learning models to accurately classify human activities.</a:t>
            </a:r>
          </a:p>
        </p:txBody>
      </p:sp>
      <p:sp>
        <p:nvSpPr>
          <p:cNvPr id="560" name="Google Shape;560;p67"/>
          <p:cNvSpPr txBox="1">
            <a:spLocks noGrp="1"/>
          </p:cNvSpPr>
          <p:nvPr>
            <p:ph type="title"/>
          </p:nvPr>
        </p:nvSpPr>
        <p:spPr>
          <a:xfrm>
            <a:off x="1732050" y="445025"/>
            <a:ext cx="5679900" cy="572700"/>
          </a:xfrm>
          <a:prstGeom prst="rect">
            <a:avLst/>
          </a:prstGeom>
        </p:spPr>
        <p:txBody>
          <a:bodyPr spcFirstLastPara="1" wrap="square" lIns="91425" tIns="91425" rIns="91425" bIns="91425" anchor="t" anchorCtr="0">
            <a:noAutofit/>
          </a:bodyPr>
          <a:lstStyle/>
          <a:p>
            <a:pPr lvl="0"/>
            <a:r>
              <a:rPr lang="en-IN" dirty="0"/>
              <a:t>Dataset Used</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59"/>
                                        </p:tgtEl>
                                        <p:attrNameLst>
                                          <p:attrName>style.visibility</p:attrName>
                                        </p:attrNameLst>
                                      </p:cBhvr>
                                      <p:to>
                                        <p:strVal val="visible"/>
                                      </p:to>
                                    </p:set>
                                    <p:anim calcmode="lin" valueType="num">
                                      <p:cBhvr additive="base">
                                        <p:cTn id="7" dur="1000"/>
                                        <p:tgtEl>
                                          <p:spTgt spid="559"/>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560"/>
                                        </p:tgtEl>
                                        <p:attrNameLst>
                                          <p:attrName>style.visibility</p:attrName>
                                        </p:attrNameLst>
                                      </p:cBhvr>
                                      <p:to>
                                        <p:strVal val="visible"/>
                                      </p:to>
                                    </p:set>
                                    <p:anim calcmode="lin" valueType="num">
                                      <p:cBhvr additive="base">
                                        <p:cTn id="10" dur="1000"/>
                                        <p:tgtEl>
                                          <p:spTgt spid="5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8">
          <a:extLst>
            <a:ext uri="{FF2B5EF4-FFF2-40B4-BE49-F238E27FC236}">
              <a16:creationId xmlns:a16="http://schemas.microsoft.com/office/drawing/2014/main" id="{A784058B-9F4E-A1DD-37A8-7688A0596B6E}"/>
            </a:ext>
          </a:extLst>
        </p:cNvPr>
        <p:cNvGrpSpPr/>
        <p:nvPr/>
      </p:nvGrpSpPr>
      <p:grpSpPr>
        <a:xfrm>
          <a:off x="0" y="0"/>
          <a:ext cx="0" cy="0"/>
          <a:chOff x="0" y="0"/>
          <a:chExt cx="0" cy="0"/>
        </a:xfrm>
      </p:grpSpPr>
      <p:sp>
        <p:nvSpPr>
          <p:cNvPr id="559" name="Google Shape;559;p67">
            <a:extLst>
              <a:ext uri="{FF2B5EF4-FFF2-40B4-BE49-F238E27FC236}">
                <a16:creationId xmlns:a16="http://schemas.microsoft.com/office/drawing/2014/main" id="{8338DD9F-D722-98EC-6FCB-75FDB32D3CD2}"/>
              </a:ext>
            </a:extLst>
          </p:cNvPr>
          <p:cNvSpPr txBox="1">
            <a:spLocks noGrp="1"/>
          </p:cNvSpPr>
          <p:nvPr>
            <p:ph type="subTitle" idx="1"/>
          </p:nvPr>
        </p:nvSpPr>
        <p:spPr>
          <a:xfrm>
            <a:off x="244764" y="1104727"/>
            <a:ext cx="8585200" cy="2379900"/>
          </a:xfrm>
          <a:prstGeom prst="rect">
            <a:avLst/>
          </a:prstGeom>
        </p:spPr>
        <p:txBody>
          <a:bodyPr spcFirstLastPara="1" wrap="square" lIns="91425" tIns="91425" rIns="91425" bIns="91425" anchor="t" anchorCtr="0">
            <a:noAutofit/>
          </a:bodyPr>
          <a:lstStyle/>
          <a:p>
            <a:pPr marL="114300" indent="0">
              <a:buNone/>
            </a:pPr>
            <a:r>
              <a:rPr lang="en-US" sz="1200" dirty="0"/>
              <a:t>We evaluated our models using standard classification metrics and visual tools:</a:t>
            </a:r>
          </a:p>
          <a:p>
            <a:r>
              <a:rPr lang="en-US" sz="1200" dirty="0"/>
              <a:t>Evaluation Metrics:</a:t>
            </a:r>
          </a:p>
          <a:p>
            <a:pPr lvl="1" algn="l"/>
            <a:r>
              <a:rPr lang="en-US" sz="1200" dirty="0"/>
              <a:t>Accuracy – Measures how many predictions were correct overall</a:t>
            </a:r>
          </a:p>
          <a:p>
            <a:pPr lvl="1" algn="l"/>
            <a:r>
              <a:rPr lang="en-US" sz="1200" dirty="0"/>
              <a:t>Precision – Measures how many predicted activities were actually correct</a:t>
            </a:r>
          </a:p>
          <a:p>
            <a:pPr lvl="1" algn="l"/>
            <a:r>
              <a:rPr lang="en-US" sz="1200" dirty="0"/>
              <a:t>Recall – Measures how many actual activities were correctly identified</a:t>
            </a:r>
          </a:p>
          <a:p>
            <a:pPr lvl="1" algn="l"/>
            <a:r>
              <a:rPr lang="en-US" sz="1200" dirty="0"/>
              <a:t>F1 Score – Combines precision and recall into a single score</a:t>
            </a:r>
          </a:p>
          <a:p>
            <a:pPr marL="114300" indent="0">
              <a:buNone/>
            </a:pPr>
            <a:endParaRPr lang="en-US" sz="1200" dirty="0"/>
          </a:p>
          <a:p>
            <a:r>
              <a:rPr lang="en-US" sz="1200" dirty="0"/>
              <a:t>Confusion Matrix: Shows which activities were misclassified and helps understand which activities are difficult to distinguish</a:t>
            </a:r>
          </a:p>
          <a:p>
            <a:r>
              <a:rPr lang="en-US" sz="1200" dirty="0"/>
              <a:t>Model Comparison: Compared classical machine learning models (Decision Tree, Random Forest, SVM) with deep learning (LSTM)</a:t>
            </a:r>
          </a:p>
          <a:p>
            <a:pPr marL="114300" indent="0">
              <a:buNone/>
            </a:pPr>
            <a:r>
              <a:rPr lang="en-US" sz="1200" dirty="0"/>
              <a:t>         Analyzed differences in:</a:t>
            </a:r>
          </a:p>
          <a:p>
            <a:pPr lvl="2" algn="l">
              <a:buFont typeface="Courier New" panose="02070309020205020404" pitchFamily="49" charset="0"/>
              <a:buChar char="o"/>
            </a:pPr>
            <a:r>
              <a:rPr lang="en-US" sz="1200" dirty="0"/>
              <a:t>Accuracy and F1 score</a:t>
            </a:r>
          </a:p>
          <a:p>
            <a:pPr lvl="2" algn="l">
              <a:buFont typeface="Courier New" panose="02070309020205020404" pitchFamily="49" charset="0"/>
              <a:buChar char="o"/>
            </a:pPr>
            <a:r>
              <a:rPr lang="en-US" sz="1200" dirty="0"/>
              <a:t>Training time</a:t>
            </a:r>
          </a:p>
          <a:p>
            <a:pPr lvl="2" algn="l">
              <a:buFont typeface="Courier New" panose="02070309020205020404" pitchFamily="49" charset="0"/>
              <a:buChar char="o"/>
            </a:pPr>
            <a:r>
              <a:rPr lang="en-US" sz="1200" dirty="0"/>
              <a:t>Performance on test data</a:t>
            </a:r>
          </a:p>
          <a:p>
            <a:pPr marL="114300" indent="0">
              <a:buNone/>
            </a:pPr>
            <a:r>
              <a:rPr lang="en-US" sz="1200" dirty="0"/>
              <a:t>This helped us identify the best model for accurate and efficient activity recognition.</a:t>
            </a:r>
          </a:p>
        </p:txBody>
      </p:sp>
      <p:sp>
        <p:nvSpPr>
          <p:cNvPr id="560" name="Google Shape;560;p67">
            <a:extLst>
              <a:ext uri="{FF2B5EF4-FFF2-40B4-BE49-F238E27FC236}">
                <a16:creationId xmlns:a16="http://schemas.microsoft.com/office/drawing/2014/main" id="{A911FA0D-C309-CEE2-6302-59C5C513ADBA}"/>
              </a:ext>
            </a:extLst>
          </p:cNvPr>
          <p:cNvSpPr txBox="1">
            <a:spLocks noGrp="1"/>
          </p:cNvSpPr>
          <p:nvPr>
            <p:ph type="title"/>
          </p:nvPr>
        </p:nvSpPr>
        <p:spPr>
          <a:xfrm>
            <a:off x="1732050" y="445025"/>
            <a:ext cx="5679900" cy="572700"/>
          </a:xfrm>
          <a:prstGeom prst="rect">
            <a:avLst/>
          </a:prstGeom>
        </p:spPr>
        <p:txBody>
          <a:bodyPr spcFirstLastPara="1" wrap="square" lIns="91425" tIns="91425" rIns="91425" bIns="91425" anchor="t" anchorCtr="0">
            <a:noAutofit/>
          </a:bodyPr>
          <a:lstStyle/>
          <a:p>
            <a:pPr lvl="0"/>
            <a:r>
              <a:rPr lang="en-IN" dirty="0"/>
              <a:t>Model Evaluation</a:t>
            </a:r>
            <a:endParaRPr dirty="0"/>
          </a:p>
        </p:txBody>
      </p:sp>
    </p:spTree>
    <p:extLst>
      <p:ext uri="{BB962C8B-B14F-4D97-AF65-F5344CB8AC3E}">
        <p14:creationId xmlns:p14="http://schemas.microsoft.com/office/powerpoint/2010/main" val="1371172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59"/>
                                        </p:tgtEl>
                                        <p:attrNameLst>
                                          <p:attrName>style.visibility</p:attrName>
                                        </p:attrNameLst>
                                      </p:cBhvr>
                                      <p:to>
                                        <p:strVal val="visible"/>
                                      </p:to>
                                    </p:set>
                                    <p:anim calcmode="lin" valueType="num">
                                      <p:cBhvr additive="base">
                                        <p:cTn id="7" dur="1000"/>
                                        <p:tgtEl>
                                          <p:spTgt spid="559"/>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560"/>
                                        </p:tgtEl>
                                        <p:attrNameLst>
                                          <p:attrName>style.visibility</p:attrName>
                                        </p:attrNameLst>
                                      </p:cBhvr>
                                      <p:to>
                                        <p:strVal val="visible"/>
                                      </p:to>
                                    </p:set>
                                    <p:anim calcmode="lin" valueType="num">
                                      <p:cBhvr additive="base">
                                        <p:cTn id="10" dur="1000"/>
                                        <p:tgtEl>
                                          <p:spTgt spid="5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8">
          <a:extLst>
            <a:ext uri="{FF2B5EF4-FFF2-40B4-BE49-F238E27FC236}">
              <a16:creationId xmlns:a16="http://schemas.microsoft.com/office/drawing/2014/main" id="{61561089-658B-E3E1-68C7-11CBF4BAFF13}"/>
            </a:ext>
          </a:extLst>
        </p:cNvPr>
        <p:cNvGrpSpPr/>
        <p:nvPr/>
      </p:nvGrpSpPr>
      <p:grpSpPr>
        <a:xfrm>
          <a:off x="0" y="0"/>
          <a:ext cx="0" cy="0"/>
          <a:chOff x="0" y="0"/>
          <a:chExt cx="0" cy="0"/>
        </a:xfrm>
      </p:grpSpPr>
      <p:sp>
        <p:nvSpPr>
          <p:cNvPr id="560" name="Google Shape;560;p67">
            <a:extLst>
              <a:ext uri="{FF2B5EF4-FFF2-40B4-BE49-F238E27FC236}">
                <a16:creationId xmlns:a16="http://schemas.microsoft.com/office/drawing/2014/main" id="{6E47E2EC-44AC-FF7D-9156-84516003056D}"/>
              </a:ext>
            </a:extLst>
          </p:cNvPr>
          <p:cNvSpPr txBox="1">
            <a:spLocks noGrp="1"/>
          </p:cNvSpPr>
          <p:nvPr>
            <p:ph type="title"/>
          </p:nvPr>
        </p:nvSpPr>
        <p:spPr>
          <a:xfrm>
            <a:off x="1732050" y="445025"/>
            <a:ext cx="5679900" cy="572700"/>
          </a:xfrm>
          <a:prstGeom prst="rect">
            <a:avLst/>
          </a:prstGeom>
        </p:spPr>
        <p:txBody>
          <a:bodyPr spcFirstLastPara="1" wrap="square" lIns="91425" tIns="91425" rIns="91425" bIns="91425" anchor="t" anchorCtr="0">
            <a:noAutofit/>
          </a:bodyPr>
          <a:lstStyle/>
          <a:p>
            <a:pPr lvl="0"/>
            <a:r>
              <a:rPr lang="en-IN" dirty="0"/>
              <a:t>Applications</a:t>
            </a:r>
            <a:endParaRPr dirty="0"/>
          </a:p>
        </p:txBody>
      </p:sp>
      <p:sp>
        <p:nvSpPr>
          <p:cNvPr id="3" name="Subtitle 2">
            <a:extLst>
              <a:ext uri="{FF2B5EF4-FFF2-40B4-BE49-F238E27FC236}">
                <a16:creationId xmlns:a16="http://schemas.microsoft.com/office/drawing/2014/main" id="{293A5992-9B8A-B99C-B3AB-F24D963132C0}"/>
              </a:ext>
            </a:extLst>
          </p:cNvPr>
          <p:cNvSpPr>
            <a:spLocks noGrp="1" noChangeArrowheads="1"/>
          </p:cNvSpPr>
          <p:nvPr>
            <p:ph type="subTitle" idx="1"/>
          </p:nvPr>
        </p:nvSpPr>
        <p:spPr bwMode="auto">
          <a:xfrm>
            <a:off x="455865" y="1259327"/>
            <a:ext cx="7466667"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indent="-171450" eaLnBrk="0" fontAlgn="base" hangingPunct="0">
              <a:spcBef>
                <a:spcPct val="0"/>
              </a:spcBef>
              <a:spcAft>
                <a:spcPct val="0"/>
              </a:spcAft>
              <a:buClrTx/>
              <a:buSzTx/>
            </a:pPr>
            <a:r>
              <a:rPr kumimoji="0" lang="en-US" altLang="en-US" sz="1200" b="1" i="0" u="none" strike="noStrike" cap="none" normalizeH="0" baseline="0" dirty="0">
                <a:ln>
                  <a:noFill/>
                </a:ln>
                <a:solidFill>
                  <a:schemeClr val="tx1"/>
                </a:solidFill>
                <a:effectLst/>
                <a:latin typeface="Montserrat" panose="00000500000000000000" pitchFamily="2" charset="0"/>
              </a:rPr>
              <a:t>Healthcare</a:t>
            </a:r>
            <a:br>
              <a:rPr kumimoji="0" lang="en-US" altLang="en-US" sz="1200" b="0" i="0" u="none" strike="noStrike" cap="none" normalizeH="0" baseline="0" dirty="0">
                <a:ln>
                  <a:noFill/>
                </a:ln>
                <a:solidFill>
                  <a:schemeClr val="tx1"/>
                </a:solidFill>
                <a:effectLst/>
                <a:latin typeface="Montserrat" panose="00000500000000000000" pitchFamily="2" charset="0"/>
              </a:rPr>
            </a:br>
            <a:r>
              <a:rPr kumimoji="0" lang="en-US" altLang="en-US" sz="1200" b="0" i="0" u="none" strike="noStrike" cap="none" normalizeH="0" baseline="0" dirty="0">
                <a:ln>
                  <a:noFill/>
                </a:ln>
                <a:solidFill>
                  <a:schemeClr val="tx1"/>
                </a:solidFill>
                <a:effectLst/>
                <a:latin typeface="Montserrat" panose="00000500000000000000" pitchFamily="2" charset="0"/>
              </a:rPr>
              <a:t>Enables continuous remote monitoring of patients, especially the elderly or those with mobility issues. The system can detect abnormal movement patterns or falls and send alerts to caregivers or medical staff in real time.</a:t>
            </a:r>
          </a:p>
          <a:p>
            <a:pPr marL="171450" indent="-171450" eaLnBrk="0" fontAlgn="base" hangingPunct="0">
              <a:spcBef>
                <a:spcPct val="0"/>
              </a:spcBef>
              <a:spcAft>
                <a:spcPct val="0"/>
              </a:spcAft>
              <a:buClrTx/>
              <a:buSzTx/>
            </a:pPr>
            <a:r>
              <a:rPr kumimoji="0" lang="en-US" altLang="en-US" sz="1200" b="1" i="0" u="none" strike="noStrike" cap="none" normalizeH="0" baseline="0" dirty="0">
                <a:ln>
                  <a:noFill/>
                </a:ln>
                <a:solidFill>
                  <a:schemeClr val="tx1"/>
                </a:solidFill>
                <a:effectLst/>
                <a:latin typeface="Montserrat" panose="00000500000000000000" pitchFamily="2" charset="0"/>
              </a:rPr>
              <a:t>Fitness Tracking</a:t>
            </a:r>
            <a:br>
              <a:rPr kumimoji="0" lang="en-US" altLang="en-US" sz="1200" b="0" i="0" u="none" strike="noStrike" cap="none" normalizeH="0" baseline="0" dirty="0">
                <a:ln>
                  <a:noFill/>
                </a:ln>
                <a:solidFill>
                  <a:schemeClr val="tx1"/>
                </a:solidFill>
                <a:effectLst/>
                <a:latin typeface="Montserrat" panose="00000500000000000000" pitchFamily="2" charset="0"/>
              </a:rPr>
            </a:br>
            <a:r>
              <a:rPr kumimoji="0" lang="en-US" altLang="en-US" sz="1200" b="0" i="0" u="none" strike="noStrike" cap="none" normalizeH="0" baseline="0" dirty="0">
                <a:ln>
                  <a:noFill/>
                </a:ln>
                <a:solidFill>
                  <a:schemeClr val="tx1"/>
                </a:solidFill>
                <a:effectLst/>
                <a:latin typeface="Montserrat" panose="00000500000000000000" pitchFamily="2" charset="0"/>
              </a:rPr>
              <a:t>Enhances fitness apps by accurately identifying different exercises and activity levels. Can provide users with tailored feedback, track progress, and recommend adjustments to workout routines.</a:t>
            </a:r>
          </a:p>
          <a:p>
            <a:pPr marL="171450" indent="-171450" eaLnBrk="0" fontAlgn="base" hangingPunct="0">
              <a:spcBef>
                <a:spcPct val="0"/>
              </a:spcBef>
              <a:spcAft>
                <a:spcPct val="0"/>
              </a:spcAft>
              <a:buClrTx/>
              <a:buSzTx/>
            </a:pPr>
            <a:r>
              <a:rPr kumimoji="0" lang="en-US" altLang="en-US" sz="1200" b="1" i="0" u="none" strike="noStrike" cap="none" normalizeH="0" baseline="0" dirty="0">
                <a:ln>
                  <a:noFill/>
                </a:ln>
                <a:solidFill>
                  <a:schemeClr val="tx1"/>
                </a:solidFill>
                <a:effectLst/>
                <a:latin typeface="Montserrat" panose="00000500000000000000" pitchFamily="2" charset="0"/>
              </a:rPr>
              <a:t>Workplace Safety</a:t>
            </a:r>
            <a:br>
              <a:rPr kumimoji="0" lang="en-US" altLang="en-US" sz="1200" b="0" i="0" u="none" strike="noStrike" cap="none" normalizeH="0" baseline="0" dirty="0">
                <a:ln>
                  <a:noFill/>
                </a:ln>
                <a:solidFill>
                  <a:schemeClr val="tx1"/>
                </a:solidFill>
                <a:effectLst/>
                <a:latin typeface="Montserrat" panose="00000500000000000000" pitchFamily="2" charset="0"/>
              </a:rPr>
            </a:br>
            <a:r>
              <a:rPr kumimoji="0" lang="en-US" altLang="en-US" sz="1200" b="0" i="0" u="none" strike="noStrike" cap="none" normalizeH="0" baseline="0" dirty="0">
                <a:ln>
                  <a:noFill/>
                </a:ln>
                <a:solidFill>
                  <a:schemeClr val="tx1"/>
                </a:solidFill>
                <a:effectLst/>
                <a:latin typeface="Montserrat" panose="00000500000000000000" pitchFamily="2" charset="0"/>
              </a:rPr>
              <a:t>Useful in industrial or hazardous work environments (like construction or manufacturing). It can monitor worker movements to detect unsafe behavior, ensure compliance with safety protocols, and help prevent injuries.</a:t>
            </a:r>
          </a:p>
          <a:p>
            <a:pPr marL="171450" indent="-171450" eaLnBrk="0" fontAlgn="base" hangingPunct="0">
              <a:spcBef>
                <a:spcPct val="0"/>
              </a:spcBef>
              <a:spcAft>
                <a:spcPct val="0"/>
              </a:spcAft>
              <a:buClrTx/>
              <a:buSzTx/>
            </a:pPr>
            <a:r>
              <a:rPr kumimoji="0" lang="en-US" altLang="en-US" sz="1200" b="1" i="0" u="none" strike="noStrike" cap="none" normalizeH="0" baseline="0" dirty="0">
                <a:ln>
                  <a:noFill/>
                </a:ln>
                <a:solidFill>
                  <a:schemeClr val="tx1"/>
                </a:solidFill>
                <a:effectLst/>
                <a:latin typeface="Montserrat" panose="00000500000000000000" pitchFamily="2" charset="0"/>
              </a:rPr>
              <a:t>Rehabilitation Programs</a:t>
            </a:r>
            <a:br>
              <a:rPr kumimoji="0" lang="en-US" altLang="en-US" sz="1200" b="0" i="0" u="none" strike="noStrike" cap="none" normalizeH="0" baseline="0" dirty="0">
                <a:ln>
                  <a:noFill/>
                </a:ln>
                <a:solidFill>
                  <a:schemeClr val="tx1"/>
                </a:solidFill>
                <a:effectLst/>
                <a:latin typeface="Montserrat" panose="00000500000000000000" pitchFamily="2" charset="0"/>
              </a:rPr>
            </a:br>
            <a:r>
              <a:rPr kumimoji="0" lang="en-US" altLang="en-US" sz="1200" b="0" i="0" u="none" strike="noStrike" cap="none" normalizeH="0" baseline="0" dirty="0">
                <a:ln>
                  <a:noFill/>
                </a:ln>
                <a:solidFill>
                  <a:schemeClr val="tx1"/>
                </a:solidFill>
                <a:effectLst/>
                <a:latin typeface="Montserrat" panose="00000500000000000000" pitchFamily="2" charset="0"/>
              </a:rPr>
              <a:t>Assists physiotherapists by tracking patient activity during recovery exercises. Offers real-time insights into performance, adherence to prescribed routines, and progress over time, improving treatment outcomes.</a:t>
            </a:r>
          </a:p>
        </p:txBody>
      </p:sp>
    </p:spTree>
    <p:extLst>
      <p:ext uri="{BB962C8B-B14F-4D97-AF65-F5344CB8AC3E}">
        <p14:creationId xmlns:p14="http://schemas.microsoft.com/office/powerpoint/2010/main" val="2514822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560"/>
                                        </p:tgtEl>
                                        <p:attrNameLst>
                                          <p:attrName>style.visibility</p:attrName>
                                        </p:attrNameLst>
                                      </p:cBhvr>
                                      <p:to>
                                        <p:strVal val="visible"/>
                                      </p:to>
                                    </p:set>
                                    <p:anim calcmode="lin" valueType="num">
                                      <p:cBhvr additive="base">
                                        <p:cTn id="7" dur="1000"/>
                                        <p:tgtEl>
                                          <p:spTgt spid="5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3" name="Google Shape;1543;p121"/>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Research references</a:t>
            </a:r>
            <a:endParaRPr/>
          </a:p>
        </p:txBody>
      </p:sp>
      <p:sp>
        <p:nvSpPr>
          <p:cNvPr id="6" name="Rectangle 1">
            <a:extLst>
              <a:ext uri="{FF2B5EF4-FFF2-40B4-BE49-F238E27FC236}">
                <a16:creationId xmlns:a16="http://schemas.microsoft.com/office/drawing/2014/main" id="{D1E59D69-A6B5-2B4F-8A21-CA1096A7FF95}"/>
              </a:ext>
            </a:extLst>
          </p:cNvPr>
          <p:cNvSpPr>
            <a:spLocks noGrp="1" noChangeArrowheads="1"/>
          </p:cNvSpPr>
          <p:nvPr>
            <p:ph type="subTitle" idx="2"/>
          </p:nvPr>
        </p:nvSpPr>
        <p:spPr bwMode="auto">
          <a:xfrm>
            <a:off x="661988" y="2104954"/>
            <a:ext cx="7888123"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indent="-171450" algn="l" eaLnBrk="0" fontAlgn="base" hangingPunct="0">
              <a:spcBef>
                <a:spcPct val="0"/>
              </a:spcBef>
              <a:spcAft>
                <a:spcPct val="0"/>
              </a:spcAft>
              <a:buClrTx/>
              <a:buSzTx/>
            </a:pPr>
            <a:r>
              <a:rPr kumimoji="0" lang="en-US" altLang="en-US" sz="1200" b="1" i="0" u="none" strike="noStrike" cap="none" normalizeH="0" baseline="0" dirty="0">
                <a:ln>
                  <a:noFill/>
                </a:ln>
                <a:solidFill>
                  <a:schemeClr val="tx1"/>
                </a:solidFill>
                <a:effectLst/>
                <a:latin typeface="Montserrat" panose="00000500000000000000" pitchFamily="2" charset="0"/>
              </a:rPr>
              <a:t>UCI Human Activity Recognition Dataset</a:t>
            </a:r>
            <a:br>
              <a:rPr kumimoji="0" lang="en-US" altLang="en-US" sz="1200" b="0" i="0" u="none" strike="noStrike" cap="none" normalizeH="0" baseline="0" dirty="0">
                <a:ln>
                  <a:noFill/>
                </a:ln>
                <a:solidFill>
                  <a:schemeClr val="tx1"/>
                </a:solidFill>
                <a:effectLst/>
                <a:latin typeface="Montserrat" panose="00000500000000000000" pitchFamily="2" charset="0"/>
              </a:rPr>
            </a:br>
            <a:r>
              <a:rPr kumimoji="0" lang="en-US" altLang="en-US" sz="1200" b="0" i="0" u="none" strike="noStrike" cap="none" normalizeH="0" baseline="0" dirty="0">
                <a:ln>
                  <a:noFill/>
                </a:ln>
                <a:solidFill>
                  <a:schemeClr val="tx1"/>
                </a:solidFill>
                <a:effectLst/>
                <a:latin typeface="Montserrat" panose="00000500000000000000" pitchFamily="2" charset="0"/>
                <a:hlinkClick r:id="rId3"/>
              </a:rPr>
              <a:t>https://archive.ics.uci.edu/dataset/240/human+activity+recognition+using+smartphones</a:t>
            </a:r>
            <a:endParaRPr lang="en-US" altLang="en-US" sz="1200" dirty="0">
              <a:solidFill>
                <a:schemeClr val="tx1"/>
              </a:solidFill>
              <a:latin typeface="Montserrat" panose="00000500000000000000" pitchFamily="2" charset="0"/>
            </a:endParaRPr>
          </a:p>
          <a:p>
            <a:pPr marL="171450" marR="0" indent="-171450" algn="l" eaLnBrk="0" fontAlgn="base" hangingPunct="0">
              <a:spcBef>
                <a:spcPct val="0"/>
              </a:spcBef>
              <a:spcAft>
                <a:spcPct val="0"/>
              </a:spcAft>
              <a:buClrTx/>
              <a:buSzTx/>
            </a:pPr>
            <a:r>
              <a:rPr kumimoji="0" lang="en-US" altLang="en-US" sz="1200" b="1" i="0" u="none" strike="noStrike" cap="none" normalizeH="0" baseline="0" dirty="0">
                <a:ln>
                  <a:noFill/>
                </a:ln>
                <a:solidFill>
                  <a:schemeClr val="tx1"/>
                </a:solidFill>
                <a:effectLst/>
                <a:latin typeface="Montserrat" panose="00000500000000000000" pitchFamily="2" charset="0"/>
              </a:rPr>
              <a:t>Kaggle HAR Dataset</a:t>
            </a:r>
            <a:br>
              <a:rPr kumimoji="0" lang="en-US" altLang="en-US" sz="1200" b="0" i="0" u="none" strike="noStrike" cap="none" normalizeH="0" baseline="0" dirty="0">
                <a:ln>
                  <a:noFill/>
                </a:ln>
                <a:solidFill>
                  <a:schemeClr val="tx1"/>
                </a:solidFill>
                <a:effectLst/>
                <a:latin typeface="Montserrat" panose="00000500000000000000" pitchFamily="2" charset="0"/>
              </a:rPr>
            </a:br>
            <a:r>
              <a:rPr kumimoji="0" lang="en-US" altLang="en-US" sz="1200" b="0" i="0" u="none" strike="noStrike" cap="none" normalizeH="0" baseline="0" dirty="0">
                <a:ln>
                  <a:noFill/>
                </a:ln>
                <a:solidFill>
                  <a:schemeClr val="tx1"/>
                </a:solidFill>
                <a:effectLst/>
                <a:latin typeface="Montserrat" panose="00000500000000000000" pitchFamily="2" charset="0"/>
                <a:hlinkClick r:id="rId4"/>
              </a:rPr>
              <a:t>https://www.kaggle.com/datasets/uciml/human-activity-recognition-with-smartphones</a:t>
            </a:r>
            <a:endParaRPr lang="en-US" altLang="en-US" sz="1200" dirty="0">
              <a:solidFill>
                <a:schemeClr val="tx1"/>
              </a:solidFill>
              <a:latin typeface="Montserrat" panose="00000500000000000000" pitchFamily="2" charset="0"/>
            </a:endParaRPr>
          </a:p>
          <a:p>
            <a:pPr marL="171450" marR="0" indent="-171450" algn="l" eaLnBrk="0" fontAlgn="base" hangingPunct="0">
              <a:spcBef>
                <a:spcPct val="0"/>
              </a:spcBef>
              <a:spcAft>
                <a:spcPct val="0"/>
              </a:spcAft>
              <a:buClrTx/>
              <a:buSzTx/>
            </a:pPr>
            <a:r>
              <a:rPr kumimoji="0" lang="en-US" altLang="en-US" sz="1200" b="1" i="0" u="none" strike="noStrike" cap="none" normalizeH="0" baseline="0" dirty="0">
                <a:ln>
                  <a:noFill/>
                </a:ln>
                <a:solidFill>
                  <a:schemeClr val="tx1"/>
                </a:solidFill>
                <a:effectLst/>
                <a:latin typeface="Montserrat" panose="00000500000000000000" pitchFamily="2" charset="0"/>
              </a:rPr>
              <a:t>Introduction to Human Activity Recognition</a:t>
            </a:r>
            <a:br>
              <a:rPr kumimoji="0" lang="en-US" altLang="en-US" sz="1200" b="0" i="0" u="none" strike="noStrike" cap="none" normalizeH="0" baseline="0" dirty="0">
                <a:ln>
                  <a:noFill/>
                </a:ln>
                <a:solidFill>
                  <a:schemeClr val="tx1"/>
                </a:solidFill>
                <a:effectLst/>
                <a:latin typeface="Montserrat" panose="00000500000000000000" pitchFamily="2" charset="0"/>
              </a:rPr>
            </a:br>
            <a:r>
              <a:rPr kumimoji="0" lang="en-US" altLang="en-US" sz="1200" b="0" i="0" u="none" strike="noStrike" cap="none" normalizeH="0" baseline="0" dirty="0">
                <a:ln>
                  <a:noFill/>
                </a:ln>
                <a:solidFill>
                  <a:schemeClr val="tx1"/>
                </a:solidFill>
                <a:effectLst/>
                <a:latin typeface="Montserrat" panose="00000500000000000000" pitchFamily="2" charset="0"/>
                <a:hlinkClick r:id="rId5"/>
              </a:rPr>
              <a:t>https://towardsdatascience.com/human-activity-recognition-har-tutorial-with-ml-and-deep-learning-30f9f6f04f0f</a:t>
            </a:r>
            <a:endParaRPr kumimoji="0" lang="en-US" altLang="en-US" sz="1200" b="0" i="0" u="none" strike="noStrike" cap="none" normalizeH="0" baseline="0" dirty="0">
              <a:ln>
                <a:noFill/>
              </a:ln>
              <a:solidFill>
                <a:schemeClr val="tx1"/>
              </a:solidFill>
              <a:effectLst/>
              <a:latin typeface="Montserrat" panose="00000500000000000000" pitchFamily="2" charset="0"/>
            </a:endParaRPr>
          </a:p>
          <a:p>
            <a:pPr marL="171450" marR="0" indent="-171450" algn="l" eaLnBrk="0" fontAlgn="base" hangingPunct="0">
              <a:spcBef>
                <a:spcPct val="0"/>
              </a:spcBef>
              <a:spcAft>
                <a:spcPct val="0"/>
              </a:spcAft>
              <a:buClrTx/>
              <a:buSzTx/>
            </a:pPr>
            <a:r>
              <a:rPr kumimoji="0" lang="en-US" altLang="en-US" sz="1200" b="1" i="0" u="none" strike="noStrike" cap="none" normalizeH="0" baseline="0" dirty="0">
                <a:ln>
                  <a:noFill/>
                </a:ln>
                <a:solidFill>
                  <a:schemeClr val="tx1"/>
                </a:solidFill>
                <a:effectLst/>
                <a:latin typeface="Montserrat" panose="00000500000000000000" pitchFamily="2" charset="0"/>
              </a:rPr>
              <a:t>Understanding Accelerometer and Gyroscope Data</a:t>
            </a:r>
            <a:br>
              <a:rPr kumimoji="0" lang="en-US" altLang="en-US" sz="1200" b="0" i="0" u="none" strike="noStrike" cap="none" normalizeH="0" baseline="0" dirty="0">
                <a:ln>
                  <a:noFill/>
                </a:ln>
                <a:solidFill>
                  <a:schemeClr val="tx1"/>
                </a:solidFill>
                <a:effectLst/>
                <a:latin typeface="Montserrat" panose="00000500000000000000" pitchFamily="2" charset="0"/>
              </a:rPr>
            </a:br>
            <a:r>
              <a:rPr kumimoji="0" lang="en-US" altLang="en-US" sz="1200" b="0" i="0" u="none" strike="noStrike" cap="none" normalizeH="0" baseline="0" dirty="0">
                <a:ln>
                  <a:noFill/>
                </a:ln>
                <a:solidFill>
                  <a:schemeClr val="tx1"/>
                </a:solidFill>
                <a:effectLst/>
                <a:latin typeface="Montserrat" panose="00000500000000000000" pitchFamily="2" charset="0"/>
              </a:rPr>
              <a:t>https://learn.sparkfun.com/tutorials/accelerometer-basics/all</a:t>
            </a:r>
          </a:p>
        </p:txBody>
      </p:sp>
    </p:spTree>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821</Words>
  <Application>Microsoft Office PowerPoint</Application>
  <PresentationFormat>On-screen Show (16:9)</PresentationFormat>
  <Paragraphs>87</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Courier New</vt:lpstr>
      <vt:lpstr>Vidaloka</vt:lpstr>
      <vt:lpstr>Arial</vt:lpstr>
      <vt:lpstr>Merriweather Light</vt:lpstr>
      <vt:lpstr>Montserrat</vt:lpstr>
      <vt:lpstr>Lato</vt:lpstr>
      <vt:lpstr>Minimalist Business Slides XL by Slidesgo</vt:lpstr>
      <vt:lpstr>Human Activity Recognition</vt:lpstr>
      <vt:lpstr>Project Overview</vt:lpstr>
      <vt:lpstr>Project Overview</vt:lpstr>
      <vt:lpstr>Problem Statement</vt:lpstr>
      <vt:lpstr>Objectives</vt:lpstr>
      <vt:lpstr>Dataset Used</vt:lpstr>
      <vt:lpstr>Model Evaluation</vt:lpstr>
      <vt:lpstr>Applications</vt:lpstr>
      <vt:lpstr>Research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Akshat Gupta</cp:lastModifiedBy>
  <cp:revision>12</cp:revision>
  <dcterms:modified xsi:type="dcterms:W3CDTF">2025-04-22T10:51:22Z</dcterms:modified>
</cp:coreProperties>
</file>