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Ubuntu"/>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Ubuntu-regular.fntdata"/><Relationship Id="rId14" Type="http://schemas.openxmlformats.org/officeDocument/2006/relationships/slide" Target="slides/slide9.xml"/><Relationship Id="rId17" Type="http://schemas.openxmlformats.org/officeDocument/2006/relationships/font" Target="fonts/Ubuntu-italic.fntdata"/><Relationship Id="rId16" Type="http://schemas.openxmlformats.org/officeDocument/2006/relationships/font" Target="fonts/Ubuntu-bold.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Ubuntu-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9fae87912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9fae87912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9fae87912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9fae87912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a023e3286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a023e3286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9fae879129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29fae879129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9fae879129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9fae87912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2100" lvl="0" marL="457200" rtl="0" algn="l">
              <a:lnSpc>
                <a:spcPct val="115000"/>
              </a:lnSpc>
              <a:spcBef>
                <a:spcPts val="1200"/>
              </a:spcBef>
              <a:spcAft>
                <a:spcPts val="0"/>
              </a:spcAft>
              <a:buClr>
                <a:schemeClr val="dk1"/>
              </a:buClr>
              <a:buSzPts val="1000"/>
              <a:buChar char="●"/>
            </a:pPr>
            <a:r>
              <a:rPr lang="en" sz="1000">
                <a:solidFill>
                  <a:schemeClr val="dk1"/>
                </a:solidFill>
              </a:rPr>
              <a:t>An alternative to our current strategy is to rely exclusively on app development and conducting real-world testing</a:t>
            </a:r>
            <a:endParaRPr sz="1000">
              <a:solidFill>
                <a:schemeClr val="dk1"/>
              </a:solidFill>
            </a:endParaRPr>
          </a:p>
          <a:p>
            <a:pPr indent="-292100" lvl="0" marL="457200" rtl="0" algn="l">
              <a:lnSpc>
                <a:spcPct val="115000"/>
              </a:lnSpc>
              <a:spcBef>
                <a:spcPts val="0"/>
              </a:spcBef>
              <a:spcAft>
                <a:spcPts val="0"/>
              </a:spcAft>
              <a:buClr>
                <a:schemeClr val="dk1"/>
              </a:buClr>
              <a:buSzPts val="1000"/>
              <a:buChar char="●"/>
            </a:pPr>
            <a:r>
              <a:rPr lang="en" sz="1000">
                <a:solidFill>
                  <a:schemeClr val="dk1"/>
                </a:solidFill>
              </a:rPr>
              <a:t>However, this alternative would be more time-consuming and potentially less productive, particularly given that apps of this nature essentially function as social media apps</a:t>
            </a:r>
            <a:endParaRPr sz="1000">
              <a:solidFill>
                <a:schemeClr val="dk1"/>
              </a:solidFill>
            </a:endParaRPr>
          </a:p>
          <a:p>
            <a:pPr indent="-292100" lvl="0" marL="457200" rtl="0" algn="l">
              <a:lnSpc>
                <a:spcPct val="115000"/>
              </a:lnSpc>
              <a:spcBef>
                <a:spcPts val="0"/>
              </a:spcBef>
              <a:spcAft>
                <a:spcPts val="0"/>
              </a:spcAft>
              <a:buClr>
                <a:schemeClr val="dk1"/>
              </a:buClr>
              <a:buSzPts val="1000"/>
              <a:buChar char="●"/>
            </a:pPr>
            <a:r>
              <a:rPr lang="en" sz="1000">
                <a:solidFill>
                  <a:schemeClr val="dk1"/>
                </a:solidFill>
              </a:rPr>
              <a:t>Also, user adoption can be unpredictable because deriving meaningful insights from such testing would mean having to amass a large amount of users who actively engage with the app</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9fae879129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9fae879129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2100" lvl="0" marL="457200" rtl="0" algn="l">
              <a:lnSpc>
                <a:spcPct val="115000"/>
              </a:lnSpc>
              <a:spcBef>
                <a:spcPts val="1200"/>
              </a:spcBef>
              <a:spcAft>
                <a:spcPts val="0"/>
              </a:spcAft>
              <a:buClr>
                <a:schemeClr val="dk1"/>
              </a:buClr>
              <a:buSzPts val="1000"/>
              <a:buChar char="●"/>
            </a:pPr>
            <a:r>
              <a:rPr lang="en" sz="1000">
                <a:solidFill>
                  <a:schemeClr val="dk1"/>
                </a:solidFill>
              </a:rPr>
              <a:t>The main findings from this project is the necessity for mental health resource apps to meet the evolving needs of a dynamic social network</a:t>
            </a:r>
            <a:endParaRPr sz="1000">
              <a:solidFill>
                <a:schemeClr val="dk1"/>
              </a:solidFill>
            </a:endParaRPr>
          </a:p>
          <a:p>
            <a:pPr indent="-292100" lvl="0" marL="457200" rtl="0" algn="l">
              <a:lnSpc>
                <a:spcPct val="115000"/>
              </a:lnSpc>
              <a:spcBef>
                <a:spcPts val="0"/>
              </a:spcBef>
              <a:spcAft>
                <a:spcPts val="0"/>
              </a:spcAft>
              <a:buClr>
                <a:schemeClr val="dk1"/>
              </a:buClr>
              <a:buSzPts val="1000"/>
              <a:buChar char="●"/>
            </a:pPr>
            <a:r>
              <a:rPr lang="en" sz="1000">
                <a:solidFill>
                  <a:schemeClr val="dk1"/>
                </a:solidFill>
              </a:rPr>
              <a:t>Understanding the pertinent parameters for tracking, such as distress and recovery rates, is essential to guide the app’s evolution and assess the the impact of different parameter configurations on social networks</a:t>
            </a:r>
            <a:endParaRPr sz="1000">
              <a:solidFill>
                <a:schemeClr val="dk1"/>
              </a:solidFill>
            </a:endParaRPr>
          </a:p>
          <a:p>
            <a:pPr indent="-292100" lvl="0" marL="457200" rtl="0" algn="l">
              <a:lnSpc>
                <a:spcPct val="115000"/>
              </a:lnSpc>
              <a:spcBef>
                <a:spcPts val="0"/>
              </a:spcBef>
              <a:spcAft>
                <a:spcPts val="0"/>
              </a:spcAft>
              <a:buClr>
                <a:schemeClr val="dk1"/>
              </a:buClr>
              <a:buSzPts val="1000"/>
              <a:buChar char="●"/>
            </a:pPr>
            <a:r>
              <a:rPr lang="en" sz="1000">
                <a:solidFill>
                  <a:schemeClr val="dk1"/>
                </a:solidFill>
              </a:rPr>
              <a:t>Additionally, researchers can leverage this model to comprehend user interactions during periods of distress, exploring how these interactions are influenced by parameters like distress and recovery rates</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9fae879129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9fae879129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2100" lvl="0" marL="457200" rtl="0" algn="l">
              <a:lnSpc>
                <a:spcPct val="115000"/>
              </a:lnSpc>
              <a:spcBef>
                <a:spcPts val="1200"/>
              </a:spcBef>
              <a:spcAft>
                <a:spcPts val="0"/>
              </a:spcAft>
              <a:buClr>
                <a:schemeClr val="dk1"/>
              </a:buClr>
              <a:buSzPts val="1000"/>
              <a:buChar char="●"/>
            </a:pPr>
            <a:r>
              <a:rPr lang="en" sz="1000">
                <a:solidFill>
                  <a:schemeClr val="dk1"/>
                </a:solidFill>
              </a:rPr>
              <a:t>One of the main limitations stem from attempting to test the broad topic of mental health </a:t>
            </a:r>
            <a:endParaRPr sz="1000">
              <a:solidFill>
                <a:schemeClr val="dk1"/>
              </a:solidFill>
            </a:endParaRPr>
          </a:p>
          <a:p>
            <a:pPr indent="-292100" lvl="0" marL="457200" rtl="0" algn="l">
              <a:lnSpc>
                <a:spcPct val="115000"/>
              </a:lnSpc>
              <a:spcBef>
                <a:spcPts val="0"/>
              </a:spcBef>
              <a:spcAft>
                <a:spcPts val="0"/>
              </a:spcAft>
              <a:buClr>
                <a:schemeClr val="dk1"/>
              </a:buClr>
              <a:buSzPts val="1000"/>
              <a:buChar char="●"/>
            </a:pPr>
            <a:r>
              <a:rPr lang="en" sz="1000">
                <a:solidFill>
                  <a:schemeClr val="dk1"/>
                </a:solidFill>
              </a:rPr>
              <a:t>This means that the solution we come up needed to accommodate a large number of of generalizations and conditions</a:t>
            </a:r>
            <a:endParaRPr sz="1000">
              <a:solidFill>
                <a:schemeClr val="dk1"/>
              </a:solidFill>
            </a:endParaRPr>
          </a:p>
          <a:p>
            <a:pPr indent="-292100" lvl="0" marL="457200" rtl="0" algn="l">
              <a:lnSpc>
                <a:spcPct val="115000"/>
              </a:lnSpc>
              <a:spcBef>
                <a:spcPts val="0"/>
              </a:spcBef>
              <a:spcAft>
                <a:spcPts val="0"/>
              </a:spcAft>
              <a:buClr>
                <a:schemeClr val="dk1"/>
              </a:buClr>
              <a:buSzPts val="1000"/>
              <a:buChar char="●"/>
            </a:pPr>
            <a:r>
              <a:rPr lang="en" sz="1000">
                <a:solidFill>
                  <a:schemeClr val="dk1"/>
                </a:solidFill>
              </a:rPr>
              <a:t>Another limitation was that this project requires a large amount of computational time. We had to cut down on the size of the model’s implementation. Ut cutting down on size meant that the model’s representation of human cognition and persuasion is less accurate</a:t>
            </a:r>
            <a:endParaRPr sz="1000">
              <a:solidFill>
                <a:schemeClr val="dk1"/>
              </a:solidFill>
            </a:endParaRPr>
          </a:p>
          <a:p>
            <a:pPr indent="-292100" lvl="0" marL="457200" rtl="0" algn="l">
              <a:lnSpc>
                <a:spcPct val="115000"/>
              </a:lnSpc>
              <a:spcBef>
                <a:spcPts val="0"/>
              </a:spcBef>
              <a:spcAft>
                <a:spcPts val="0"/>
              </a:spcAft>
              <a:buClr>
                <a:schemeClr val="dk1"/>
              </a:buClr>
              <a:buSzPts val="1000"/>
              <a:buChar char="●"/>
            </a:pPr>
            <a:r>
              <a:rPr lang="en" sz="1000">
                <a:solidFill>
                  <a:schemeClr val="dk1"/>
                </a:solidFill>
              </a:rPr>
              <a:t>Additionally, mental health status is computed as a boolean</a:t>
            </a:r>
            <a:endParaRPr sz="1000">
              <a:solidFill>
                <a:schemeClr val="dk1"/>
              </a:solidFill>
            </a:endParaRPr>
          </a:p>
          <a:p>
            <a:pPr indent="-292100" lvl="0" marL="457200" rtl="0" algn="l">
              <a:lnSpc>
                <a:spcPct val="115000"/>
              </a:lnSpc>
              <a:spcBef>
                <a:spcPts val="0"/>
              </a:spcBef>
              <a:spcAft>
                <a:spcPts val="0"/>
              </a:spcAft>
              <a:buClr>
                <a:schemeClr val="dk1"/>
              </a:buClr>
              <a:buSzPts val="1000"/>
              <a:buChar char="●"/>
            </a:pPr>
            <a:r>
              <a:rPr lang="en" sz="1000">
                <a:solidFill>
                  <a:schemeClr val="dk1"/>
                </a:solidFill>
              </a:rPr>
              <a:t>This reduces the precision and amount of detail that put into our model, but this helps to increase the computational speed of the program</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9fae879129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9fae879129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8.gif"/><Relationship Id="rId4" Type="http://schemas.openxmlformats.org/officeDocument/2006/relationships/image" Target="../media/image9.gi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6.png"/><Relationship Id="rId5" Type="http://schemas.openxmlformats.org/officeDocument/2006/relationships/image" Target="../media/image4.png"/><Relationship Id="rId6" Type="http://schemas.openxmlformats.org/officeDocument/2006/relationships/image" Target="../media/image1.jpg"/><Relationship Id="rId7" Type="http://schemas.openxmlformats.org/officeDocument/2006/relationships/image" Target="../media/image7.jpg"/><Relationship Id="rId8" Type="http://schemas.openxmlformats.org/officeDocument/2006/relationships/image" Target="../media/image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latin typeface="Ubuntu"/>
                <a:ea typeface="Ubuntu"/>
                <a:cs typeface="Ubuntu"/>
                <a:sym typeface="Ubuntu"/>
              </a:rPr>
              <a:t>Persuasive Mental Health Technology</a:t>
            </a:r>
            <a:endParaRPr>
              <a:latin typeface="Ubuntu"/>
              <a:ea typeface="Ubuntu"/>
              <a:cs typeface="Ubuntu"/>
              <a:sym typeface="Ubuntu"/>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latin typeface="Ubuntu"/>
                <a:ea typeface="Ubuntu"/>
                <a:cs typeface="Ubuntu"/>
                <a:sym typeface="Ubuntu"/>
              </a:rPr>
              <a:t>By: Adrian Chan, Evelyn Li, Sameeha Fatima</a:t>
            </a:r>
            <a:endParaRPr>
              <a:latin typeface="Ubuntu"/>
              <a:ea typeface="Ubuntu"/>
              <a:cs typeface="Ubuntu"/>
              <a:sym typeface="Ubuntu"/>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Ubuntu"/>
                <a:ea typeface="Ubuntu"/>
                <a:cs typeface="Ubuntu"/>
                <a:sym typeface="Ubuntu"/>
              </a:rPr>
              <a:t>Background</a:t>
            </a:r>
            <a:endParaRPr>
              <a:latin typeface="Ubuntu"/>
              <a:ea typeface="Ubuntu"/>
              <a:cs typeface="Ubuntu"/>
              <a:sym typeface="Ubuntu"/>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Ubuntu"/>
                <a:ea typeface="Ubuntu"/>
                <a:cs typeface="Ubuntu"/>
                <a:sym typeface="Ubuntu"/>
              </a:rPr>
              <a:t>Mental Health Crisis and NC State</a:t>
            </a:r>
            <a:endParaRPr>
              <a:latin typeface="Ubuntu"/>
              <a:ea typeface="Ubuntu"/>
              <a:cs typeface="Ubuntu"/>
              <a:sym typeface="Ubuntu"/>
            </a:endParaRPr>
          </a:p>
          <a:p>
            <a:pPr indent="-342900" lvl="0" marL="457200" rtl="0" algn="l">
              <a:spcBef>
                <a:spcPts val="1200"/>
              </a:spcBef>
              <a:spcAft>
                <a:spcPts val="0"/>
              </a:spcAft>
              <a:buSzPts val="1800"/>
              <a:buFont typeface="Ubuntu"/>
              <a:buChar char="●"/>
            </a:pPr>
            <a:r>
              <a:rPr lang="en">
                <a:latin typeface="Ubuntu"/>
                <a:ea typeface="Ubuntu"/>
                <a:cs typeface="Ubuntu"/>
                <a:sym typeface="Ubuntu"/>
              </a:rPr>
              <a:t>½ of student body reported experiencing “moderate psychological stress” in the 2020-2021 school year</a:t>
            </a:r>
            <a:endParaRPr>
              <a:latin typeface="Ubuntu"/>
              <a:ea typeface="Ubuntu"/>
              <a:cs typeface="Ubuntu"/>
              <a:sym typeface="Ubuntu"/>
            </a:endParaRPr>
          </a:p>
          <a:p>
            <a:pPr indent="-342900" lvl="0" marL="457200" rtl="0" algn="l">
              <a:spcBef>
                <a:spcPts val="0"/>
              </a:spcBef>
              <a:spcAft>
                <a:spcPts val="0"/>
              </a:spcAft>
              <a:buSzPts val="1800"/>
              <a:buFont typeface="Ubuntu"/>
              <a:buChar char="●"/>
            </a:pPr>
            <a:r>
              <a:rPr lang="en">
                <a:latin typeface="Ubuntu"/>
                <a:ea typeface="Ubuntu"/>
                <a:cs typeface="Ubuntu"/>
                <a:sym typeface="Ubuntu"/>
              </a:rPr>
              <a:t>7 students died from suicide in the 2021-2022 school year</a:t>
            </a:r>
            <a:endParaRPr>
              <a:latin typeface="Ubuntu"/>
              <a:ea typeface="Ubuntu"/>
              <a:cs typeface="Ubuntu"/>
              <a:sym typeface="Ubuntu"/>
            </a:endParaRPr>
          </a:p>
          <a:p>
            <a:pPr indent="0" lvl="0" marL="0" rtl="0" algn="l">
              <a:spcBef>
                <a:spcPts val="1200"/>
              </a:spcBef>
              <a:spcAft>
                <a:spcPts val="1200"/>
              </a:spcAft>
              <a:buNone/>
            </a:pPr>
            <a:r>
              <a:rPr lang="en">
                <a:solidFill>
                  <a:srgbClr val="FFE599"/>
                </a:solidFill>
                <a:latin typeface="Ubuntu"/>
                <a:ea typeface="Ubuntu"/>
                <a:cs typeface="Ubuntu"/>
                <a:sym typeface="Ubuntu"/>
              </a:rPr>
              <a:t>Question: How do assure that users are able to get the help they need for their mental health?</a:t>
            </a:r>
            <a:endParaRPr>
              <a:solidFill>
                <a:srgbClr val="FFE599"/>
              </a:solidFill>
              <a:latin typeface="Ubuntu"/>
              <a:ea typeface="Ubuntu"/>
              <a:cs typeface="Ubuntu"/>
              <a:sym typeface="Ubuntu"/>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Ubuntu"/>
                <a:ea typeface="Ubuntu"/>
                <a:cs typeface="Ubuntu"/>
                <a:sym typeface="Ubuntu"/>
              </a:rPr>
              <a:t>How We Addressed This Problem</a:t>
            </a:r>
            <a:endParaRPr>
              <a:latin typeface="Ubuntu"/>
              <a:ea typeface="Ubuntu"/>
              <a:cs typeface="Ubuntu"/>
              <a:sym typeface="Ubuntu"/>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FFE599"/>
                </a:solidFill>
                <a:latin typeface="Ubuntu"/>
                <a:ea typeface="Ubuntu"/>
                <a:cs typeface="Ubuntu"/>
                <a:sym typeface="Ubuntu"/>
              </a:rPr>
              <a:t>Hypothesis: creating a simulation based of persuasion will reduce the resources needed for testing new approaches on addressing the mental health crisis</a:t>
            </a:r>
            <a:endParaRPr>
              <a:solidFill>
                <a:srgbClr val="FFE599"/>
              </a:solidFill>
              <a:latin typeface="Ubuntu"/>
              <a:ea typeface="Ubuntu"/>
              <a:cs typeface="Ubuntu"/>
              <a:sym typeface="Ubuntu"/>
            </a:endParaRPr>
          </a:p>
          <a:p>
            <a:pPr indent="0" lvl="0" marL="0" rtl="0" algn="l">
              <a:spcBef>
                <a:spcPts val="1200"/>
              </a:spcBef>
              <a:spcAft>
                <a:spcPts val="0"/>
              </a:spcAft>
              <a:buNone/>
            </a:pPr>
            <a:r>
              <a:t/>
            </a:r>
            <a:endParaRPr>
              <a:solidFill>
                <a:srgbClr val="FFE599"/>
              </a:solidFill>
              <a:latin typeface="Ubuntu"/>
              <a:ea typeface="Ubuntu"/>
              <a:cs typeface="Ubuntu"/>
              <a:sym typeface="Ubuntu"/>
            </a:endParaRPr>
          </a:p>
          <a:p>
            <a:pPr indent="0" lvl="0" marL="0" rtl="0" algn="l">
              <a:spcBef>
                <a:spcPts val="1200"/>
              </a:spcBef>
              <a:spcAft>
                <a:spcPts val="0"/>
              </a:spcAft>
              <a:buNone/>
            </a:pPr>
            <a:r>
              <a:rPr lang="en">
                <a:latin typeface="Ubuntu"/>
                <a:ea typeface="Ubuntu"/>
                <a:cs typeface="Ubuntu"/>
                <a:sym typeface="Ubuntu"/>
              </a:rPr>
              <a:t>Create a realistic simulation:</a:t>
            </a:r>
            <a:endParaRPr>
              <a:latin typeface="Ubuntu"/>
              <a:ea typeface="Ubuntu"/>
              <a:cs typeface="Ubuntu"/>
              <a:sym typeface="Ubuntu"/>
            </a:endParaRPr>
          </a:p>
          <a:p>
            <a:pPr indent="-342900" lvl="0" marL="457200" rtl="0" algn="l">
              <a:spcBef>
                <a:spcPts val="1200"/>
              </a:spcBef>
              <a:spcAft>
                <a:spcPts val="0"/>
              </a:spcAft>
              <a:buSzPts val="1800"/>
              <a:buFont typeface="Ubuntu"/>
              <a:buChar char="●"/>
            </a:pPr>
            <a:r>
              <a:rPr lang="en">
                <a:latin typeface="Ubuntu"/>
                <a:ea typeface="Ubuntu"/>
                <a:cs typeface="Ubuntu"/>
                <a:sym typeface="Ubuntu"/>
              </a:rPr>
              <a:t>Combine Ego Nets</a:t>
            </a:r>
            <a:endParaRPr>
              <a:latin typeface="Ubuntu"/>
              <a:ea typeface="Ubuntu"/>
              <a:cs typeface="Ubuntu"/>
              <a:sym typeface="Ubuntu"/>
            </a:endParaRPr>
          </a:p>
          <a:p>
            <a:pPr indent="-342900" lvl="0" marL="457200" rtl="0" algn="l">
              <a:spcBef>
                <a:spcPts val="0"/>
              </a:spcBef>
              <a:spcAft>
                <a:spcPts val="0"/>
              </a:spcAft>
              <a:buSzPts val="1800"/>
              <a:buFont typeface="Ubuntu"/>
              <a:buChar char="●"/>
            </a:pPr>
            <a:r>
              <a:rPr lang="en">
                <a:latin typeface="Ubuntu"/>
                <a:ea typeface="Ubuntu"/>
                <a:cs typeface="Ubuntu"/>
                <a:sym typeface="Ubuntu"/>
              </a:rPr>
              <a:t>Update values based on connected nodes</a:t>
            </a:r>
            <a:endParaRPr>
              <a:latin typeface="Ubuntu"/>
              <a:ea typeface="Ubuntu"/>
              <a:cs typeface="Ubuntu"/>
              <a:sym typeface="Ubuntu"/>
            </a:endParaRPr>
          </a:p>
          <a:p>
            <a:pPr indent="-342900" lvl="0" marL="457200" rtl="0" algn="l">
              <a:spcBef>
                <a:spcPts val="0"/>
              </a:spcBef>
              <a:spcAft>
                <a:spcPts val="0"/>
              </a:spcAft>
              <a:buSzPts val="1800"/>
              <a:buFont typeface="Ubuntu"/>
              <a:buChar char="●"/>
            </a:pPr>
            <a:r>
              <a:rPr lang="en">
                <a:latin typeface="Ubuntu"/>
                <a:ea typeface="Ubuntu"/>
                <a:cs typeface="Ubuntu"/>
                <a:sym typeface="Ubuntu"/>
              </a:rPr>
              <a:t>Track mental and app states</a:t>
            </a:r>
            <a:endParaRPr>
              <a:latin typeface="Ubuntu"/>
              <a:ea typeface="Ubuntu"/>
              <a:cs typeface="Ubuntu"/>
              <a:sym typeface="Ubuntu"/>
            </a:endParaRPr>
          </a:p>
        </p:txBody>
      </p:sp>
      <p:pic>
        <p:nvPicPr>
          <p:cNvPr id="68" name="Google Shape;68;p15"/>
          <p:cNvPicPr preferRelativeResize="0"/>
          <p:nvPr/>
        </p:nvPicPr>
        <p:blipFill>
          <a:blip r:embed="rId3">
            <a:alphaModFix/>
          </a:blip>
          <a:stretch>
            <a:fillRect/>
          </a:stretch>
        </p:blipFill>
        <p:spPr>
          <a:xfrm>
            <a:off x="5591375" y="2275450"/>
            <a:ext cx="2924175" cy="2190750"/>
          </a:xfrm>
          <a:prstGeom prst="rect">
            <a:avLst/>
          </a:prstGeom>
          <a:noFill/>
          <a:ln>
            <a:noFill/>
          </a:ln>
        </p:spPr>
      </p:pic>
      <p:sp>
        <p:nvSpPr>
          <p:cNvPr id="69" name="Google Shape;69;p15"/>
          <p:cNvSpPr txBox="1"/>
          <p:nvPr/>
        </p:nvSpPr>
        <p:spPr>
          <a:xfrm>
            <a:off x="5614000" y="4486875"/>
            <a:ext cx="2924100" cy="262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300">
                <a:solidFill>
                  <a:schemeClr val="lt2"/>
                </a:solidFill>
                <a:latin typeface="Ubuntu"/>
                <a:ea typeface="Ubuntu"/>
                <a:cs typeface="Ubuntu"/>
                <a:sym typeface="Ubuntu"/>
              </a:rPr>
              <a:t>Example </a:t>
            </a:r>
            <a:r>
              <a:rPr lang="en" sz="1300">
                <a:solidFill>
                  <a:schemeClr val="lt2"/>
                </a:solidFill>
                <a:latin typeface="Ubuntu"/>
                <a:ea typeface="Ubuntu"/>
                <a:cs typeface="Ubuntu"/>
                <a:sym typeface="Ubuntu"/>
              </a:rPr>
              <a:t>Society</a:t>
            </a:r>
            <a:r>
              <a:rPr lang="en" sz="1300">
                <a:solidFill>
                  <a:schemeClr val="lt2"/>
                </a:solidFill>
                <a:latin typeface="Ubuntu"/>
                <a:ea typeface="Ubuntu"/>
                <a:cs typeface="Ubuntu"/>
                <a:sym typeface="Ubuntu"/>
              </a:rPr>
              <a:t> Graph</a:t>
            </a:r>
            <a:endParaRPr sz="1300">
              <a:solidFill>
                <a:schemeClr val="lt2"/>
              </a:solidFill>
              <a:latin typeface="Ubuntu"/>
              <a:ea typeface="Ubuntu"/>
              <a:cs typeface="Ubuntu"/>
              <a:sym typeface="Ubuntu"/>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pic>
        <p:nvPicPr>
          <p:cNvPr id="74" name="Google Shape;74;p16"/>
          <p:cNvPicPr preferRelativeResize="0"/>
          <p:nvPr/>
        </p:nvPicPr>
        <p:blipFill>
          <a:blip r:embed="rId3">
            <a:alphaModFix/>
          </a:blip>
          <a:stretch>
            <a:fillRect/>
          </a:stretch>
        </p:blipFill>
        <p:spPr>
          <a:xfrm>
            <a:off x="170063" y="1362063"/>
            <a:ext cx="4305300" cy="2419350"/>
          </a:xfrm>
          <a:prstGeom prst="rect">
            <a:avLst/>
          </a:prstGeom>
          <a:noFill/>
          <a:ln>
            <a:noFill/>
          </a:ln>
        </p:spPr>
      </p:pic>
      <p:pic>
        <p:nvPicPr>
          <p:cNvPr id="75" name="Google Shape;75;p16"/>
          <p:cNvPicPr preferRelativeResize="0"/>
          <p:nvPr/>
        </p:nvPicPr>
        <p:blipFill>
          <a:blip r:embed="rId4">
            <a:alphaModFix/>
          </a:blip>
          <a:stretch>
            <a:fillRect/>
          </a:stretch>
        </p:blipFill>
        <p:spPr>
          <a:xfrm>
            <a:off x="4797437" y="1398263"/>
            <a:ext cx="4176500" cy="2346971"/>
          </a:xfrm>
          <a:prstGeom prst="rect">
            <a:avLst/>
          </a:prstGeom>
          <a:noFill/>
          <a:ln>
            <a:noFill/>
          </a:ln>
        </p:spPr>
      </p:pic>
      <p:sp>
        <p:nvSpPr>
          <p:cNvPr id="76" name="Google Shape;76;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Ubuntu"/>
                <a:ea typeface="Ubuntu"/>
                <a:cs typeface="Ubuntu"/>
                <a:sym typeface="Ubuntu"/>
              </a:rPr>
              <a:t>Results of Our Approach</a:t>
            </a:r>
            <a:endParaRPr>
              <a:latin typeface="Ubuntu"/>
              <a:ea typeface="Ubuntu"/>
              <a:cs typeface="Ubuntu"/>
              <a:sym typeface="Ubuntu"/>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Effectiveness</a:t>
            </a:r>
            <a:endParaRPr/>
          </a:p>
        </p:txBody>
      </p:sp>
      <p:pic>
        <p:nvPicPr>
          <p:cNvPr id="82" name="Google Shape;82;p17"/>
          <p:cNvPicPr preferRelativeResize="0"/>
          <p:nvPr/>
        </p:nvPicPr>
        <p:blipFill>
          <a:blip r:embed="rId3">
            <a:alphaModFix/>
          </a:blip>
          <a:stretch>
            <a:fillRect/>
          </a:stretch>
        </p:blipFill>
        <p:spPr>
          <a:xfrm>
            <a:off x="2428225" y="2406875"/>
            <a:ext cx="1350848" cy="1126365"/>
          </a:xfrm>
          <a:prstGeom prst="rect">
            <a:avLst/>
          </a:prstGeom>
          <a:noFill/>
          <a:ln>
            <a:noFill/>
          </a:ln>
        </p:spPr>
      </p:pic>
      <p:pic>
        <p:nvPicPr>
          <p:cNvPr id="83" name="Google Shape;83;p17"/>
          <p:cNvPicPr preferRelativeResize="0"/>
          <p:nvPr/>
        </p:nvPicPr>
        <p:blipFill>
          <a:blip r:embed="rId4">
            <a:alphaModFix/>
          </a:blip>
          <a:stretch>
            <a:fillRect/>
          </a:stretch>
        </p:blipFill>
        <p:spPr>
          <a:xfrm>
            <a:off x="3896571" y="2406875"/>
            <a:ext cx="1350857" cy="1126372"/>
          </a:xfrm>
          <a:prstGeom prst="rect">
            <a:avLst/>
          </a:prstGeom>
          <a:noFill/>
          <a:ln>
            <a:noFill/>
          </a:ln>
        </p:spPr>
      </p:pic>
      <p:pic>
        <p:nvPicPr>
          <p:cNvPr id="84" name="Google Shape;84;p17"/>
          <p:cNvPicPr preferRelativeResize="0"/>
          <p:nvPr/>
        </p:nvPicPr>
        <p:blipFill>
          <a:blip r:embed="rId5">
            <a:alphaModFix/>
          </a:blip>
          <a:stretch>
            <a:fillRect/>
          </a:stretch>
        </p:blipFill>
        <p:spPr>
          <a:xfrm>
            <a:off x="5364918" y="2402438"/>
            <a:ext cx="1350857" cy="1126372"/>
          </a:xfrm>
          <a:prstGeom prst="rect">
            <a:avLst/>
          </a:prstGeom>
          <a:noFill/>
          <a:ln>
            <a:noFill/>
          </a:ln>
        </p:spPr>
      </p:pic>
      <p:pic>
        <p:nvPicPr>
          <p:cNvPr id="85" name="Google Shape;85;p17"/>
          <p:cNvPicPr preferRelativeResize="0"/>
          <p:nvPr/>
        </p:nvPicPr>
        <p:blipFill>
          <a:blip r:embed="rId6">
            <a:alphaModFix/>
          </a:blip>
          <a:stretch>
            <a:fillRect/>
          </a:stretch>
        </p:blipFill>
        <p:spPr>
          <a:xfrm>
            <a:off x="2428225" y="3655710"/>
            <a:ext cx="1350848" cy="1126365"/>
          </a:xfrm>
          <a:prstGeom prst="rect">
            <a:avLst/>
          </a:prstGeom>
          <a:noFill/>
          <a:ln>
            <a:noFill/>
          </a:ln>
        </p:spPr>
      </p:pic>
      <p:pic>
        <p:nvPicPr>
          <p:cNvPr id="86" name="Google Shape;86;p17"/>
          <p:cNvPicPr preferRelativeResize="0"/>
          <p:nvPr/>
        </p:nvPicPr>
        <p:blipFill>
          <a:blip r:embed="rId7">
            <a:alphaModFix/>
          </a:blip>
          <a:stretch>
            <a:fillRect/>
          </a:stretch>
        </p:blipFill>
        <p:spPr>
          <a:xfrm>
            <a:off x="3896573" y="3655710"/>
            <a:ext cx="1350848" cy="1126365"/>
          </a:xfrm>
          <a:prstGeom prst="rect">
            <a:avLst/>
          </a:prstGeom>
          <a:noFill/>
          <a:ln>
            <a:noFill/>
          </a:ln>
        </p:spPr>
      </p:pic>
      <p:pic>
        <p:nvPicPr>
          <p:cNvPr id="87" name="Google Shape;87;p17"/>
          <p:cNvPicPr preferRelativeResize="0"/>
          <p:nvPr/>
        </p:nvPicPr>
        <p:blipFill>
          <a:blip r:embed="rId8">
            <a:alphaModFix/>
          </a:blip>
          <a:stretch>
            <a:fillRect/>
          </a:stretch>
        </p:blipFill>
        <p:spPr>
          <a:xfrm>
            <a:off x="5364919" y="3655710"/>
            <a:ext cx="1350848" cy="1126365"/>
          </a:xfrm>
          <a:prstGeom prst="rect">
            <a:avLst/>
          </a:prstGeom>
          <a:noFill/>
          <a:ln>
            <a:noFill/>
          </a:ln>
        </p:spPr>
      </p:pic>
      <p:sp>
        <p:nvSpPr>
          <p:cNvPr id="88" name="Google Shape;88;p17"/>
          <p:cNvSpPr txBox="1"/>
          <p:nvPr/>
        </p:nvSpPr>
        <p:spPr>
          <a:xfrm>
            <a:off x="545125" y="1149050"/>
            <a:ext cx="7640700" cy="11265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Clr>
                <a:schemeClr val="lt2"/>
              </a:buClr>
              <a:buSzPts val="1500"/>
              <a:buFont typeface="Ubuntu"/>
              <a:buChar char="●"/>
            </a:pPr>
            <a:r>
              <a:rPr lang="en" sz="1500">
                <a:solidFill>
                  <a:schemeClr val="lt2"/>
                </a:solidFill>
                <a:latin typeface="Ubuntu"/>
                <a:ea typeface="Ubuntu"/>
                <a:cs typeface="Ubuntu"/>
                <a:sym typeface="Ubuntu"/>
              </a:rPr>
              <a:t>Qualitative assessment of each graph: making sure it aligned with the literature we reviewed on persuasion and </a:t>
            </a:r>
            <a:r>
              <a:rPr lang="en" sz="1500">
                <a:solidFill>
                  <a:schemeClr val="lt2"/>
                </a:solidFill>
                <a:latin typeface="Ubuntu"/>
                <a:ea typeface="Ubuntu"/>
                <a:cs typeface="Ubuntu"/>
                <a:sym typeface="Ubuntu"/>
              </a:rPr>
              <a:t>mental</a:t>
            </a:r>
            <a:r>
              <a:rPr lang="en" sz="1500">
                <a:solidFill>
                  <a:schemeClr val="lt2"/>
                </a:solidFill>
                <a:latin typeface="Ubuntu"/>
                <a:ea typeface="Ubuntu"/>
                <a:cs typeface="Ubuntu"/>
                <a:sym typeface="Ubuntu"/>
              </a:rPr>
              <a:t> health</a:t>
            </a:r>
            <a:endParaRPr sz="1500">
              <a:solidFill>
                <a:schemeClr val="lt2"/>
              </a:solidFill>
              <a:latin typeface="Ubuntu"/>
              <a:ea typeface="Ubuntu"/>
              <a:cs typeface="Ubuntu"/>
              <a:sym typeface="Ubuntu"/>
            </a:endParaRPr>
          </a:p>
          <a:p>
            <a:pPr indent="-323850" lvl="0" marL="457200" rtl="0" algn="l">
              <a:spcBef>
                <a:spcPts val="0"/>
              </a:spcBef>
              <a:spcAft>
                <a:spcPts val="0"/>
              </a:spcAft>
              <a:buClr>
                <a:schemeClr val="lt2"/>
              </a:buClr>
              <a:buSzPts val="1500"/>
              <a:buFont typeface="Ubuntu"/>
              <a:buChar char="●"/>
            </a:pPr>
            <a:r>
              <a:rPr lang="en" sz="1500">
                <a:solidFill>
                  <a:schemeClr val="lt2"/>
                </a:solidFill>
                <a:latin typeface="Ubuntu"/>
                <a:ea typeface="Ubuntu"/>
                <a:cs typeface="Ubuntu"/>
                <a:sym typeface="Ubuntu"/>
              </a:rPr>
              <a:t>Ensure that the graphs reflect real-world behavioral patterns and </a:t>
            </a:r>
            <a:r>
              <a:rPr lang="en" sz="1500">
                <a:solidFill>
                  <a:schemeClr val="lt2"/>
                </a:solidFill>
                <a:latin typeface="Ubuntu"/>
                <a:ea typeface="Ubuntu"/>
                <a:cs typeface="Ubuntu"/>
                <a:sym typeface="Ubuntu"/>
              </a:rPr>
              <a:t>psychological</a:t>
            </a:r>
            <a:r>
              <a:rPr lang="en" sz="1500">
                <a:solidFill>
                  <a:schemeClr val="lt2"/>
                </a:solidFill>
                <a:latin typeface="Ubuntu"/>
                <a:ea typeface="Ubuntu"/>
                <a:cs typeface="Ubuntu"/>
                <a:sym typeface="Ubuntu"/>
              </a:rPr>
              <a:t> principles</a:t>
            </a:r>
            <a:endParaRPr sz="1500">
              <a:solidFill>
                <a:schemeClr val="lt2"/>
              </a:solidFill>
              <a:latin typeface="Ubuntu"/>
              <a:ea typeface="Ubuntu"/>
              <a:cs typeface="Ubuntu"/>
              <a:sym typeface="Ubuntu"/>
            </a:endParaRPr>
          </a:p>
        </p:txBody>
      </p:sp>
      <p:sp>
        <p:nvSpPr>
          <p:cNvPr id="89" name="Google Shape;89;p17"/>
          <p:cNvSpPr txBox="1"/>
          <p:nvPr/>
        </p:nvSpPr>
        <p:spPr>
          <a:xfrm>
            <a:off x="174200" y="2641413"/>
            <a:ext cx="1839300" cy="657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300">
                <a:solidFill>
                  <a:schemeClr val="lt2"/>
                </a:solidFill>
                <a:latin typeface="Ubuntu"/>
                <a:ea typeface="Ubuntu"/>
                <a:cs typeface="Ubuntu"/>
                <a:sym typeface="Ubuntu"/>
              </a:rPr>
              <a:t>Distress &amp; User Correlation Graphs</a:t>
            </a:r>
            <a:endParaRPr sz="1300">
              <a:solidFill>
                <a:schemeClr val="lt2"/>
              </a:solidFill>
              <a:latin typeface="Ubuntu"/>
              <a:ea typeface="Ubuntu"/>
              <a:cs typeface="Ubuntu"/>
              <a:sym typeface="Ubuntu"/>
            </a:endParaRPr>
          </a:p>
        </p:txBody>
      </p:sp>
      <p:cxnSp>
        <p:nvCxnSpPr>
          <p:cNvPr id="90" name="Google Shape;90;p17"/>
          <p:cNvCxnSpPr/>
          <p:nvPr/>
        </p:nvCxnSpPr>
        <p:spPr>
          <a:xfrm>
            <a:off x="1937300" y="2970063"/>
            <a:ext cx="414600" cy="0"/>
          </a:xfrm>
          <a:prstGeom prst="straightConnector1">
            <a:avLst/>
          </a:prstGeom>
          <a:noFill/>
          <a:ln cap="flat" cmpd="sng" w="28575">
            <a:solidFill>
              <a:srgbClr val="FF0000"/>
            </a:solidFill>
            <a:prstDash val="solid"/>
            <a:round/>
            <a:headEnd len="med" w="med" type="none"/>
            <a:tailEnd len="med" w="med" type="triangle"/>
          </a:ln>
        </p:spPr>
      </p:cxnSp>
      <p:cxnSp>
        <p:nvCxnSpPr>
          <p:cNvPr id="91" name="Google Shape;91;p17"/>
          <p:cNvCxnSpPr/>
          <p:nvPr/>
        </p:nvCxnSpPr>
        <p:spPr>
          <a:xfrm rot="10800000">
            <a:off x="6833275" y="4326263"/>
            <a:ext cx="414600" cy="0"/>
          </a:xfrm>
          <a:prstGeom prst="straightConnector1">
            <a:avLst/>
          </a:prstGeom>
          <a:noFill/>
          <a:ln cap="flat" cmpd="sng" w="28575">
            <a:solidFill>
              <a:srgbClr val="FF0000"/>
            </a:solidFill>
            <a:prstDash val="solid"/>
            <a:round/>
            <a:headEnd len="med" w="med" type="none"/>
            <a:tailEnd len="med" w="med" type="triangle"/>
          </a:ln>
        </p:spPr>
      </p:cxnSp>
      <p:sp>
        <p:nvSpPr>
          <p:cNvPr id="92" name="Google Shape;92;p17"/>
          <p:cNvSpPr txBox="1"/>
          <p:nvPr/>
        </p:nvSpPr>
        <p:spPr>
          <a:xfrm>
            <a:off x="7171675" y="4107157"/>
            <a:ext cx="1839300" cy="328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300">
                <a:solidFill>
                  <a:schemeClr val="lt2"/>
                </a:solidFill>
                <a:latin typeface="Ubuntu"/>
                <a:ea typeface="Ubuntu"/>
                <a:cs typeface="Ubuntu"/>
                <a:sym typeface="Ubuntu"/>
              </a:rPr>
              <a:t>Society Graphs</a:t>
            </a:r>
            <a:endParaRPr sz="1300">
              <a:solidFill>
                <a:schemeClr val="lt2"/>
              </a:solidFill>
              <a:latin typeface="Ubuntu"/>
              <a:ea typeface="Ubuntu"/>
              <a:cs typeface="Ubuntu"/>
              <a:sym typeface="Ubuntu"/>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Ubuntu"/>
                <a:ea typeface="Ubuntu"/>
                <a:cs typeface="Ubuntu"/>
                <a:sym typeface="Ubuntu"/>
              </a:rPr>
              <a:t>Alternatives?</a:t>
            </a:r>
            <a:endParaRPr>
              <a:latin typeface="Ubuntu"/>
              <a:ea typeface="Ubuntu"/>
              <a:cs typeface="Ubuntu"/>
              <a:sym typeface="Ubuntu"/>
            </a:endParaRPr>
          </a:p>
        </p:txBody>
      </p:sp>
      <p:sp>
        <p:nvSpPr>
          <p:cNvPr id="98" name="Google Shape;98;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Ubuntu"/>
              <a:buAutoNum type="arabicParenR"/>
            </a:pPr>
            <a:r>
              <a:rPr lang="en">
                <a:latin typeface="Ubuntu"/>
                <a:ea typeface="Ubuntu"/>
                <a:cs typeface="Ubuntu"/>
                <a:sym typeface="Ubuntu"/>
              </a:rPr>
              <a:t>Relying exclusively on app development and in-world testing</a:t>
            </a:r>
            <a:endParaRPr>
              <a:latin typeface="Ubuntu"/>
              <a:ea typeface="Ubuntu"/>
              <a:cs typeface="Ubuntu"/>
              <a:sym typeface="Ubuntu"/>
            </a:endParaRPr>
          </a:p>
          <a:p>
            <a:pPr indent="-342900" lvl="0" marL="914400" rtl="0" algn="l">
              <a:spcBef>
                <a:spcPts val="0"/>
              </a:spcBef>
              <a:spcAft>
                <a:spcPts val="0"/>
              </a:spcAft>
              <a:buSzPts val="1800"/>
              <a:buFont typeface="Ubuntu"/>
              <a:buChar char="●"/>
            </a:pPr>
            <a:r>
              <a:rPr lang="en">
                <a:latin typeface="Ubuntu"/>
                <a:ea typeface="Ubuntu"/>
                <a:cs typeface="Ubuntu"/>
                <a:sym typeface="Ubuntu"/>
              </a:rPr>
              <a:t>Time-consuming</a:t>
            </a:r>
            <a:endParaRPr>
              <a:latin typeface="Ubuntu"/>
              <a:ea typeface="Ubuntu"/>
              <a:cs typeface="Ubuntu"/>
              <a:sym typeface="Ubuntu"/>
            </a:endParaRPr>
          </a:p>
          <a:p>
            <a:pPr indent="-342900" lvl="0" marL="914400" rtl="0" algn="l">
              <a:spcBef>
                <a:spcPts val="0"/>
              </a:spcBef>
              <a:spcAft>
                <a:spcPts val="0"/>
              </a:spcAft>
              <a:buSzPts val="1800"/>
              <a:buFont typeface="Ubuntu"/>
              <a:buChar char="●"/>
            </a:pPr>
            <a:r>
              <a:rPr lang="en">
                <a:latin typeface="Ubuntu"/>
                <a:ea typeface="Ubuntu"/>
                <a:cs typeface="Ubuntu"/>
                <a:sym typeface="Ubuntu"/>
              </a:rPr>
              <a:t>Testing would require a large amount of active users</a:t>
            </a:r>
            <a:endParaRPr>
              <a:latin typeface="Ubuntu"/>
              <a:ea typeface="Ubuntu"/>
              <a:cs typeface="Ubuntu"/>
              <a:sym typeface="Ubuntu"/>
            </a:endParaRPr>
          </a:p>
          <a:p>
            <a:pPr indent="-342900" lvl="0" marL="914400" rtl="0" algn="l">
              <a:spcBef>
                <a:spcPts val="0"/>
              </a:spcBef>
              <a:spcAft>
                <a:spcPts val="0"/>
              </a:spcAft>
              <a:buSzPts val="1800"/>
              <a:buFont typeface="Ubuntu"/>
              <a:buChar char="●"/>
            </a:pPr>
            <a:r>
              <a:rPr lang="en">
                <a:latin typeface="Ubuntu"/>
                <a:ea typeface="Ubuntu"/>
                <a:cs typeface="Ubuntu"/>
                <a:sym typeface="Ubuntu"/>
              </a:rPr>
              <a:t>User adoption can be unpredictable</a:t>
            </a:r>
            <a:endParaRPr>
              <a:latin typeface="Ubuntu"/>
              <a:ea typeface="Ubuntu"/>
              <a:cs typeface="Ubuntu"/>
              <a:sym typeface="Ubuntu"/>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Ubuntu"/>
                <a:ea typeface="Ubuntu"/>
                <a:cs typeface="Ubuntu"/>
                <a:sym typeface="Ubuntu"/>
              </a:rPr>
              <a:t>Main Findings</a:t>
            </a:r>
            <a:endParaRPr>
              <a:latin typeface="Ubuntu"/>
              <a:ea typeface="Ubuntu"/>
              <a:cs typeface="Ubuntu"/>
              <a:sym typeface="Ubuntu"/>
            </a:endParaRPr>
          </a:p>
        </p:txBody>
      </p:sp>
      <p:sp>
        <p:nvSpPr>
          <p:cNvPr id="104" name="Google Shape;104;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Ubuntu"/>
              <a:buChar char="●"/>
            </a:pPr>
            <a:r>
              <a:rPr lang="en">
                <a:latin typeface="Ubuntu"/>
                <a:ea typeface="Ubuntu"/>
                <a:cs typeface="Ubuntu"/>
                <a:sym typeface="Ubuntu"/>
              </a:rPr>
              <a:t>Necessity for mental health resource apps to meet the evolving needs of a dynamic social network</a:t>
            </a:r>
            <a:endParaRPr>
              <a:latin typeface="Ubuntu"/>
              <a:ea typeface="Ubuntu"/>
              <a:cs typeface="Ubuntu"/>
              <a:sym typeface="Ubuntu"/>
            </a:endParaRPr>
          </a:p>
          <a:p>
            <a:pPr indent="-317500" lvl="1" marL="914400" rtl="0" algn="l">
              <a:spcBef>
                <a:spcPts val="0"/>
              </a:spcBef>
              <a:spcAft>
                <a:spcPts val="0"/>
              </a:spcAft>
              <a:buSzPts val="1400"/>
              <a:buFont typeface="Ubuntu"/>
              <a:buChar char="○"/>
            </a:pPr>
            <a:r>
              <a:rPr lang="en">
                <a:latin typeface="Ubuntu"/>
                <a:ea typeface="Ubuntu"/>
                <a:cs typeface="Ubuntu"/>
                <a:sym typeface="Ubuntu"/>
              </a:rPr>
              <a:t>Understanding pertinent parameters for tracking such as distress and recovery rate is essential</a:t>
            </a:r>
            <a:endParaRPr>
              <a:latin typeface="Ubuntu"/>
              <a:ea typeface="Ubuntu"/>
              <a:cs typeface="Ubuntu"/>
              <a:sym typeface="Ubuntu"/>
            </a:endParaRPr>
          </a:p>
          <a:p>
            <a:pPr indent="-342900" lvl="0" marL="457200" rtl="0" algn="l">
              <a:spcBef>
                <a:spcPts val="0"/>
              </a:spcBef>
              <a:spcAft>
                <a:spcPts val="0"/>
              </a:spcAft>
              <a:buSzPts val="1800"/>
              <a:buFont typeface="Ubuntu"/>
              <a:buChar char="●"/>
            </a:pPr>
            <a:r>
              <a:rPr lang="en">
                <a:latin typeface="Ubuntu"/>
                <a:ea typeface="Ubuntu"/>
                <a:cs typeface="Ubuntu"/>
                <a:sym typeface="Ubuntu"/>
              </a:rPr>
              <a:t>Researchers can leverage this model to comprehend user interactions during period of distress</a:t>
            </a:r>
            <a:endParaRPr>
              <a:latin typeface="Ubuntu"/>
              <a:ea typeface="Ubuntu"/>
              <a:cs typeface="Ubuntu"/>
              <a:sym typeface="Ubuntu"/>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Limitations</a:t>
            </a:r>
            <a:endParaRPr/>
          </a:p>
        </p:txBody>
      </p:sp>
      <p:sp>
        <p:nvSpPr>
          <p:cNvPr id="110" name="Google Shape;110;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Tackling the broad topic of mental health </a:t>
            </a:r>
            <a:endParaRPr/>
          </a:p>
          <a:p>
            <a:pPr indent="-317500" lvl="1" marL="914400" rtl="0" algn="l">
              <a:spcBef>
                <a:spcPts val="0"/>
              </a:spcBef>
              <a:spcAft>
                <a:spcPts val="0"/>
              </a:spcAft>
              <a:buSzPts val="1400"/>
              <a:buChar char="○"/>
            </a:pPr>
            <a:r>
              <a:rPr lang="en"/>
              <a:t>Solution must </a:t>
            </a:r>
            <a:r>
              <a:rPr lang="en"/>
              <a:t>accommodate</a:t>
            </a:r>
            <a:r>
              <a:rPr lang="en"/>
              <a:t> a wide variety of generalizations and conditions</a:t>
            </a:r>
            <a:endParaRPr/>
          </a:p>
          <a:p>
            <a:pPr indent="-342900" lvl="0" marL="457200" rtl="0" algn="l">
              <a:spcBef>
                <a:spcPts val="0"/>
              </a:spcBef>
              <a:spcAft>
                <a:spcPts val="0"/>
              </a:spcAft>
              <a:buSzPts val="1800"/>
              <a:buChar char="●"/>
            </a:pPr>
            <a:r>
              <a:rPr lang="en"/>
              <a:t>Requires a large amount of computational time</a:t>
            </a:r>
            <a:endParaRPr/>
          </a:p>
          <a:p>
            <a:pPr indent="-317500" lvl="1" marL="914400" rtl="0" algn="l">
              <a:spcBef>
                <a:spcPts val="0"/>
              </a:spcBef>
              <a:spcAft>
                <a:spcPts val="0"/>
              </a:spcAft>
              <a:buSzPts val="1400"/>
              <a:buChar char="○"/>
            </a:pPr>
            <a:r>
              <a:rPr lang="en"/>
              <a:t>Had to cut down on the size of the model’s implementation</a:t>
            </a:r>
            <a:endParaRPr/>
          </a:p>
          <a:p>
            <a:pPr indent="-317500" lvl="1" marL="914400" rtl="0" algn="l">
              <a:spcBef>
                <a:spcPts val="0"/>
              </a:spcBef>
              <a:spcAft>
                <a:spcPts val="0"/>
              </a:spcAft>
              <a:buSzPts val="1400"/>
              <a:buChar char="○"/>
            </a:pPr>
            <a:r>
              <a:rPr lang="en"/>
              <a:t>Cutting down on size meant that the model’s representation of human cognition and persuasion is less accurate</a:t>
            </a:r>
            <a:endParaRPr/>
          </a:p>
          <a:p>
            <a:pPr indent="-342900" lvl="0" marL="457200" rtl="0" algn="l">
              <a:spcBef>
                <a:spcPts val="0"/>
              </a:spcBef>
              <a:spcAft>
                <a:spcPts val="0"/>
              </a:spcAft>
              <a:buSzPts val="1800"/>
              <a:buChar char="●"/>
            </a:pPr>
            <a:r>
              <a:rPr lang="en"/>
              <a:t>Mental health status is computed as a boolean</a:t>
            </a:r>
            <a:endParaRPr/>
          </a:p>
          <a:p>
            <a:pPr indent="-317500" lvl="1" marL="914400" rtl="0" algn="l">
              <a:spcBef>
                <a:spcPts val="0"/>
              </a:spcBef>
              <a:spcAft>
                <a:spcPts val="0"/>
              </a:spcAft>
              <a:buSzPts val="1400"/>
              <a:buChar char="○"/>
            </a:pPr>
            <a:r>
              <a:rPr lang="en"/>
              <a:t>This reduces the </a:t>
            </a:r>
            <a:r>
              <a:rPr lang="en"/>
              <a:t>granularity of our model in modeling mental health but helps improve computational speed</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1"/>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Demo</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