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25"/>
  </p:notesMasterIdLst>
  <p:sldIdLst>
    <p:sldId id="256" r:id="rId2"/>
    <p:sldId id="257" r:id="rId3"/>
    <p:sldId id="258" r:id="rId4"/>
    <p:sldId id="259" r:id="rId5"/>
    <p:sldId id="260" r:id="rId6"/>
    <p:sldId id="261" r:id="rId7"/>
    <p:sldId id="263" r:id="rId8"/>
    <p:sldId id="265" r:id="rId9"/>
    <p:sldId id="266" r:id="rId10"/>
    <p:sldId id="279" r:id="rId11"/>
    <p:sldId id="280" r:id="rId12"/>
    <p:sldId id="281" r:id="rId13"/>
    <p:sldId id="268" r:id="rId14"/>
    <p:sldId id="276" r:id="rId15"/>
    <p:sldId id="274" r:id="rId16"/>
    <p:sldId id="269" r:id="rId17"/>
    <p:sldId id="275" r:id="rId18"/>
    <p:sldId id="270" r:id="rId19"/>
    <p:sldId id="271" r:id="rId20"/>
    <p:sldId id="277" r:id="rId21"/>
    <p:sldId id="278" r:id="rId22"/>
    <p:sldId id="272" r:id="rId23"/>
    <p:sldId id="273"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2" name="Shape 112"/>
          <p:cNvSpPr>
            <a:spLocks noGrp="1" noRot="1" noChangeAspect="1"/>
          </p:cNvSpPr>
          <p:nvPr>
            <p:ph type="sldImg"/>
          </p:nvPr>
        </p:nvSpPr>
        <p:spPr>
          <a:xfrm>
            <a:off x="1143000" y="685800"/>
            <a:ext cx="4572000" cy="3429000"/>
          </a:xfrm>
          <a:prstGeom prst="rect">
            <a:avLst/>
          </a:prstGeom>
        </p:spPr>
        <p:txBody>
          <a:bodyPr/>
          <a:lstStyle/>
          <a:p>
            <a:endParaRPr/>
          </a:p>
        </p:txBody>
      </p:sp>
      <p:sp>
        <p:nvSpPr>
          <p:cNvPr id="113" name="Shape 11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2777171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194983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906032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3565067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17366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1274500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dirty="0"/>
              <a:t>11/12/2018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2033536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31750760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OBJEC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21409547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dirty="0"/>
              <a:t>11/12/2018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1278388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1843054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3778932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157095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279670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369666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0DDF080-5E8C-48AD-84E5-6C08B304C14E}" type="datetimeFigureOut">
              <a:rPr lang="en-US" dirty="0"/>
              <a:t>11/12/2018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1161017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4293661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11/12/2018</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4001390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p:cNvSpPr>
          <p:nvPr>
            <p:ph type="ctrTitle"/>
          </p:nvPr>
        </p:nvSpPr>
        <p:spPr>
          <a:xfrm>
            <a:off x="1130595" y="1524000"/>
            <a:ext cx="5879805" cy="2743200"/>
          </a:xfrm>
          <a:prstGeom prst="rect">
            <a:avLst/>
          </a:prstGeom>
        </p:spPr>
        <p:txBody>
          <a:bodyPr/>
          <a:lstStyle>
            <a:lvl1pPr>
              <a:defRPr>
                <a:latin typeface="Arial Black"/>
                <a:ea typeface="Arial Black"/>
                <a:cs typeface="Arial Black"/>
                <a:sym typeface="Arial Black"/>
              </a:defRPr>
            </a:lvl1pPr>
          </a:lstStyle>
          <a:p>
            <a:pPr algn="ctr"/>
            <a:r>
              <a:rPr lang="en-US" sz="4800" u="sng" dirty="0"/>
              <a:t>E voting system</a:t>
            </a:r>
            <a:br>
              <a:rPr lang="en-US" sz="4800" u="sng" dirty="0"/>
            </a:br>
            <a:br>
              <a:rPr lang="en-US" sz="4800" u="sng" dirty="0"/>
            </a:br>
            <a:r>
              <a:rPr lang="en-US" sz="3200" u="sng" dirty="0"/>
              <a:t>presentation</a:t>
            </a:r>
            <a:endParaRPr sz="3200" u="sng" dirty="0"/>
          </a:p>
        </p:txBody>
      </p:sp>
      <p:sp>
        <p:nvSpPr>
          <p:cNvPr id="116" name="Shape 116"/>
          <p:cNvSpPr/>
          <p:nvPr/>
        </p:nvSpPr>
        <p:spPr>
          <a:xfrm>
            <a:off x="2580703" y="3600503"/>
            <a:ext cx="3982594" cy="50783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700" b="1"/>
            </a:lvl1pPr>
          </a:lstStyle>
          <a:p>
            <a:endParaRPr dirty="0"/>
          </a:p>
        </p:txBody>
      </p:sp>
      <p:sp>
        <p:nvSpPr>
          <p:cNvPr id="117" name="Shape 117"/>
          <p:cNvSpPr/>
          <p:nvPr/>
        </p:nvSpPr>
        <p:spPr>
          <a:xfrm>
            <a:off x="497030" y="4900103"/>
            <a:ext cx="1270001" cy="1270001"/>
          </a:xfrm>
          <a:prstGeom prst="rect">
            <a:avLst/>
          </a:prstGeom>
          <a:solidFill>
            <a:srgbClr val="FFFFFF"/>
          </a:solidFill>
          <a:ln w="12700">
            <a:miter lim="400000"/>
          </a:ln>
        </p:spPr>
        <p:txBody>
          <a:bodyPr lIns="45719" rIns="45719" anchor="ctr"/>
          <a:lstStyle/>
          <a:p>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1417639"/>
          </a:xfrm>
        </p:spPr>
        <p:txBody>
          <a:bodyPr>
            <a:normAutofit fontScale="90000"/>
          </a:bodyPr>
          <a:lstStyle/>
          <a:p>
            <a:pPr algn="ctr"/>
            <a:br>
              <a:rPr lang="en-US" b="1" dirty="0"/>
            </a:br>
            <a:r>
              <a:rPr lang="en-US" b="1" dirty="0"/>
              <a:t> 	Languages or Technology used for the implementation</a:t>
            </a:r>
            <a:br>
              <a:rPr lang="en-US" sz="3200" dirty="0"/>
            </a:br>
            <a:endParaRPr lang="en-US" dirty="0"/>
          </a:p>
        </p:txBody>
      </p:sp>
      <p:sp>
        <p:nvSpPr>
          <p:cNvPr id="3" name="Text Placeholder 2"/>
          <p:cNvSpPr>
            <a:spLocks noGrp="1"/>
          </p:cNvSpPr>
          <p:nvPr>
            <p:ph type="body" idx="1"/>
          </p:nvPr>
        </p:nvSpPr>
        <p:spPr/>
        <p:txBody>
          <a:bodyPr/>
          <a:lstStyle/>
          <a:p>
            <a:pPr>
              <a:buNone/>
            </a:pPr>
            <a:r>
              <a:rPr lang="en-US" dirty="0"/>
              <a:t> </a:t>
            </a:r>
            <a:endParaRPr lang="en-US" sz="2400" dirty="0"/>
          </a:p>
          <a:p>
            <a:pPr lvl="1"/>
            <a:r>
              <a:rPr lang="en-US" sz="2000" dirty="0">
                <a:latin typeface="Times New Roman" panose="02020603050405020304" pitchFamily="18" charset="0"/>
                <a:cs typeface="Times New Roman" panose="02020603050405020304" pitchFamily="18" charset="0"/>
              </a:rPr>
              <a:t>Language Used: Java (</a:t>
            </a:r>
            <a:r>
              <a:rPr lang="en-US" sz="2000" dirty="0" err="1">
                <a:latin typeface="Times New Roman" panose="02020603050405020304" pitchFamily="18" charset="0"/>
                <a:cs typeface="Times New Roman" panose="02020603050405020304" pitchFamily="18" charset="0"/>
              </a:rPr>
              <a:t>Jdk</a:t>
            </a:r>
            <a:r>
              <a:rPr lang="en-US" sz="2000" dirty="0">
                <a:latin typeface="Times New Roman" panose="02020603050405020304" pitchFamily="18" charset="0"/>
                <a:cs typeface="Times New Roman" panose="02020603050405020304" pitchFamily="18" charset="0"/>
              </a:rPr>
              <a:t> 1.7)</a:t>
            </a:r>
          </a:p>
          <a:p>
            <a:pPr lvl="1"/>
            <a:r>
              <a:rPr lang="en-US" sz="2000" dirty="0">
                <a:latin typeface="Times New Roman" panose="02020603050405020304" pitchFamily="18" charset="0"/>
                <a:cs typeface="Times New Roman" panose="02020603050405020304" pitchFamily="18" charset="0"/>
              </a:rPr>
              <a:t>Database Used: MYSQL Query Browser</a:t>
            </a:r>
          </a:p>
          <a:p>
            <a:pPr lvl="1"/>
            <a:r>
              <a:rPr lang="en-US" sz="2000" dirty="0">
                <a:latin typeface="Times New Roman" panose="02020603050405020304" pitchFamily="18" charset="0"/>
                <a:cs typeface="Times New Roman" panose="02020603050405020304" pitchFamily="18" charset="0"/>
              </a:rPr>
              <a:t>IDE Used: </a:t>
            </a:r>
            <a:r>
              <a:rPr lang="en-US" sz="2000" dirty="0" err="1">
                <a:latin typeface="Times New Roman" panose="02020603050405020304" pitchFamily="18" charset="0"/>
                <a:cs typeface="Times New Roman" panose="02020603050405020304" pitchFamily="18" charset="0"/>
              </a:rPr>
              <a:t>NetBeans</a:t>
            </a:r>
            <a:r>
              <a:rPr lang="en-US" sz="2000" dirty="0">
                <a:latin typeface="Times New Roman" panose="02020603050405020304" pitchFamily="18" charset="0"/>
                <a:cs typeface="Times New Roman" panose="02020603050405020304" pitchFamily="18" charset="0"/>
              </a:rPr>
              <a:t> 7.1</a:t>
            </a:r>
          </a:p>
          <a:p>
            <a:pPr lvl="1"/>
            <a:r>
              <a:rPr lang="en-US" sz="2000" dirty="0">
                <a:latin typeface="Times New Roman" panose="02020603050405020304" pitchFamily="18" charset="0"/>
                <a:cs typeface="Times New Roman" panose="02020603050405020304" pitchFamily="18" charset="0"/>
              </a:rPr>
              <a:t>JSP (Java Server Pages)</a:t>
            </a:r>
          </a:p>
          <a:p>
            <a:endParaRPr lang="en-US"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 </a:t>
            </a:r>
            <a:r>
              <a:rPr lang="en-US" b="1" u="sng" dirty="0"/>
              <a:t>Description of IDE Used</a:t>
            </a:r>
            <a:br>
              <a:rPr lang="en-US" dirty="0"/>
            </a:br>
            <a:endParaRPr lang="en-US" dirty="0"/>
          </a:p>
        </p:txBody>
      </p:sp>
      <p:sp>
        <p:nvSpPr>
          <p:cNvPr id="3" name="Text Placeholder 2"/>
          <p:cNvSpPr>
            <a:spLocks noGrp="1"/>
          </p:cNvSpPr>
          <p:nvPr>
            <p:ph type="body" idx="1"/>
          </p:nvPr>
        </p:nvSpPr>
        <p:spPr>
          <a:xfrm>
            <a:off x="609598" y="1524000"/>
            <a:ext cx="7772401" cy="4517363"/>
          </a:xfrm>
        </p:spPr>
        <p:txBody>
          <a:bodyPr>
            <a:normAutofit fontScale="25000" lnSpcReduction="20000"/>
          </a:bodyPr>
          <a:lstStyle/>
          <a:p>
            <a:pPr>
              <a:buNone/>
            </a:pPr>
            <a:r>
              <a:rPr lang="en-US" sz="6400" b="1" u="sng" dirty="0">
                <a:latin typeface="Arial" pitchFamily="34" charset="0"/>
                <a:cs typeface="Arial" pitchFamily="34" charset="0"/>
              </a:rPr>
              <a:t>NetBeans 7.1</a:t>
            </a:r>
          </a:p>
          <a:p>
            <a:r>
              <a:rPr lang="en-US" sz="6400" dirty="0">
                <a:latin typeface="Arial" pitchFamily="34" charset="0"/>
                <a:cs typeface="Arial" pitchFamily="34" charset="0"/>
              </a:rPr>
              <a:t>The </a:t>
            </a:r>
            <a:r>
              <a:rPr lang="en-US" sz="6400" b="1" dirty="0">
                <a:latin typeface="Arial" pitchFamily="34" charset="0"/>
                <a:cs typeface="Arial" pitchFamily="34" charset="0"/>
              </a:rPr>
              <a:t>NetBeans</a:t>
            </a:r>
            <a:r>
              <a:rPr lang="en-US" sz="6400" dirty="0">
                <a:latin typeface="Arial" pitchFamily="34" charset="0"/>
                <a:cs typeface="Arial" pitchFamily="34" charset="0"/>
              </a:rPr>
              <a:t> Platform is a generic framework for Swing applications. It provides the plumbing that before every developer had to write themselves saving state, connecting actions to menu items, toolbar items and keyboard shortcuts; windows management, and so on.</a:t>
            </a:r>
          </a:p>
          <a:p>
            <a:r>
              <a:rPr lang="en-US" sz="6400" dirty="0">
                <a:latin typeface="Arial" pitchFamily="34" charset="0"/>
                <a:cs typeface="Arial" pitchFamily="34" charset="0"/>
              </a:rPr>
              <a:t>The NetBeans Platform provides all of these out of the box. You don't need to manually code these or other basic features, yourself, anymore. See what some NetBeans based applications look like. The platform does not add a lot of overhead to your application but it can save a huge amount of time and work.</a:t>
            </a:r>
          </a:p>
          <a:p>
            <a:r>
              <a:rPr lang="en-US" sz="6400" dirty="0">
                <a:latin typeface="Arial" pitchFamily="34" charset="0"/>
                <a:cs typeface="Arial" pitchFamily="34" charset="0"/>
              </a:rPr>
              <a:t>The key features of NetBeans IDE are as follows:</a:t>
            </a:r>
          </a:p>
          <a:p>
            <a:pPr lvl="0"/>
            <a:r>
              <a:rPr lang="en-US" sz="6400" dirty="0">
                <a:latin typeface="Arial" pitchFamily="34" charset="0"/>
                <a:cs typeface="Arial" pitchFamily="34" charset="0"/>
              </a:rPr>
              <a:t>Fast &amp; Smart Code Editing</a:t>
            </a:r>
          </a:p>
          <a:p>
            <a:pPr lvl="0"/>
            <a:r>
              <a:rPr lang="en-US" sz="6400" dirty="0">
                <a:latin typeface="Arial" pitchFamily="34" charset="0"/>
                <a:cs typeface="Arial" pitchFamily="34" charset="0"/>
              </a:rPr>
              <a:t>Easy &amp; Efficient Project Management</a:t>
            </a:r>
          </a:p>
          <a:p>
            <a:pPr lvl="0"/>
            <a:r>
              <a:rPr lang="en-US" sz="6400" dirty="0">
                <a:latin typeface="Arial" pitchFamily="34" charset="0"/>
                <a:cs typeface="Arial" pitchFamily="34" charset="0"/>
              </a:rPr>
              <a:t>Rapid User interface Development</a:t>
            </a:r>
          </a:p>
          <a:p>
            <a:pPr lvl="0"/>
            <a:r>
              <a:rPr lang="en-US" sz="6400" dirty="0">
                <a:latin typeface="Arial" pitchFamily="34" charset="0"/>
                <a:cs typeface="Arial" pitchFamily="34" charset="0"/>
              </a:rPr>
              <a:t>Write bug free code</a:t>
            </a:r>
          </a:p>
          <a:p>
            <a:pPr lvl="0"/>
            <a:r>
              <a:rPr lang="en-US" sz="6400" dirty="0">
                <a:latin typeface="Arial" pitchFamily="34" charset="0"/>
                <a:cs typeface="Arial" pitchFamily="34" charset="0"/>
              </a:rPr>
              <a:t>Support for Multiple Languages</a:t>
            </a:r>
          </a:p>
          <a:p>
            <a:pPr lvl="0"/>
            <a:r>
              <a:rPr lang="en-US" sz="6400" dirty="0">
                <a:latin typeface="Arial" pitchFamily="34" charset="0"/>
                <a:cs typeface="Arial" pitchFamily="34" charset="0"/>
              </a:rPr>
              <a:t>Cross Platform support</a:t>
            </a:r>
          </a:p>
          <a:p>
            <a:pPr lvl="0"/>
            <a:r>
              <a:rPr lang="en-US" sz="6400" dirty="0">
                <a:latin typeface="Arial" pitchFamily="34" charset="0"/>
                <a:cs typeface="Arial" pitchFamily="34" charset="0"/>
              </a:rPr>
              <a:t>Rich set of community provided Plug-in</a:t>
            </a:r>
          </a:p>
          <a:p>
            <a:endParaRPr lang="en-US"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8200" cy="1417639"/>
          </a:xfrm>
        </p:spPr>
        <p:txBody>
          <a:bodyPr>
            <a:normAutofit fontScale="90000"/>
          </a:bodyPr>
          <a:lstStyle/>
          <a:p>
            <a:br>
              <a:rPr lang="en-US" b="1" dirty="0"/>
            </a:br>
            <a:r>
              <a:rPr lang="en-US" b="1" u="sng" dirty="0"/>
              <a:t>Description of Third Party tool/API Use</a:t>
            </a:r>
            <a:r>
              <a:rPr lang="en-US" b="1" dirty="0"/>
              <a:t>d</a:t>
            </a:r>
            <a:br>
              <a:rPr lang="en-US" dirty="0"/>
            </a:br>
            <a:endParaRPr lang="en-US" dirty="0"/>
          </a:p>
        </p:txBody>
      </p:sp>
      <p:sp>
        <p:nvSpPr>
          <p:cNvPr id="3" name="Text Placeholder 2"/>
          <p:cNvSpPr>
            <a:spLocks noGrp="1"/>
          </p:cNvSpPr>
          <p:nvPr>
            <p:ph type="body" idx="1"/>
          </p:nvPr>
        </p:nvSpPr>
        <p:spPr/>
        <p:txBody>
          <a:bodyPr>
            <a:normAutofit/>
          </a:bodyPr>
          <a:lstStyle/>
          <a:p>
            <a:pPr>
              <a:buNone/>
            </a:pPr>
            <a:r>
              <a:rPr lang="en-US" sz="2000" dirty="0">
                <a:latin typeface="Times New Roman" panose="02020603050405020304" pitchFamily="18" charset="0"/>
                <a:cs typeface="Times New Roman" panose="02020603050405020304" pitchFamily="18" charset="0"/>
              </a:rPr>
              <a:t>An Application Programming Interface (API) is a protocol intended to be used as an interface by software components to communicate with each other. </a:t>
            </a:r>
          </a:p>
          <a:p>
            <a:pPr>
              <a:buNone/>
            </a:pPr>
            <a:r>
              <a:rPr lang="en-US" sz="2000" dirty="0">
                <a:latin typeface="Times New Roman" panose="02020603050405020304" pitchFamily="18" charset="0"/>
                <a:cs typeface="Times New Roman" panose="02020603050405020304" pitchFamily="18" charset="0"/>
              </a:rPr>
              <a:t>An API is a library that may include specification for routines, data structures, object classes, and variables. </a:t>
            </a:r>
          </a:p>
          <a:p>
            <a:pPr>
              <a:buNone/>
            </a:pPr>
            <a:r>
              <a:rPr lang="en-US" sz="2000" dirty="0">
                <a:latin typeface="Times New Roman" panose="02020603050405020304" pitchFamily="18" charset="0"/>
                <a:cs typeface="Times New Roman" panose="02020603050405020304" pitchFamily="18" charset="0"/>
              </a:rPr>
              <a:t>An API specification can take many forms, including an International Standard such as vendor documentation such as the Microsoft Windows API, the libraries of a programming language.</a:t>
            </a:r>
          </a:p>
          <a:p>
            <a:pPr>
              <a:buNone/>
            </a:pPr>
            <a:br>
              <a:rPr lang="en-US" dirty="0"/>
            </a:br>
            <a:endParaRPr lang="en-US"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p:cNvSpPr>
          <p:nvPr>
            <p:ph type="title"/>
          </p:nvPr>
        </p:nvSpPr>
        <p:spPr>
          <a:prstGeom prst="rect">
            <a:avLst/>
          </a:prstGeom>
        </p:spPr>
        <p:txBody>
          <a:bodyPr/>
          <a:lstStyle/>
          <a:p>
            <a:r>
              <a:rPr u="sng" dirty="0"/>
              <a:t>Admin</a:t>
            </a:r>
          </a:p>
        </p:txBody>
      </p:sp>
      <p:sp>
        <p:nvSpPr>
          <p:cNvPr id="171" name="Shape 171"/>
          <p:cNvSpPr>
            <a:spLocks noGrp="1"/>
          </p:cNvSpPr>
          <p:nvPr>
            <p:ph type="body" idx="1"/>
          </p:nvPr>
        </p:nvSpPr>
        <p:spPr>
          <a:xfrm>
            <a:off x="685800" y="1524000"/>
            <a:ext cx="7620000" cy="5029199"/>
          </a:xfrm>
          <a:prstGeom prst="rect">
            <a:avLst/>
          </a:prstGeom>
        </p:spPr>
        <p:txBody>
          <a:bodyPr>
            <a:normAutofit fontScale="92500"/>
          </a:bodyPr>
          <a:lstStyle/>
          <a:p>
            <a:pPr marL="0" indent="0" algn="just" defTabSz="457200">
              <a:spcBef>
                <a:spcPts val="0"/>
              </a:spcBef>
              <a:buClrTx/>
              <a:buSzTx/>
              <a:buFontTx/>
              <a:buNone/>
              <a:defRPr sz="1100">
                <a:uFill>
                  <a:solidFill>
                    <a:srgbClr val="000000"/>
                  </a:solidFill>
                </a:uFill>
              </a:defRPr>
            </a:pPr>
            <a:endParaRPr sz="1200" b="1" dirty="0">
              <a:latin typeface="Book Antiqua"/>
              <a:ea typeface="Book Antiqua"/>
              <a:cs typeface="Book Antiqua"/>
              <a:sym typeface="Book Antiqua"/>
            </a:endParaRPr>
          </a:p>
          <a:p>
            <a:pPr indent="-228600" defTabSz="457200">
              <a:lnSpc>
                <a:spcPct val="150000"/>
              </a:lnSpc>
              <a:spcBef>
                <a:spcPts val="1000"/>
              </a:spcBef>
              <a:buClrTx/>
              <a:buSzPct val="100000"/>
              <a:buFontTx/>
              <a:buAutoNum type="alphaLcParenR"/>
              <a:tabLst>
                <a:tab pos="1219200" algn="l"/>
              </a:tabLst>
              <a:defRPr sz="1400">
                <a:uFill>
                  <a:solidFill>
                    <a:srgbClr val="000000"/>
                  </a:solidFill>
                </a:uFill>
                <a:latin typeface="Times New Roman"/>
                <a:ea typeface="Times New Roman"/>
                <a:cs typeface="Times New Roman"/>
                <a:sym typeface="Times New Roman"/>
              </a:defRPr>
            </a:pPr>
            <a:r>
              <a:rPr sz="1900" b="1" u="sng" dirty="0">
                <a:latin typeface="Times New Roman" panose="02020603050405020304" pitchFamily="18" charset="0"/>
                <a:cs typeface="Times New Roman" panose="02020603050405020304" pitchFamily="18" charset="0"/>
              </a:rPr>
              <a:t>Add Candidate:-</a:t>
            </a:r>
            <a:r>
              <a:rPr sz="1900" b="1" dirty="0">
                <a:latin typeface="Times New Roman" panose="02020603050405020304" pitchFamily="18" charset="0"/>
                <a:cs typeface="Times New Roman" panose="02020603050405020304" pitchFamily="18" charset="0"/>
              </a:rPr>
              <a:t> </a:t>
            </a:r>
            <a:r>
              <a:rPr sz="1900" dirty="0">
                <a:latin typeface="Times New Roman" panose="02020603050405020304" pitchFamily="18" charset="0"/>
                <a:cs typeface="Times New Roman" panose="02020603050405020304" pitchFamily="18" charset="0"/>
              </a:rPr>
              <a:t>Here the admin can add the list of candidates in the election.</a:t>
            </a:r>
            <a:r>
              <a:rPr sz="1900" dirty="0">
                <a:latin typeface="Times New Roman" panose="02020603050405020304" pitchFamily="18" charset="0"/>
                <a:cs typeface="Times New Roman" panose="02020603050405020304" pitchFamily="18" charset="0"/>
                <a:sym typeface="Calibri"/>
              </a:rPr>
              <a:t> </a:t>
            </a:r>
            <a:r>
              <a:rPr sz="1900" dirty="0">
                <a:latin typeface="Times New Roman" panose="02020603050405020304" pitchFamily="18" charset="0"/>
                <a:cs typeface="Times New Roman" panose="02020603050405020304" pitchFamily="18" charset="0"/>
              </a:rPr>
              <a:t>The candidates will be added to the list only after completing the procedures.</a:t>
            </a:r>
          </a:p>
          <a:p>
            <a:pPr indent="-228600" defTabSz="457200">
              <a:lnSpc>
                <a:spcPct val="150000"/>
              </a:lnSpc>
              <a:spcBef>
                <a:spcPts val="1000"/>
              </a:spcBef>
              <a:buClrTx/>
              <a:buSzPct val="100000"/>
              <a:buFontTx/>
              <a:buAutoNum type="alphaLcParenR"/>
              <a:tabLst>
                <a:tab pos="1219200" algn="l"/>
              </a:tabLst>
              <a:defRPr sz="1400">
                <a:uFill>
                  <a:solidFill>
                    <a:srgbClr val="000000"/>
                  </a:solidFill>
                </a:uFill>
                <a:latin typeface="Times New Roman"/>
                <a:ea typeface="Times New Roman"/>
                <a:cs typeface="Times New Roman"/>
                <a:sym typeface="Times New Roman"/>
              </a:defRPr>
            </a:pPr>
            <a:r>
              <a:rPr sz="1900" b="1" u="sng" dirty="0">
                <a:latin typeface="Times New Roman" panose="02020603050405020304" pitchFamily="18" charset="0"/>
                <a:cs typeface="Times New Roman" panose="02020603050405020304" pitchFamily="18" charset="0"/>
              </a:rPr>
              <a:t>Register Candidate:</a:t>
            </a:r>
            <a:r>
              <a:rPr sz="1900" dirty="0">
                <a:latin typeface="Times New Roman" panose="02020603050405020304" pitchFamily="18" charset="0"/>
                <a:cs typeface="Times New Roman" panose="02020603050405020304" pitchFamily="18" charset="0"/>
              </a:rPr>
              <a:t> Admin can register any valid candidate to cast vote.</a:t>
            </a:r>
          </a:p>
          <a:p>
            <a:pPr indent="-228600" defTabSz="457200">
              <a:lnSpc>
                <a:spcPct val="150000"/>
              </a:lnSpc>
              <a:spcBef>
                <a:spcPts val="1000"/>
              </a:spcBef>
              <a:buClrTx/>
              <a:buSzPct val="100000"/>
              <a:buFontTx/>
              <a:buAutoNum type="alphaLcParenR"/>
              <a:tabLst>
                <a:tab pos="1219200" algn="l"/>
              </a:tabLst>
              <a:defRPr sz="1400">
                <a:uFill>
                  <a:solidFill>
                    <a:srgbClr val="000000"/>
                  </a:solidFill>
                </a:uFill>
                <a:latin typeface="Times New Roman"/>
                <a:ea typeface="Times New Roman"/>
                <a:cs typeface="Times New Roman"/>
                <a:sym typeface="Times New Roman"/>
              </a:defRPr>
            </a:pPr>
            <a:r>
              <a:rPr sz="1900" b="1" u="sng" dirty="0">
                <a:latin typeface="Times New Roman" panose="02020603050405020304" pitchFamily="18" charset="0"/>
                <a:cs typeface="Times New Roman" panose="02020603050405020304" pitchFamily="18" charset="0"/>
              </a:rPr>
              <a:t>Add Voter:-</a:t>
            </a:r>
            <a:r>
              <a:rPr sz="1900" dirty="0">
                <a:latin typeface="Times New Roman" panose="02020603050405020304" pitchFamily="18" charset="0"/>
                <a:cs typeface="Times New Roman" panose="02020603050405020304" pitchFamily="18" charset="0"/>
                <a:sym typeface="Calibri"/>
              </a:rPr>
              <a:t> </a:t>
            </a:r>
            <a:r>
              <a:rPr sz="1900" dirty="0">
                <a:latin typeface="Times New Roman" panose="02020603050405020304" pitchFamily="18" charset="0"/>
                <a:cs typeface="Times New Roman" panose="02020603050405020304" pitchFamily="18" charset="0"/>
              </a:rPr>
              <a:t>Here the voters can be added to the database. The voters have also the privilege to check the voters list from the homepage.</a:t>
            </a:r>
            <a:r>
              <a:rPr lang="en-US" sz="1900" dirty="0">
                <a:latin typeface="Times New Roman" panose="02020603050405020304" pitchFamily="18" charset="0"/>
                <a:cs typeface="Times New Roman" panose="02020603050405020304" pitchFamily="18" charset="0"/>
              </a:rPr>
              <a:t>     </a:t>
            </a:r>
          </a:p>
          <a:p>
            <a:pPr indent="-228600" defTabSz="457200">
              <a:lnSpc>
                <a:spcPct val="150000"/>
              </a:lnSpc>
              <a:spcBef>
                <a:spcPts val="1000"/>
              </a:spcBef>
              <a:buClrTx/>
              <a:buSzPct val="100000"/>
              <a:buFontTx/>
              <a:buAutoNum type="alphaLcParenR"/>
              <a:tabLst>
                <a:tab pos="1219200" algn="l"/>
              </a:tabLst>
              <a:defRPr sz="1400">
                <a:uFill>
                  <a:solidFill>
                    <a:srgbClr val="000000"/>
                  </a:solidFill>
                </a:uFill>
                <a:latin typeface="Times New Roman"/>
                <a:ea typeface="Times New Roman"/>
                <a:cs typeface="Times New Roman"/>
                <a:sym typeface="Times New Roman"/>
              </a:defRPr>
            </a:pPr>
            <a:r>
              <a:rPr sz="1900" b="1" u="sng" dirty="0">
                <a:latin typeface="Times New Roman" panose="02020603050405020304" pitchFamily="18" charset="0"/>
                <a:ea typeface="Times New Roman"/>
                <a:cs typeface="Times New Roman" panose="02020603050405020304" pitchFamily="18" charset="0"/>
                <a:sym typeface="Times New Roman"/>
              </a:rPr>
              <a:t>Candidate list:-</a:t>
            </a:r>
            <a:r>
              <a:rPr sz="1900" dirty="0">
                <a:latin typeface="Times New Roman" panose="02020603050405020304" pitchFamily="18" charset="0"/>
                <a:cs typeface="Times New Roman" panose="02020603050405020304" pitchFamily="18" charset="0"/>
              </a:rPr>
              <a:t>   </a:t>
            </a:r>
            <a:r>
              <a:rPr sz="1900" dirty="0">
                <a:latin typeface="Times New Roman" panose="02020603050405020304" pitchFamily="18" charset="0"/>
                <a:ea typeface="Times New Roman"/>
                <a:cs typeface="Times New Roman" panose="02020603050405020304" pitchFamily="18" charset="0"/>
                <a:sym typeface="Times New Roman"/>
              </a:rPr>
              <a:t>The list of candidates participating in the election can be seen. It includes the candidates name, party name.</a:t>
            </a:r>
          </a:p>
          <a:p>
            <a:pPr marL="0" indent="0" defTabSz="457200">
              <a:lnSpc>
                <a:spcPct val="150000"/>
              </a:lnSpc>
              <a:spcBef>
                <a:spcPts val="1000"/>
              </a:spcBef>
              <a:buClrTx/>
              <a:buSzTx/>
              <a:buFontTx/>
              <a:buNone/>
              <a:tabLst>
                <a:tab pos="1219200" algn="l"/>
              </a:tabLst>
              <a:defRPr sz="1400">
                <a:uFill>
                  <a:solidFill>
                    <a:srgbClr val="000000"/>
                  </a:solidFill>
                </a:uFill>
              </a:defRPr>
            </a:pPr>
            <a:r>
              <a:rPr sz="1900" dirty="0">
                <a:latin typeface="Times New Roman" panose="02020603050405020304" pitchFamily="18" charset="0"/>
                <a:cs typeface="Times New Roman" panose="02020603050405020304" pitchFamily="18" charset="0"/>
              </a:rPr>
              <a:t>  e) </a:t>
            </a:r>
            <a:r>
              <a:rPr sz="1900" b="1" u="sng" dirty="0">
                <a:latin typeface="Times New Roman" panose="02020603050405020304" pitchFamily="18" charset="0"/>
                <a:ea typeface="Times New Roman"/>
                <a:cs typeface="Times New Roman" panose="02020603050405020304" pitchFamily="18" charset="0"/>
                <a:sym typeface="Times New Roman"/>
              </a:rPr>
              <a:t>Voters list:-</a:t>
            </a:r>
            <a:r>
              <a:rPr sz="1900" dirty="0">
                <a:latin typeface="Times New Roman" panose="02020603050405020304" pitchFamily="18" charset="0"/>
                <a:cs typeface="Times New Roman" panose="02020603050405020304" pitchFamily="18" charset="0"/>
              </a:rPr>
              <a:t>   Here </a:t>
            </a:r>
            <a:r>
              <a:rPr sz="1900" dirty="0">
                <a:latin typeface="Times New Roman" panose="02020603050405020304" pitchFamily="18" charset="0"/>
                <a:ea typeface="Times New Roman"/>
                <a:cs typeface="Times New Roman" panose="02020603050405020304" pitchFamily="18" charset="0"/>
                <a:sym typeface="Times New Roman"/>
              </a:rPr>
              <a:t>we can view the voters list. Each constituency will be </a:t>
            </a:r>
            <a:r>
              <a:rPr lang="en-US" sz="1900" dirty="0">
                <a:latin typeface="Times New Roman" panose="02020603050405020304" pitchFamily="18" charset="0"/>
                <a:ea typeface="Times New Roman"/>
                <a:cs typeface="Times New Roman" panose="02020603050405020304" pitchFamily="18" charset="0"/>
                <a:sym typeface="Times New Roman"/>
              </a:rPr>
              <a:t>           </a:t>
            </a:r>
            <a:r>
              <a:rPr sz="1900" dirty="0">
                <a:latin typeface="Times New Roman" panose="02020603050405020304" pitchFamily="18" charset="0"/>
                <a:ea typeface="Times New Roman"/>
                <a:cs typeface="Times New Roman" panose="02020603050405020304" pitchFamily="18" charset="0"/>
                <a:sym typeface="Times New Roman"/>
              </a:rPr>
              <a:t>having separate voters list.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use case diagram</a:t>
            </a:r>
          </a:p>
        </p:txBody>
      </p:sp>
      <p:pic>
        <p:nvPicPr>
          <p:cNvPr id="5" name="Picture 4" descr="Capturesdf.PNG"/>
          <p:cNvPicPr/>
          <p:nvPr/>
        </p:nvPicPr>
        <p:blipFill>
          <a:blip r:embed="rId2" cstate="print"/>
          <a:stretch>
            <a:fillRect/>
          </a:stretch>
        </p:blipFill>
        <p:spPr>
          <a:xfrm>
            <a:off x="1828799" y="1676400"/>
            <a:ext cx="5720029" cy="4886632"/>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dfgpture.PNG"/>
          <p:cNvPicPr/>
          <p:nvPr/>
        </p:nvPicPr>
        <p:blipFill>
          <a:blip r:embed="rId2" cstate="print"/>
          <a:stretch>
            <a:fillRect/>
          </a:stretch>
        </p:blipFill>
        <p:spPr>
          <a:xfrm>
            <a:off x="1219200" y="1524000"/>
            <a:ext cx="6017649" cy="5334000"/>
          </a:xfrm>
          <a:prstGeom prst="rect">
            <a:avLst/>
          </a:prstGeom>
        </p:spPr>
      </p:pic>
      <p:sp>
        <p:nvSpPr>
          <p:cNvPr id="6" name="Rectangle 5"/>
          <p:cNvSpPr/>
          <p:nvPr/>
        </p:nvSpPr>
        <p:spPr>
          <a:xfrm>
            <a:off x="2787920" y="457200"/>
            <a:ext cx="3648050" cy="769441"/>
          </a:xfrm>
          <a:prstGeom prst="rect">
            <a:avLst/>
          </a:prstGeom>
          <a:solidFill>
            <a:schemeClr val="bg1"/>
          </a:solidFill>
        </p:spPr>
        <p:txBody>
          <a:bodyPr wrap="none" lIns="91440" tIns="45720" rIns="91440" bIns="45720">
            <a:spAutoFit/>
          </a:bodyPr>
          <a:lstStyle/>
          <a:p>
            <a:pPr algn="ctr"/>
            <a:r>
              <a:rPr lang="en-US" sz="4400" b="1" dirty="0">
                <a:ln w="17780" cmpd="sng">
                  <a:solidFill>
                    <a:srgbClr val="FFFFFF"/>
                  </a:solidFill>
                  <a:prstDash val="solid"/>
                  <a:miter lim="800000"/>
                </a:ln>
                <a:effectLst>
                  <a:outerShdw blurRad="50800" algn="tl" rotWithShape="0">
                    <a:srgbClr val="000000"/>
                  </a:outerShdw>
                </a:effectLst>
                <a:latin typeface="Times New Roman" pitchFamily="18" charset="0"/>
                <a:cs typeface="Times New Roman" pitchFamily="18" charset="0"/>
              </a:rPr>
              <a:t>UML</a:t>
            </a:r>
            <a:r>
              <a:rPr lang="en-US" sz="4400" b="1" dirty="0">
                <a:ln w="17780" cmpd="sng">
                  <a:solidFill>
                    <a:srgbClr val="FFFFFF"/>
                  </a:solidFill>
                  <a:prstDash val="solid"/>
                  <a:miter lim="800000"/>
                </a:ln>
                <a:solidFill>
                  <a:schemeClr val="tx1"/>
                </a:solidFill>
                <a:effectLst>
                  <a:outerShdw blurRad="50800" algn="tl" rotWithShape="0">
                    <a:srgbClr val="000000"/>
                  </a:outerShdw>
                </a:effectLst>
                <a:latin typeface="Times New Roman" pitchFamily="18" charset="0"/>
                <a:cs typeface="Times New Roman" pitchFamily="18" charset="0"/>
              </a:rPr>
              <a:t> diagram</a:t>
            </a:r>
            <a:endParaRPr lang="en-US" sz="4400" b="1" cap="none" spc="0" dirty="0">
              <a:ln w="17780" cmpd="sng">
                <a:solidFill>
                  <a:srgbClr val="FFFFFF"/>
                </a:solidFill>
                <a:prstDash val="solid"/>
                <a:miter lim="800000"/>
              </a:ln>
              <a:solidFill>
                <a:schemeClr val="tx1"/>
              </a:solidFill>
              <a:effectLst>
                <a:outerShdw blurRad="50800" algn="tl" rotWithShape="0">
                  <a:srgbClr val="000000"/>
                </a:outerShdw>
              </a:effectLst>
              <a:latin typeface="Times New Roman" pitchFamily="18" charset="0"/>
              <a:cs typeface="Times New Roman" pitchFamily="18" charset="0"/>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p:cNvSpPr>
          <p:nvPr>
            <p:ph type="title"/>
          </p:nvPr>
        </p:nvSpPr>
        <p:spPr>
          <a:prstGeom prst="rect">
            <a:avLst/>
          </a:prstGeom>
        </p:spPr>
        <p:txBody>
          <a:bodyPr/>
          <a:lstStyle/>
          <a:p>
            <a:r>
              <a:rPr u="sng" dirty="0"/>
              <a:t>Candidates</a:t>
            </a:r>
          </a:p>
        </p:txBody>
      </p:sp>
      <p:sp>
        <p:nvSpPr>
          <p:cNvPr id="174" name="Shape 174"/>
          <p:cNvSpPr>
            <a:spLocks noGrp="1"/>
          </p:cNvSpPr>
          <p:nvPr>
            <p:ph type="body" idx="1"/>
          </p:nvPr>
        </p:nvSpPr>
        <p:spPr>
          <a:xfrm>
            <a:off x="914400" y="1600200"/>
            <a:ext cx="7543800" cy="4876799"/>
          </a:xfrm>
          <a:prstGeom prst="rect">
            <a:avLst/>
          </a:prstGeom>
        </p:spPr>
        <p:txBody>
          <a:bodyPr>
            <a:normAutofit fontScale="92500" lnSpcReduction="20000"/>
          </a:bodyPr>
          <a:lstStyle/>
          <a:p>
            <a:pPr marL="228600" indent="0" algn="just" defTabSz="457200">
              <a:lnSpc>
                <a:spcPct val="150000"/>
              </a:lnSpc>
              <a:spcBef>
                <a:spcPts val="1000"/>
              </a:spcBef>
              <a:buClrTx/>
              <a:buSzTx/>
              <a:buFontTx/>
              <a:buNone/>
              <a:tabLst>
                <a:tab pos="1219200" algn="l"/>
              </a:tabLst>
              <a:defRPr sz="1100">
                <a:uFill>
                  <a:solidFill>
                    <a:srgbClr val="000000"/>
                  </a:solidFill>
                </a:uFill>
              </a:defRPr>
            </a:pPr>
            <a:endParaRPr b="1" dirty="0">
              <a:latin typeface="Book Antiqua"/>
              <a:ea typeface="Book Antiqua"/>
              <a:cs typeface="Book Antiqua"/>
              <a:sym typeface="Book Antiqua"/>
            </a:endParaRPr>
          </a:p>
          <a:p>
            <a:pPr indent="-228600" algn="just" defTabSz="457200">
              <a:lnSpc>
                <a:spcPct val="150000"/>
              </a:lnSpc>
              <a:spcBef>
                <a:spcPts val="1000"/>
              </a:spcBef>
              <a:buClrTx/>
              <a:buSzPct val="100000"/>
              <a:buFontTx/>
              <a:buAutoNum type="alphaLcParenR"/>
              <a:tabLst>
                <a:tab pos="1219200" algn="l"/>
              </a:tabLst>
              <a:defRPr sz="1400" b="1">
                <a:uFill>
                  <a:solidFill>
                    <a:srgbClr val="000000"/>
                  </a:solidFill>
                </a:uFill>
                <a:latin typeface="Book Antiqua"/>
                <a:ea typeface="Book Antiqua"/>
                <a:cs typeface="Book Antiqua"/>
                <a:sym typeface="Book Antiqua"/>
              </a:defRPr>
            </a:pPr>
            <a:r>
              <a:rPr sz="1700" u="sng" dirty="0">
                <a:latin typeface="Times New Roman" panose="02020603050405020304" pitchFamily="18" charset="0"/>
                <a:cs typeface="Times New Roman" panose="02020603050405020304" pitchFamily="18" charset="0"/>
              </a:rPr>
              <a:t>Select Party:-</a:t>
            </a:r>
            <a:r>
              <a:rPr sz="1700" dirty="0">
                <a:latin typeface="Times New Roman" panose="02020603050405020304" pitchFamily="18" charset="0"/>
                <a:cs typeface="Times New Roman" panose="02020603050405020304" pitchFamily="18" charset="0"/>
              </a:rPr>
              <a:t> </a:t>
            </a:r>
            <a:r>
              <a:rPr sz="1700" b="0" dirty="0">
                <a:latin typeface="Times New Roman" panose="02020603050405020304" pitchFamily="18" charset="0"/>
                <a:cs typeface="Times New Roman" panose="02020603050405020304" pitchFamily="18" charset="0"/>
              </a:rPr>
              <a:t>The candidate can select any party to vote.</a:t>
            </a:r>
          </a:p>
          <a:p>
            <a:pPr indent="-228600" algn="just" defTabSz="457200">
              <a:lnSpc>
                <a:spcPct val="150000"/>
              </a:lnSpc>
              <a:spcBef>
                <a:spcPts val="2400"/>
              </a:spcBef>
              <a:buClrTx/>
              <a:buSzPct val="100000"/>
              <a:buFontTx/>
              <a:buAutoNum type="alphaLcParenR"/>
              <a:tabLst>
                <a:tab pos="762000" algn="l"/>
              </a:tabLst>
              <a:defRPr sz="1400" b="1">
                <a:uFill>
                  <a:solidFill>
                    <a:srgbClr val="000000"/>
                  </a:solidFill>
                </a:uFill>
                <a:latin typeface="Times New Roman"/>
                <a:ea typeface="Times New Roman"/>
                <a:cs typeface="Times New Roman"/>
                <a:sym typeface="Times New Roman"/>
              </a:defRPr>
            </a:pPr>
            <a:r>
              <a:rPr sz="1700" u="sng" dirty="0">
                <a:latin typeface="Times New Roman" panose="02020603050405020304" pitchFamily="18" charset="0"/>
                <a:cs typeface="Times New Roman" panose="02020603050405020304" pitchFamily="18" charset="0"/>
              </a:rPr>
              <a:t>Vote :-</a:t>
            </a:r>
            <a:r>
              <a:rPr sz="1700" b="0" dirty="0">
                <a:latin typeface="Times New Roman" panose="02020603050405020304" pitchFamily="18" charset="0"/>
                <a:cs typeface="Times New Roman" panose="02020603050405020304" pitchFamily="18" charset="0"/>
              </a:rPr>
              <a:t>	This provides the voter with a list of candidate with in his/her party along with selection option (radio button) to select the preferred candidate from the list</a:t>
            </a:r>
            <a:endParaRPr sz="1700" u="sng" dirty="0">
              <a:latin typeface="Times New Roman" panose="02020603050405020304" pitchFamily="18" charset="0"/>
              <a:cs typeface="Times New Roman" panose="02020603050405020304" pitchFamily="18" charset="0"/>
            </a:endParaRPr>
          </a:p>
          <a:p>
            <a:pPr marL="228600" indent="0" algn="just" defTabSz="457200">
              <a:spcBef>
                <a:spcPts val="2400"/>
              </a:spcBef>
              <a:buClrTx/>
              <a:buSzTx/>
              <a:buFontTx/>
              <a:buNone/>
              <a:tabLst>
                <a:tab pos="762000" algn="l"/>
              </a:tabLst>
              <a:defRPr sz="1400" b="1" u="sng">
                <a:uFill>
                  <a:solidFill>
                    <a:srgbClr val="000000"/>
                  </a:solidFill>
                </a:uFill>
                <a:latin typeface="Times New Roman"/>
                <a:ea typeface="Times New Roman"/>
                <a:cs typeface="Times New Roman"/>
                <a:sym typeface="Times New Roman"/>
              </a:defRPr>
            </a:pPr>
            <a:endParaRPr sz="1700" dirty="0">
              <a:latin typeface="Times New Roman" panose="02020603050405020304" pitchFamily="18" charset="0"/>
              <a:cs typeface="Times New Roman" panose="02020603050405020304" pitchFamily="18" charset="0"/>
            </a:endParaRPr>
          </a:p>
          <a:p>
            <a:pPr indent="-228600" algn="just" defTabSz="457200">
              <a:lnSpc>
                <a:spcPct val="150000"/>
              </a:lnSpc>
              <a:spcBef>
                <a:spcPts val="1000"/>
              </a:spcBef>
              <a:buClrTx/>
              <a:buSzPct val="100000"/>
              <a:buFontTx/>
              <a:buAutoNum type="alphaLcParenR" startAt="3"/>
              <a:tabLst>
                <a:tab pos="762000" algn="l"/>
              </a:tabLst>
              <a:defRPr sz="1400" b="1">
                <a:uFill>
                  <a:solidFill>
                    <a:srgbClr val="000000"/>
                  </a:solidFill>
                </a:uFill>
                <a:latin typeface="Times New Roman"/>
                <a:ea typeface="Times New Roman"/>
                <a:cs typeface="Times New Roman"/>
                <a:sym typeface="Times New Roman"/>
              </a:defRPr>
            </a:pPr>
            <a:r>
              <a:rPr sz="1700" u="sng" dirty="0">
                <a:latin typeface="Times New Roman" panose="02020603050405020304" pitchFamily="18" charset="0"/>
                <a:cs typeface="Times New Roman" panose="02020603050405020304" pitchFamily="18" charset="0"/>
              </a:rPr>
              <a:t>View Results :-</a:t>
            </a:r>
            <a:r>
              <a:rPr sz="1700" b="0" dirty="0">
                <a:latin typeface="Times New Roman" panose="02020603050405020304" pitchFamily="18" charset="0"/>
                <a:cs typeface="Times New Roman" panose="02020603050405020304" pitchFamily="18" charset="0"/>
              </a:rPr>
              <a:t>This provides graphical and user friendly representation of the votes obtained by each candidate. It includes the percentage of the votes obtained by each candidate. But the result can be viewed only after the termination date of the election.</a:t>
            </a:r>
            <a:endParaRPr sz="1700" u="sng" dirty="0">
              <a:latin typeface="Times New Roman" panose="02020603050405020304" pitchFamily="18" charset="0"/>
              <a:cs typeface="Times New Roman" panose="02020603050405020304" pitchFamily="18" charset="0"/>
            </a:endParaRPr>
          </a:p>
          <a:p>
            <a:pPr marL="228600" indent="0" algn="just" defTabSz="457200">
              <a:spcBef>
                <a:spcPts val="1000"/>
              </a:spcBef>
              <a:buClrTx/>
              <a:buSzTx/>
              <a:buFontTx/>
              <a:buNone/>
              <a:tabLst>
                <a:tab pos="762000" algn="l"/>
              </a:tabLst>
              <a:defRPr sz="1400" b="1" u="sng">
                <a:uFill>
                  <a:solidFill>
                    <a:srgbClr val="000000"/>
                  </a:solidFill>
                </a:uFill>
                <a:latin typeface="Times New Roman"/>
                <a:ea typeface="Times New Roman"/>
                <a:cs typeface="Times New Roman"/>
                <a:sym typeface="Times New Roman"/>
              </a:defRPr>
            </a:pPr>
            <a:endParaRPr sz="1700" dirty="0">
              <a:latin typeface="Times New Roman" panose="02020603050405020304" pitchFamily="18" charset="0"/>
              <a:cs typeface="Times New Roman" panose="02020603050405020304" pitchFamily="18" charset="0"/>
            </a:endParaRPr>
          </a:p>
          <a:p>
            <a:pPr indent="-228600" algn="just" defTabSz="457200">
              <a:lnSpc>
                <a:spcPct val="150000"/>
              </a:lnSpc>
              <a:buClrTx/>
              <a:buSzPct val="100000"/>
              <a:buFontTx/>
              <a:buAutoNum type="alphaLcParenR" startAt="4"/>
              <a:tabLst>
                <a:tab pos="762000" algn="l"/>
              </a:tabLst>
              <a:defRPr sz="1400">
                <a:uFill>
                  <a:solidFill>
                    <a:srgbClr val="000000"/>
                  </a:solidFill>
                </a:uFill>
                <a:latin typeface="Times New Roman"/>
                <a:ea typeface="Times New Roman"/>
                <a:cs typeface="Times New Roman"/>
                <a:sym typeface="Times New Roman"/>
              </a:defRPr>
            </a:pPr>
            <a:r>
              <a:rPr sz="1700" b="1" u="sng" dirty="0">
                <a:latin typeface="Times New Roman" panose="02020603050405020304" pitchFamily="18" charset="0"/>
                <a:cs typeface="Times New Roman" panose="02020603050405020304" pitchFamily="18" charset="0"/>
              </a:rPr>
              <a:t>Logout :-</a:t>
            </a:r>
            <a:r>
              <a:rPr sz="1700" dirty="0">
                <a:latin typeface="Times New Roman" panose="02020603050405020304" pitchFamily="18" charset="0"/>
                <a:cs typeface="Times New Roman" panose="02020603050405020304" pitchFamily="18" charset="0"/>
              </a:rPr>
              <a:t>This provides an option for the voter to quit the session ,while in the voter home page.</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Candidate use case diagram</a:t>
            </a:r>
          </a:p>
        </p:txBody>
      </p:sp>
      <p:pic>
        <p:nvPicPr>
          <p:cNvPr id="4" name="Picture 3" descr="121Capture.PNG"/>
          <p:cNvPicPr/>
          <p:nvPr/>
        </p:nvPicPr>
        <p:blipFill>
          <a:blip r:embed="rId2" cstate="print"/>
          <a:stretch>
            <a:fillRect/>
          </a:stretch>
        </p:blipFill>
        <p:spPr>
          <a:xfrm>
            <a:off x="1676400" y="1752600"/>
            <a:ext cx="5486400" cy="4038600"/>
          </a:xfrm>
          <a:prstGeom prst="rect">
            <a:avLst/>
          </a:prstGeom>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p:cNvSpPr>
          <p:nvPr>
            <p:ph type="title"/>
          </p:nvPr>
        </p:nvSpPr>
        <p:spPr>
          <a:prstGeom prst="rect">
            <a:avLst/>
          </a:prstGeom>
        </p:spPr>
        <p:txBody>
          <a:bodyPr/>
          <a:lstStyle>
            <a:lvl1pPr algn="just" defTabSz="457200">
              <a:lnSpc>
                <a:spcPct val="115000"/>
              </a:lnSpc>
              <a:spcBef>
                <a:spcPts val="1000"/>
              </a:spcBef>
              <a:defRPr sz="2900" b="1" u="sng">
                <a:uFill>
                  <a:solidFill>
                    <a:srgbClr val="000000"/>
                  </a:solidFill>
                </a:uFill>
                <a:latin typeface="Book Antiqua"/>
                <a:ea typeface="Book Antiqua"/>
                <a:cs typeface="Book Antiqua"/>
                <a:sym typeface="Book Antiqua"/>
              </a:defRPr>
            </a:lvl1pPr>
          </a:lstStyle>
          <a:p>
            <a:pPr>
              <a:defRPr b="0" u="none">
                <a:latin typeface="Calibri"/>
                <a:ea typeface="Calibri"/>
                <a:cs typeface="Calibri"/>
                <a:sym typeface="Calibri"/>
              </a:defRPr>
            </a:pPr>
            <a:r>
              <a:rPr b="1" u="sng">
                <a:latin typeface="Book Antiqua"/>
                <a:ea typeface="Book Antiqua"/>
                <a:cs typeface="Book Antiqua"/>
                <a:sym typeface="Book Antiqua"/>
              </a:rPr>
              <a:t>The voting protocol has five main players:</a:t>
            </a:r>
          </a:p>
        </p:txBody>
      </p:sp>
      <p:sp>
        <p:nvSpPr>
          <p:cNvPr id="177" name="Shape 177"/>
          <p:cNvSpPr>
            <a:spLocks noGrp="1"/>
          </p:cNvSpPr>
          <p:nvPr>
            <p:ph type="body" idx="1"/>
          </p:nvPr>
        </p:nvSpPr>
        <p:spPr>
          <a:prstGeom prst="rect">
            <a:avLst/>
          </a:prstGeom>
        </p:spPr>
        <p:txBody>
          <a:bodyPr/>
          <a:lstStyle/>
          <a:p>
            <a:pPr marL="0" indent="0" algn="just" defTabSz="457200">
              <a:lnSpc>
                <a:spcPct val="115000"/>
              </a:lnSpc>
              <a:spcBef>
                <a:spcPts val="1000"/>
              </a:spcBef>
              <a:buClrTx/>
              <a:buSzTx/>
              <a:buFontTx/>
              <a:buNone/>
              <a:defRPr sz="1100">
                <a:uFill>
                  <a:solidFill>
                    <a:srgbClr val="000000"/>
                  </a:solidFill>
                </a:uFill>
              </a:defRPr>
            </a:pPr>
            <a:endParaRPr sz="1200" b="1" u="sng">
              <a:latin typeface="Book Antiqua"/>
              <a:ea typeface="Book Antiqua"/>
              <a:cs typeface="Book Antiqua"/>
              <a:sym typeface="Book Antiqua"/>
            </a:endParaRPr>
          </a:p>
          <a:p>
            <a:pPr indent="-228600" algn="just" defTabSz="457200">
              <a:lnSpc>
                <a:spcPct val="115000"/>
              </a:lnSpc>
              <a:spcBef>
                <a:spcPts val="1000"/>
              </a:spcBef>
              <a:buClrTx/>
              <a:buSzPct val="100000"/>
              <a:buFontTx/>
              <a:buAutoNum type="alphaLcParenR"/>
              <a:defRPr sz="1700">
                <a:uFill>
                  <a:solidFill>
                    <a:srgbClr val="000000"/>
                  </a:solidFill>
                </a:uFill>
                <a:latin typeface="Book Antiqua"/>
                <a:ea typeface="Book Antiqua"/>
                <a:cs typeface="Book Antiqua"/>
                <a:sym typeface="Book Antiqua"/>
              </a:defRPr>
            </a:pPr>
            <a:r>
              <a:rPr b="1"/>
              <a:t>Voting Client: </a:t>
            </a:r>
            <a:r>
              <a:t>Present in a home, in a working station, or a polling booth.</a:t>
            </a:r>
          </a:p>
          <a:p>
            <a:pPr indent="-228600" algn="just" defTabSz="457200">
              <a:lnSpc>
                <a:spcPct val="115000"/>
              </a:lnSpc>
              <a:spcBef>
                <a:spcPts val="1000"/>
              </a:spcBef>
              <a:buClrTx/>
              <a:buSzPct val="100000"/>
              <a:buFontTx/>
              <a:buAutoNum type="alphaLcParenR"/>
              <a:defRPr sz="1700" b="1">
                <a:uFill>
                  <a:solidFill>
                    <a:srgbClr val="000000"/>
                  </a:solidFill>
                </a:uFill>
                <a:latin typeface="Book Antiqua"/>
                <a:ea typeface="Book Antiqua"/>
                <a:cs typeface="Book Antiqua"/>
                <a:sym typeface="Book Antiqua"/>
              </a:defRPr>
            </a:pPr>
            <a:r>
              <a:t>Authorizer: </a:t>
            </a:r>
            <a:r>
              <a:rPr b="0"/>
              <a:t>The authorizer separates the identity of the user .</a:t>
            </a:r>
            <a:r>
              <a:t> </a:t>
            </a:r>
          </a:p>
          <a:p>
            <a:pPr indent="-228600" algn="just" defTabSz="457200">
              <a:lnSpc>
                <a:spcPct val="115000"/>
              </a:lnSpc>
              <a:spcBef>
                <a:spcPts val="1000"/>
              </a:spcBef>
              <a:buClrTx/>
              <a:buSzPct val="100000"/>
              <a:buFontTx/>
              <a:buAutoNum type="alphaLcParenR"/>
              <a:defRPr sz="1700" b="1">
                <a:uFill>
                  <a:solidFill>
                    <a:srgbClr val="000000"/>
                  </a:solidFill>
                </a:uFill>
                <a:latin typeface="Book Antiqua"/>
                <a:ea typeface="Book Antiqua"/>
                <a:cs typeface="Book Antiqua"/>
                <a:sym typeface="Book Antiqua"/>
              </a:defRPr>
            </a:pPr>
            <a:r>
              <a:t>Counter : </a:t>
            </a:r>
            <a:r>
              <a:rPr b="0"/>
              <a:t>This part counts the encrypted votes.</a:t>
            </a:r>
            <a:r>
              <a:t> </a:t>
            </a:r>
          </a:p>
          <a:p>
            <a:pPr indent="-228600" algn="just" defTabSz="457200">
              <a:lnSpc>
                <a:spcPct val="115000"/>
              </a:lnSpc>
              <a:spcBef>
                <a:spcPts val="1000"/>
              </a:spcBef>
              <a:buClrTx/>
              <a:buSzPct val="100000"/>
              <a:buFontTx/>
              <a:buAutoNum type="alphaLcParenR"/>
              <a:defRPr sz="1700" b="1">
                <a:uFill>
                  <a:solidFill>
                    <a:srgbClr val="000000"/>
                  </a:solidFill>
                </a:uFill>
                <a:latin typeface="Book Antiqua"/>
                <a:ea typeface="Book Antiqua"/>
                <a:cs typeface="Book Antiqua"/>
                <a:sym typeface="Book Antiqua"/>
              </a:defRPr>
            </a:pPr>
            <a:r>
              <a:t>Validator: </a:t>
            </a:r>
            <a:r>
              <a:rPr b="0"/>
              <a:t>It provides the proof that the voter is authorized</a:t>
            </a:r>
            <a:r>
              <a:t> </a:t>
            </a:r>
          </a:p>
          <a:p>
            <a:pPr indent="-228600" algn="just" defTabSz="457200">
              <a:lnSpc>
                <a:spcPct val="115000"/>
              </a:lnSpc>
              <a:spcBef>
                <a:spcPts val="1000"/>
              </a:spcBef>
              <a:buClrTx/>
              <a:buSzPct val="100000"/>
              <a:buFontTx/>
              <a:buAutoNum type="alphaLcParenR"/>
              <a:defRPr sz="1700" b="1">
                <a:uFill>
                  <a:solidFill>
                    <a:srgbClr val="000000"/>
                  </a:solidFill>
                </a:uFill>
                <a:latin typeface="Book Antiqua"/>
                <a:ea typeface="Book Antiqua"/>
                <a:cs typeface="Book Antiqua"/>
                <a:sym typeface="Book Antiqua"/>
              </a:defRPr>
            </a:pPr>
            <a:r>
              <a:t>Database Manager: </a:t>
            </a:r>
            <a:r>
              <a:rPr b="0"/>
              <a:t>Will manage the database for all the participants.</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p:cNvSpPr>
          <p:nvPr>
            <p:ph type="title"/>
          </p:nvPr>
        </p:nvSpPr>
        <p:spPr>
          <a:prstGeom prst="rect">
            <a:avLst/>
          </a:prstGeom>
        </p:spPr>
        <p:txBody>
          <a:bodyPr/>
          <a:lstStyle>
            <a:lvl1pPr algn="l"/>
          </a:lstStyle>
          <a:p>
            <a:pPr algn="ctr"/>
            <a:r>
              <a:rPr u="sng" dirty="0"/>
              <a:t>Advantages</a:t>
            </a:r>
          </a:p>
        </p:txBody>
      </p:sp>
      <p:sp>
        <p:nvSpPr>
          <p:cNvPr id="180" name="Shape 180"/>
          <p:cNvSpPr>
            <a:spLocks noGrp="1"/>
          </p:cNvSpPr>
          <p:nvPr>
            <p:ph type="body" idx="1"/>
          </p:nvPr>
        </p:nvSpPr>
        <p:spPr>
          <a:prstGeom prst="rect">
            <a:avLst/>
          </a:prstGeom>
        </p:spPr>
        <p:txBody>
          <a:bodyPr/>
          <a:lstStyle/>
          <a:p>
            <a:pPr indent="-228600" defTabSz="457200">
              <a:lnSpc>
                <a:spcPct val="115000"/>
              </a:lnSpc>
              <a:spcBef>
                <a:spcPts val="1000"/>
              </a:spcBef>
              <a:buClrTx/>
              <a:buSzPct val="100000"/>
              <a:buFont typeface="Symbol"/>
              <a:defRPr sz="2300">
                <a:uFill>
                  <a:solidFill>
                    <a:srgbClr val="000000"/>
                  </a:solidFill>
                </a:uFill>
                <a:latin typeface="Times New Roman"/>
                <a:ea typeface="Times New Roman"/>
                <a:cs typeface="Times New Roman"/>
                <a:sym typeface="Times New Roman"/>
              </a:defRPr>
            </a:pPr>
            <a:r>
              <a:t>Fast and easy service.</a:t>
            </a:r>
          </a:p>
          <a:p>
            <a:pPr indent="-228600" defTabSz="457200">
              <a:lnSpc>
                <a:spcPct val="115000"/>
              </a:lnSpc>
              <a:spcBef>
                <a:spcPts val="1000"/>
              </a:spcBef>
              <a:buClrTx/>
              <a:buSzPct val="100000"/>
              <a:buFont typeface="Symbol"/>
              <a:defRPr sz="2300">
                <a:uFill>
                  <a:solidFill>
                    <a:srgbClr val="000000"/>
                  </a:solidFill>
                </a:uFill>
                <a:latin typeface="Times New Roman"/>
                <a:ea typeface="Times New Roman"/>
                <a:cs typeface="Times New Roman"/>
                <a:sym typeface="Times New Roman"/>
              </a:defRPr>
            </a:pPr>
            <a:r>
              <a:t>The online voting system provides a less time consuming.</a:t>
            </a:r>
          </a:p>
          <a:p>
            <a:pPr indent="-228600" defTabSz="457200">
              <a:lnSpc>
                <a:spcPct val="115000"/>
              </a:lnSpc>
              <a:spcBef>
                <a:spcPts val="1000"/>
              </a:spcBef>
              <a:buClrTx/>
              <a:buSzPct val="100000"/>
              <a:buFont typeface="Symbol"/>
              <a:defRPr sz="2300">
                <a:uFill>
                  <a:solidFill>
                    <a:srgbClr val="000000"/>
                  </a:solidFill>
                </a:uFill>
                <a:latin typeface="Times New Roman"/>
                <a:ea typeface="Times New Roman"/>
                <a:cs typeface="Times New Roman"/>
                <a:sym typeface="Times New Roman"/>
              </a:defRPr>
            </a:pPr>
            <a:r>
              <a:t>It reduces the aper work and makes the work less tedios for election commission.</a:t>
            </a:r>
          </a:p>
          <a:p>
            <a:pPr indent="-228600" defTabSz="457200">
              <a:lnSpc>
                <a:spcPct val="115000"/>
              </a:lnSpc>
              <a:spcBef>
                <a:spcPts val="1000"/>
              </a:spcBef>
              <a:buClrTx/>
              <a:buSzPct val="100000"/>
              <a:buFont typeface="Symbol"/>
              <a:defRPr sz="2300">
                <a:uFill>
                  <a:solidFill>
                    <a:srgbClr val="000000"/>
                  </a:solidFill>
                </a:uFill>
                <a:latin typeface="Times New Roman"/>
                <a:ea typeface="Times New Roman"/>
                <a:cs typeface="Times New Roman"/>
                <a:sym typeface="Times New Roman"/>
              </a:defRPr>
            </a:pPr>
            <a:r>
              <a:t>It is better way for voting</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p:cNvSpPr>
          <p:nvPr>
            <p:ph type="title"/>
          </p:nvPr>
        </p:nvSpPr>
        <p:spPr>
          <a:xfrm>
            <a:off x="457200" y="304800"/>
            <a:ext cx="8229600" cy="1143000"/>
          </a:xfrm>
          <a:prstGeom prst="rect">
            <a:avLst/>
          </a:prstGeom>
        </p:spPr>
        <p:txBody>
          <a:bodyPr>
            <a:normAutofit fontScale="90000"/>
          </a:bodyPr>
          <a:lstStyle>
            <a:lvl1pPr algn="l">
              <a:defRPr sz="4000"/>
            </a:lvl1pPr>
          </a:lstStyle>
          <a:p>
            <a:pPr algn="ctr"/>
            <a:r>
              <a:rPr u="sng" dirty="0"/>
              <a:t>TEAM MEMBERS</a:t>
            </a:r>
            <a:br>
              <a:rPr lang="en-US" dirty="0"/>
            </a:br>
            <a:endParaRPr dirty="0"/>
          </a:p>
        </p:txBody>
      </p:sp>
      <p:sp>
        <p:nvSpPr>
          <p:cNvPr id="120" name="Shape 120"/>
          <p:cNvSpPr>
            <a:spLocks noGrp="1"/>
          </p:cNvSpPr>
          <p:nvPr>
            <p:ph type="body" idx="1"/>
          </p:nvPr>
        </p:nvSpPr>
        <p:spPr>
          <a:xfrm>
            <a:off x="457200" y="1600200"/>
            <a:ext cx="8229600" cy="2248842"/>
          </a:xfrm>
          <a:prstGeom prst="rect">
            <a:avLst/>
          </a:prstGeom>
        </p:spPr>
        <p:txBody>
          <a:bodyPr/>
          <a:lstStyle/>
          <a:p>
            <a:pPr marL="342900" indent="-342900">
              <a:spcBef>
                <a:spcPts val="0"/>
              </a:spcBef>
              <a:buSzPts val="2800"/>
              <a:defRPr sz="2800"/>
            </a:pPr>
            <a:r>
              <a:rPr dirty="0" err="1"/>
              <a:t>Sameeksha</a:t>
            </a:r>
            <a:r>
              <a:t> gupta (0827IT151099)</a:t>
            </a:r>
          </a:p>
          <a:p>
            <a:pPr marL="342900" indent="-342900">
              <a:spcBef>
                <a:spcPts val="500"/>
              </a:spcBef>
              <a:buSzPts val="2800"/>
              <a:defRPr sz="2800"/>
            </a:pPr>
            <a:r>
              <a:t>Shivani ojha (0827IT151105)</a:t>
            </a:r>
          </a:p>
          <a:p>
            <a:pPr marL="342900" indent="-342900">
              <a:spcBef>
                <a:spcPts val="500"/>
              </a:spcBef>
              <a:buSzPts val="2800"/>
              <a:defRPr sz="2800"/>
            </a:pPr>
            <a:r>
              <a:t>Shobhit shrivastav (0827IT151106)</a:t>
            </a:r>
          </a:p>
          <a:p>
            <a:pPr marL="342900" indent="-342900">
              <a:spcBef>
                <a:spcPts val="500"/>
              </a:spcBef>
              <a:buSzPts val="2800"/>
              <a:defRPr sz="2800"/>
            </a:pPr>
            <a:r>
              <a:t>Yatharth Rathore (0827it151125)</a:t>
            </a:r>
          </a:p>
        </p:txBody>
      </p:sp>
      <p:sp>
        <p:nvSpPr>
          <p:cNvPr id="121" name="Shape 121"/>
          <p:cNvSpPr/>
          <p:nvPr/>
        </p:nvSpPr>
        <p:spPr>
          <a:xfrm>
            <a:off x="673846" y="4127029"/>
            <a:ext cx="3953937" cy="37523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2000" b="1"/>
            </a:lvl1pPr>
          </a:lstStyle>
          <a:p>
            <a:r>
              <a:t>Guide : Gaurav mandoli sir </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05800" cy="1417639"/>
          </a:xfrm>
        </p:spPr>
        <p:txBody>
          <a:bodyPr>
            <a:normAutofit fontScale="90000"/>
          </a:bodyPr>
          <a:lstStyle/>
          <a:p>
            <a:br>
              <a:rPr lang="en-US" b="1" dirty="0"/>
            </a:br>
            <a:r>
              <a:rPr lang="en-US" b="1" u="sng" dirty="0"/>
              <a:t>Limitations, Restrictions and Constraints:</a:t>
            </a:r>
            <a:br>
              <a:rPr lang="en-US" dirty="0"/>
            </a:br>
            <a:endParaRPr lang="en-US" dirty="0"/>
          </a:p>
        </p:txBody>
      </p:sp>
      <p:sp>
        <p:nvSpPr>
          <p:cNvPr id="3" name="Text Placeholder 2"/>
          <p:cNvSpPr>
            <a:spLocks noGrp="1"/>
          </p:cNvSpPr>
          <p:nvPr>
            <p:ph type="body" idx="1"/>
          </p:nvPr>
        </p:nvSpPr>
        <p:spPr/>
        <p:txBody>
          <a:bodyPr>
            <a:normAutofit/>
          </a:bodyPr>
          <a:lstStyle/>
          <a:p>
            <a:r>
              <a:rPr lang="en-US" dirty="0"/>
              <a:t>There are certain limitations for the implementation of the application like:-</a:t>
            </a:r>
          </a:p>
          <a:p>
            <a:pPr lvl="0"/>
            <a:r>
              <a:rPr lang="en-US" dirty="0"/>
              <a:t>The client computer must have suitable browser to open the application.</a:t>
            </a:r>
          </a:p>
          <a:p>
            <a:pPr lvl="0"/>
            <a:r>
              <a:rPr lang="en-US" dirty="0"/>
              <a:t>The server computer must have installed MYSQL Query Browser and </a:t>
            </a:r>
            <a:r>
              <a:rPr lang="en-US" dirty="0" err="1"/>
              <a:t>NetBeans</a:t>
            </a:r>
            <a:r>
              <a:rPr lang="en-US" dirty="0"/>
              <a:t> IDE to deploy the project.</a:t>
            </a:r>
          </a:p>
          <a:p>
            <a:pPr lvl="0"/>
            <a:r>
              <a:rPr lang="en-US" dirty="0"/>
              <a:t>The computer on which the system is performing tasks is equipped with a printer for printout facility.</a:t>
            </a:r>
          </a:p>
          <a:p>
            <a:r>
              <a:rPr lang="en-US" dirty="0"/>
              <a:t>Moreover there are limitations related to the efficient performance of the system.</a:t>
            </a:r>
          </a:p>
          <a:p>
            <a:endParaRPr lang="en-US" dirty="0"/>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Future scope</a:t>
            </a:r>
          </a:p>
        </p:txBody>
      </p:sp>
      <p:sp>
        <p:nvSpPr>
          <p:cNvPr id="3" name="Text Placeholder 2"/>
          <p:cNvSpPr>
            <a:spLocks noGrp="1"/>
          </p:cNvSpPr>
          <p:nvPr>
            <p:ph type="body" idx="1"/>
          </p:nvPr>
        </p:nvSpPr>
        <p:spPr>
          <a:xfrm>
            <a:off x="609598" y="1447800"/>
            <a:ext cx="7086601" cy="5181600"/>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This project is made after thorough investigation and survey. We tried to include all the features in the project as per requirement but as this is a real world application, we have not included some of the features which can further enhanced by little bit of changes. As the requirements increase some features that can be added are:</a:t>
            </a:r>
          </a:p>
          <a:p>
            <a:r>
              <a:rPr lang="en-US" dirty="0">
                <a:latin typeface="Times New Roman" panose="02020603050405020304" pitchFamily="18" charset="0"/>
                <a:cs typeface="Times New Roman" panose="02020603050405020304" pitchFamily="18" charset="0"/>
              </a:rPr>
              <a:t>The Online Voting System(OVS) platform can be made more secure by using the following methods</a:t>
            </a:r>
          </a:p>
          <a:p>
            <a:pPr lvl="0"/>
            <a:r>
              <a:rPr lang="en-US" dirty="0">
                <a:latin typeface="Times New Roman" panose="02020603050405020304" pitchFamily="18" charset="0"/>
                <a:cs typeface="Times New Roman" panose="02020603050405020304" pitchFamily="18" charset="0"/>
              </a:rPr>
              <a:t> Password Changing</a:t>
            </a:r>
          </a:p>
          <a:p>
            <a:pPr lvl="0"/>
            <a:r>
              <a:rPr lang="en-US" dirty="0">
                <a:latin typeface="Times New Roman" panose="02020603050405020304" pitchFamily="18" charset="0"/>
                <a:cs typeface="Times New Roman" panose="02020603050405020304" pitchFamily="18" charset="0"/>
              </a:rPr>
              <a:t> Fingerprinting</a:t>
            </a:r>
          </a:p>
          <a:p>
            <a:pPr lvl="0"/>
            <a:r>
              <a:rPr lang="en-US" dirty="0">
                <a:latin typeface="Times New Roman" panose="02020603050405020304" pitchFamily="18" charset="0"/>
                <a:cs typeface="Times New Roman" panose="02020603050405020304" pitchFamily="18" charset="0"/>
              </a:rPr>
              <a:t> Cornea Detection </a:t>
            </a:r>
          </a:p>
          <a:p>
            <a:r>
              <a:rPr lang="en-US" dirty="0">
                <a:latin typeface="Times New Roman" panose="02020603050405020304" pitchFamily="18" charset="0"/>
                <a:cs typeface="Times New Roman" panose="02020603050405020304" pitchFamily="18" charset="0"/>
              </a:rPr>
              <a:t> The password used by the user to vote is provided by the administrator. In the future the user can be given the privilege of changing the password. So it helps to increase the security of the system. The other two methods that can be used are cornea detection and fingerprinting. But here the problem is that it decreases the scope of the platform because these systems need some electronic components to implement. So it will avoid the users privilege to cast the votes at their fingertips. But it can guarantee that fake voting will be impossible</a:t>
            </a:r>
            <a:r>
              <a:rPr lang="en-US" dirty="0"/>
              <a:t>.                                                                                                                                                                    </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a:spLocks noGrp="1"/>
          </p:cNvSpPr>
          <p:nvPr>
            <p:ph type="title"/>
          </p:nvPr>
        </p:nvSpPr>
        <p:spPr>
          <a:prstGeom prst="rect">
            <a:avLst/>
          </a:prstGeom>
        </p:spPr>
        <p:txBody>
          <a:bodyPr/>
          <a:lstStyle>
            <a:lvl1pPr algn="l"/>
          </a:lstStyle>
          <a:p>
            <a:pPr algn="ctr"/>
            <a:r>
              <a:rPr u="sng" dirty="0"/>
              <a:t>Conclusion</a:t>
            </a:r>
          </a:p>
        </p:txBody>
      </p:sp>
      <p:sp>
        <p:nvSpPr>
          <p:cNvPr id="183" name="Shape 183"/>
          <p:cNvSpPr>
            <a:spLocks noGrp="1"/>
          </p:cNvSpPr>
          <p:nvPr>
            <p:ph type="body" idx="1"/>
          </p:nvPr>
        </p:nvSpPr>
        <p:spPr>
          <a:xfrm>
            <a:off x="692600" y="1757124"/>
            <a:ext cx="8229601" cy="4526101"/>
          </a:xfrm>
          <a:prstGeom prst="rect">
            <a:avLst/>
          </a:prstGeom>
        </p:spPr>
        <p:txBody>
          <a:bodyPr>
            <a:normAutofit/>
          </a:bodyPr>
          <a:lstStyle/>
          <a:p>
            <a:pPr>
              <a:buNone/>
            </a:pPr>
            <a:r>
              <a:rPr lang="en-US" dirty="0">
                <a:latin typeface="Times New Roman" panose="02020603050405020304" pitchFamily="18" charset="0"/>
                <a:cs typeface="Times New Roman" panose="02020603050405020304" pitchFamily="18" charset="0"/>
              </a:rPr>
              <a:t>By doing this project we were able to bring a new system for online national voting for our country. With the advent of technology and Internet in our day to day life, we were able to offer advanced voting system to voters both in the country and outside through our Online voting system.</a:t>
            </a:r>
          </a:p>
          <a:p>
            <a:pPr>
              <a:buNone/>
            </a:pPr>
            <a:endParaRPr lang="en-US" b="1"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1. Efficient and Cost Effective: </a:t>
            </a:r>
            <a:r>
              <a:rPr lang="en-US" dirty="0">
                <a:latin typeface="Times New Roman" panose="02020603050405020304" pitchFamily="18" charset="0"/>
                <a:cs typeface="Times New Roman" panose="02020603050405020304" pitchFamily="18" charset="0"/>
              </a:rPr>
              <a:t>The system offers significant cost benefits over paper elections in a vote to vote comparison. </a:t>
            </a:r>
          </a:p>
          <a:p>
            <a:pPr>
              <a:buNone/>
            </a:pPr>
            <a:r>
              <a:rPr lang="en-US" b="1" dirty="0">
                <a:latin typeface="Times New Roman" panose="02020603050405020304" pitchFamily="18" charset="0"/>
                <a:cs typeface="Times New Roman" panose="02020603050405020304" pitchFamily="18" charset="0"/>
              </a:rPr>
              <a:t>2. Intelligent: </a:t>
            </a:r>
            <a:r>
              <a:rPr lang="en-US" dirty="0">
                <a:latin typeface="Times New Roman" panose="02020603050405020304" pitchFamily="18" charset="0"/>
                <a:cs typeface="Times New Roman" panose="02020603050405020304" pitchFamily="18" charset="0"/>
              </a:rPr>
              <a:t>The Online Voting Platform offers intelligent ballots, smart checklist features, vote tallying, tabulation and reporting. </a:t>
            </a:r>
          </a:p>
          <a:p>
            <a:pPr>
              <a:buNone/>
            </a:pPr>
            <a:r>
              <a:rPr lang="en-US" b="1" dirty="0">
                <a:latin typeface="Times New Roman" panose="02020603050405020304" pitchFamily="18" charset="0"/>
                <a:cs typeface="Times New Roman" panose="02020603050405020304" pitchFamily="18" charset="0"/>
              </a:rPr>
              <a:t>3. Save Time and Resources: </a:t>
            </a:r>
            <a:r>
              <a:rPr lang="en-US" dirty="0">
                <a:latin typeface="Times New Roman" panose="02020603050405020304" pitchFamily="18" charset="0"/>
                <a:cs typeface="Times New Roman" panose="02020603050405020304" pitchFamily="18" charset="0"/>
              </a:rPr>
              <a:t>Online voting system drastically reduces the time required to set up and conduct elections. </a:t>
            </a:r>
          </a:p>
          <a:p>
            <a:pPr>
              <a:buNone/>
            </a:pPr>
            <a:r>
              <a:rPr lang="en-US" b="1" dirty="0">
                <a:latin typeface="Times New Roman" panose="02020603050405020304" pitchFamily="18" charset="0"/>
                <a:cs typeface="Times New Roman" panose="02020603050405020304" pitchFamily="18" charset="0"/>
              </a:rPr>
              <a:t>4. Easy and convenient: </a:t>
            </a:r>
            <a:r>
              <a:rPr lang="en-US" dirty="0">
                <a:latin typeface="Times New Roman" panose="02020603050405020304" pitchFamily="18" charset="0"/>
                <a:cs typeface="Times New Roman" panose="02020603050405020304" pitchFamily="18" charset="0"/>
              </a:rPr>
              <a:t>The Online Voting Platform offers the easiest and most convenient method for administrators and voters alike</a:t>
            </a:r>
            <a:r>
              <a:rPr lang="en-US" dirty="0"/>
              <a:t>. </a:t>
            </a:r>
            <a:endParaRPr dirty="0"/>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p:cNvSpPr>
          <p:nvPr>
            <p:ph type="ctrTitle"/>
          </p:nvPr>
        </p:nvSpPr>
        <p:spPr>
          <a:prstGeom prst="rect">
            <a:avLst/>
          </a:prstGeom>
        </p:spPr>
        <p:txBody>
          <a:bodyPr/>
          <a:lstStyle>
            <a:lvl1pPr>
              <a:defRPr sz="4800"/>
            </a:lvl1pPr>
          </a:lstStyle>
          <a:p>
            <a: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title"/>
          </p:nvPr>
        </p:nvSpPr>
        <p:spPr>
          <a:prstGeom prst="rect">
            <a:avLst/>
          </a:prstGeom>
        </p:spPr>
        <p:txBody>
          <a:bodyPr/>
          <a:lstStyle>
            <a:lvl1pPr algn="l"/>
          </a:lstStyle>
          <a:p>
            <a:pPr algn="ctr"/>
            <a:r>
              <a:rPr u="sng" dirty="0"/>
              <a:t>CONTENTS</a:t>
            </a:r>
          </a:p>
        </p:txBody>
      </p:sp>
      <p:sp>
        <p:nvSpPr>
          <p:cNvPr id="124" name="Shape 124"/>
          <p:cNvSpPr>
            <a:spLocks noGrp="1"/>
          </p:cNvSpPr>
          <p:nvPr>
            <p:ph type="body" idx="1"/>
          </p:nvPr>
        </p:nvSpPr>
        <p:spPr>
          <a:prstGeom prst="rect">
            <a:avLst/>
          </a:prstGeom>
        </p:spPr>
        <p:txBody>
          <a:bodyPr/>
          <a:lstStyle/>
          <a:p>
            <a:pPr indent="-381000">
              <a:spcBef>
                <a:spcPts val="0"/>
              </a:spcBef>
              <a:buSzPts val="2400"/>
              <a:buFontTx/>
              <a:buAutoNum type="arabicPeriod"/>
              <a:defRPr sz="2400"/>
            </a:pPr>
            <a:r>
              <a:rPr lang="en-US" dirty="0"/>
              <a:t>A</a:t>
            </a:r>
            <a:r>
              <a:rPr dirty="0"/>
              <a:t>bstract</a:t>
            </a:r>
          </a:p>
          <a:p>
            <a:pPr indent="-381000">
              <a:spcBef>
                <a:spcPts val="0"/>
              </a:spcBef>
              <a:buSzPts val="2400"/>
              <a:buFontTx/>
              <a:buAutoNum type="arabicPeriod"/>
              <a:defRPr sz="2400"/>
            </a:pPr>
            <a:r>
              <a:rPr lang="en-US" dirty="0"/>
              <a:t>P</a:t>
            </a:r>
            <a:r>
              <a:rPr dirty="0"/>
              <a:t>roblem </a:t>
            </a:r>
            <a:r>
              <a:rPr lang="en-US" dirty="0"/>
              <a:t>definition</a:t>
            </a:r>
            <a:endParaRPr dirty="0"/>
          </a:p>
          <a:p>
            <a:pPr indent="-381000">
              <a:spcBef>
                <a:spcPts val="0"/>
              </a:spcBef>
              <a:buSzPts val="2400"/>
              <a:buFontTx/>
              <a:buAutoNum type="arabicPeriod"/>
              <a:defRPr sz="2400"/>
            </a:pPr>
            <a:r>
              <a:rPr lang="en-US" dirty="0"/>
              <a:t>P</a:t>
            </a:r>
            <a:r>
              <a:rPr dirty="0"/>
              <a:t>roject description</a:t>
            </a:r>
          </a:p>
          <a:p>
            <a:pPr indent="-381000">
              <a:spcBef>
                <a:spcPts val="0"/>
              </a:spcBef>
              <a:buSzPts val="2400"/>
              <a:buFontTx/>
              <a:buAutoNum type="arabicPeriod"/>
              <a:defRPr sz="2400"/>
            </a:pPr>
            <a:r>
              <a:rPr lang="en-US" dirty="0"/>
              <a:t>O</a:t>
            </a:r>
            <a:r>
              <a:rPr dirty="0"/>
              <a:t>bjective</a:t>
            </a:r>
          </a:p>
          <a:p>
            <a:pPr indent="-381000">
              <a:spcBef>
                <a:spcPts val="0"/>
              </a:spcBef>
              <a:buSzPts val="2400"/>
              <a:buFontTx/>
              <a:buAutoNum type="arabicPeriod"/>
              <a:defRPr sz="2400"/>
            </a:pPr>
            <a:r>
              <a:rPr dirty="0"/>
              <a:t>Existing model</a:t>
            </a:r>
          </a:p>
          <a:p>
            <a:pPr indent="-381000">
              <a:spcBef>
                <a:spcPts val="0"/>
              </a:spcBef>
              <a:buSzPts val="2400"/>
              <a:buFontTx/>
              <a:buAutoNum type="arabicPeriod"/>
              <a:defRPr sz="2400"/>
            </a:pPr>
            <a:r>
              <a:rPr dirty="0"/>
              <a:t>Working</a:t>
            </a:r>
          </a:p>
          <a:p>
            <a:pPr indent="-381000">
              <a:spcBef>
                <a:spcPts val="0"/>
              </a:spcBef>
              <a:buSzPts val="2400"/>
              <a:buFontTx/>
              <a:buAutoNum type="arabicPeriod"/>
              <a:defRPr sz="2400"/>
            </a:pPr>
            <a:r>
              <a:rPr dirty="0"/>
              <a:t>Applications</a:t>
            </a:r>
          </a:p>
          <a:p>
            <a:pPr indent="-381000">
              <a:spcBef>
                <a:spcPts val="0"/>
              </a:spcBef>
              <a:buSzPts val="2400"/>
              <a:buFontTx/>
              <a:buAutoNum type="arabicPeriod"/>
              <a:defRPr sz="2400"/>
            </a:pPr>
            <a:r>
              <a:rPr dirty="0"/>
              <a:t>Module details </a:t>
            </a:r>
          </a:p>
          <a:p>
            <a:pPr indent="-381000">
              <a:spcBef>
                <a:spcPts val="0"/>
              </a:spcBef>
              <a:buSzPts val="2400"/>
              <a:buFontTx/>
              <a:buAutoNum type="arabicPeriod"/>
              <a:defRPr sz="2400"/>
            </a:pPr>
            <a:r>
              <a:rPr dirty="0"/>
              <a:t>Advantages </a:t>
            </a:r>
          </a:p>
          <a:p>
            <a:pPr indent="-381000">
              <a:spcBef>
                <a:spcPts val="0"/>
              </a:spcBef>
              <a:buSzPts val="2400"/>
              <a:buFontTx/>
              <a:buAutoNum type="arabicPeriod"/>
              <a:defRPr sz="2400"/>
            </a:pPr>
            <a:r>
              <a:rPr dirty="0"/>
              <a:t>Conclusion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p:cNvSpPr>
          <p:nvPr>
            <p:ph type="title"/>
          </p:nvPr>
        </p:nvSpPr>
        <p:spPr>
          <a:xfrm>
            <a:off x="595531" y="152400"/>
            <a:ext cx="6347713" cy="1320800"/>
          </a:xfrm>
          <a:prstGeom prst="rect">
            <a:avLst/>
          </a:prstGeom>
        </p:spPr>
        <p:txBody>
          <a:bodyPr/>
          <a:lstStyle>
            <a:lvl1pPr algn="l"/>
          </a:lstStyle>
          <a:p>
            <a:pPr algn="ctr"/>
            <a:r>
              <a:rPr lang="en-US" u="sng" dirty="0"/>
              <a:t>A</a:t>
            </a:r>
            <a:r>
              <a:rPr u="sng" dirty="0"/>
              <a:t>bstract</a:t>
            </a:r>
          </a:p>
        </p:txBody>
      </p:sp>
      <p:sp>
        <p:nvSpPr>
          <p:cNvPr id="127" name="Shape 127"/>
          <p:cNvSpPr>
            <a:spLocks noGrp="1"/>
          </p:cNvSpPr>
          <p:nvPr>
            <p:ph type="body" idx="1"/>
          </p:nvPr>
        </p:nvSpPr>
        <p:spPr>
          <a:xfrm>
            <a:off x="609598" y="1066800"/>
            <a:ext cx="7391401" cy="5410200"/>
          </a:xfrm>
          <a:prstGeom prst="rect">
            <a:avLst/>
          </a:prstGeom>
        </p:spPr>
        <p:txBody>
          <a:bodyPr>
            <a:normAutofit fontScale="85000" lnSpcReduction="10000"/>
          </a:bodyPr>
          <a:lstStyle/>
          <a:p>
            <a:pPr marL="0" indent="0">
              <a:lnSpc>
                <a:spcPct val="160833"/>
              </a:lnSpc>
              <a:spcBef>
                <a:spcPts val="0"/>
              </a:spcBef>
              <a:buSzTx/>
              <a:buNone/>
              <a:defRPr sz="2400">
                <a:solidFill>
                  <a:srgbClr val="262626"/>
                </a:solidFill>
              </a:defRPr>
            </a:pPr>
            <a:br>
              <a:rPr sz="1800" dirty="0"/>
            </a:br>
            <a:r>
              <a:rPr sz="2400" dirty="0">
                <a:solidFill>
                  <a:srgbClr val="000000"/>
                </a:solidFill>
                <a:uFill>
                  <a:solidFill>
                    <a:srgbClr val="000000"/>
                  </a:solidFill>
                </a:uFill>
                <a:latin typeface="Times New Roman" panose="02020603050405020304" pitchFamily="18" charset="0"/>
                <a:cs typeface="Times New Roman" panose="02020603050405020304" pitchFamily="18" charset="0"/>
              </a:rPr>
              <a:t>The Project is developed for the threat free and user oriented Online Voting System. The Online Voting system is made for the people of the country residing around the world and wants to vote for their representative. The election can be conducted in two ways the paper ballot election and the automated ballot elections. The automated ballot elections are called the electronic voting. The online voting system is highly developed and the online polling system can be replaced by accurately and directly voting online and immediate results. The online voting system is done by the internet so it can be called the Internet Voting.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lvl1pPr algn="l"/>
          </a:lstStyle>
          <a:p>
            <a:pPr algn="ctr"/>
            <a:r>
              <a:rPr lang="en-US" u="sng" dirty="0"/>
              <a:t>I</a:t>
            </a:r>
            <a:r>
              <a:rPr u="sng" dirty="0"/>
              <a:t>ntroduction to the project</a:t>
            </a:r>
          </a:p>
        </p:txBody>
      </p:sp>
      <p:sp>
        <p:nvSpPr>
          <p:cNvPr id="130" name="Shape 130"/>
          <p:cNvSpPr>
            <a:spLocks noGrp="1"/>
          </p:cNvSpPr>
          <p:nvPr>
            <p:ph type="body" idx="1"/>
          </p:nvPr>
        </p:nvSpPr>
        <p:spPr>
          <a:xfrm>
            <a:off x="304799" y="1730977"/>
            <a:ext cx="8650325" cy="4544369"/>
          </a:xfrm>
          <a:prstGeom prst="rect">
            <a:avLst/>
          </a:prstGeom>
        </p:spPr>
        <p:txBody>
          <a:bodyPr/>
          <a:lstStyle/>
          <a:p>
            <a:pPr marL="0" indent="0" defTabSz="457200">
              <a:spcBef>
                <a:spcPts val="900"/>
              </a:spcBef>
              <a:buClrTx/>
              <a:buSzTx/>
              <a:buNone/>
              <a:defRPr sz="2200">
                <a:uFill>
                  <a:solidFill>
                    <a:srgbClr val="000000"/>
                  </a:solidFill>
                </a:uFill>
                <a:latin typeface="Times New Roman"/>
                <a:ea typeface="Times New Roman"/>
                <a:cs typeface="Times New Roman"/>
                <a:sym typeface="Times New Roman"/>
              </a:defRPr>
            </a:pPr>
            <a:r>
              <a:rPr lang="en-US" sz="2200" dirty="0">
                <a:sym typeface="Times New Roman"/>
              </a:rPr>
              <a:t>The purpose of this document is to specify software requirements of the Online Voting System.</a:t>
            </a:r>
          </a:p>
          <a:p>
            <a:pPr marL="0" indent="0" defTabSz="457200">
              <a:spcBef>
                <a:spcPts val="900"/>
              </a:spcBef>
              <a:buClrTx/>
              <a:buSzTx/>
              <a:buNone/>
              <a:defRPr sz="2200">
                <a:uFill>
                  <a:solidFill>
                    <a:srgbClr val="000000"/>
                  </a:solidFill>
                </a:uFill>
                <a:latin typeface="Times New Roman"/>
                <a:ea typeface="Times New Roman"/>
                <a:cs typeface="Times New Roman"/>
                <a:sym typeface="Times New Roman"/>
              </a:defRPr>
            </a:pPr>
            <a:r>
              <a:rPr lang="en-US" sz="2200" dirty="0">
                <a:sym typeface="Times New Roman"/>
              </a:rPr>
              <a:t> It is intended to be a complete specification of what functionality the Voting process provides. </a:t>
            </a:r>
          </a:p>
          <a:p>
            <a:pPr marL="0" indent="0" defTabSz="457200">
              <a:spcBef>
                <a:spcPts val="900"/>
              </a:spcBef>
              <a:buClrTx/>
              <a:buSzTx/>
              <a:buNone/>
              <a:defRPr sz="2200">
                <a:uFill>
                  <a:solidFill>
                    <a:srgbClr val="000000"/>
                  </a:solidFill>
                </a:uFill>
                <a:latin typeface="Times New Roman"/>
                <a:ea typeface="Times New Roman"/>
                <a:cs typeface="Times New Roman"/>
                <a:sym typeface="Times New Roman"/>
              </a:defRPr>
            </a:pPr>
            <a:r>
              <a:rPr lang="en-US" sz="2200" dirty="0">
                <a:sym typeface="Times New Roman"/>
              </a:rPr>
              <a:t>The purpose of this document is to give a complete description about how online voting system can be developed. </a:t>
            </a:r>
          </a:p>
          <a:p>
            <a:pPr marL="0" indent="0" defTabSz="457200">
              <a:spcBef>
                <a:spcPts val="900"/>
              </a:spcBef>
              <a:buClrTx/>
              <a:buSzTx/>
              <a:buNone/>
              <a:defRPr sz="2200">
                <a:uFill>
                  <a:solidFill>
                    <a:srgbClr val="000000"/>
                  </a:solidFill>
                </a:uFill>
                <a:latin typeface="Times New Roman"/>
                <a:ea typeface="Times New Roman"/>
                <a:cs typeface="Times New Roman"/>
                <a:sym typeface="Times New Roman"/>
              </a:defRPr>
            </a:pPr>
            <a:r>
              <a:rPr lang="en-US" sz="2200" dirty="0">
                <a:sym typeface="Times New Roman"/>
              </a:rPr>
              <a:t>Specific design and implementation details will be specified in a future document.</a:t>
            </a:r>
          </a:p>
          <a:p>
            <a:pPr marL="0" indent="0" algn="just" defTabSz="457200">
              <a:spcBef>
                <a:spcPts val="900"/>
              </a:spcBef>
              <a:buClrTx/>
              <a:buSzTx/>
              <a:buFontTx/>
              <a:buNone/>
              <a:defRPr sz="2200">
                <a:uFill>
                  <a:solidFill>
                    <a:srgbClr val="000000"/>
                  </a:solidFill>
                </a:uFill>
                <a:latin typeface="Times New Roman"/>
                <a:ea typeface="Times New Roman"/>
                <a:cs typeface="Times New Roman"/>
                <a:sym typeface="Times New Roman"/>
              </a:defRPr>
            </a:pPr>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p:cNvSpPr>
          <p:nvPr>
            <p:ph type="title"/>
          </p:nvPr>
        </p:nvSpPr>
        <p:spPr>
          <a:prstGeom prst="rect">
            <a:avLst/>
          </a:prstGeom>
        </p:spPr>
        <p:txBody>
          <a:bodyPr/>
          <a:lstStyle>
            <a:lvl1pPr algn="l"/>
          </a:lstStyle>
          <a:p>
            <a:pPr algn="ctr"/>
            <a:r>
              <a:rPr lang="en-US" u="sng" dirty="0"/>
              <a:t>Statement of problem</a:t>
            </a:r>
            <a:endParaRPr u="sng" dirty="0"/>
          </a:p>
        </p:txBody>
      </p:sp>
      <p:sp>
        <p:nvSpPr>
          <p:cNvPr id="133" name="Shape 133"/>
          <p:cNvSpPr>
            <a:spLocks noGrp="1"/>
          </p:cNvSpPr>
          <p:nvPr>
            <p:ph type="body" idx="1"/>
          </p:nvPr>
        </p:nvSpPr>
        <p:spPr>
          <a:xfrm>
            <a:off x="609598" y="2160590"/>
            <a:ext cx="7696201" cy="3880773"/>
          </a:xfrm>
          <a:prstGeom prst="rect">
            <a:avLst/>
          </a:prstGeom>
        </p:spPr>
        <p:txBody>
          <a:bodyPr/>
          <a:lstStyle/>
          <a:p>
            <a:pPr marL="0" indent="0" algn="just" defTabSz="457200">
              <a:spcBef>
                <a:spcPts val="900"/>
              </a:spcBef>
              <a:buClrTx/>
              <a:buSzTx/>
              <a:buNone/>
              <a:defRPr sz="2300">
                <a:uFill>
                  <a:solidFill>
                    <a:srgbClr val="000000"/>
                  </a:solidFill>
                </a:uFill>
                <a:latin typeface="Times New Roman"/>
                <a:ea typeface="Times New Roman"/>
                <a:cs typeface="Times New Roman"/>
                <a:sym typeface="Times New Roman"/>
              </a:defRPr>
            </a:pPr>
            <a:r>
              <a:rPr lang="en-US" sz="2400" dirty="0">
                <a:sym typeface="Times New Roman"/>
              </a:rPr>
              <a:t>The existing system is not user friendly because the retrieval and storing of data is slow and data is not maintained efficiently. </a:t>
            </a:r>
          </a:p>
          <a:p>
            <a:pPr marL="0" indent="0" algn="just" defTabSz="457200">
              <a:spcBef>
                <a:spcPts val="900"/>
              </a:spcBef>
              <a:buClrTx/>
              <a:buSzTx/>
              <a:buNone/>
              <a:defRPr sz="2300">
                <a:uFill>
                  <a:solidFill>
                    <a:srgbClr val="000000"/>
                  </a:solidFill>
                </a:uFill>
                <a:latin typeface="Times New Roman"/>
                <a:ea typeface="Times New Roman"/>
                <a:cs typeface="Times New Roman"/>
                <a:sym typeface="Times New Roman"/>
              </a:defRPr>
            </a:pPr>
            <a:r>
              <a:rPr lang="en-US" sz="2400" dirty="0">
                <a:sym typeface="Times New Roman"/>
              </a:rPr>
              <a:t>There is a lot of paper work involved. </a:t>
            </a:r>
          </a:p>
          <a:p>
            <a:pPr marL="0" indent="0" algn="just" defTabSz="457200">
              <a:spcBef>
                <a:spcPts val="900"/>
              </a:spcBef>
              <a:buClrTx/>
              <a:buSzTx/>
              <a:buNone/>
              <a:defRPr sz="2300">
                <a:uFill>
                  <a:solidFill>
                    <a:srgbClr val="000000"/>
                  </a:solidFill>
                </a:uFill>
                <a:latin typeface="Times New Roman"/>
                <a:ea typeface="Times New Roman"/>
                <a:cs typeface="Times New Roman"/>
                <a:sym typeface="Times New Roman"/>
              </a:defRPr>
            </a:pPr>
            <a:r>
              <a:rPr lang="en-US" sz="2400" dirty="0">
                <a:sym typeface="Times New Roman"/>
              </a:rPr>
              <a:t>The voter itself has to wait in a long queue waiting for his turn to vote and consumes a long time. </a:t>
            </a:r>
          </a:p>
          <a:p>
            <a:pPr marL="0" indent="0" algn="just" defTabSz="457200">
              <a:spcBef>
                <a:spcPts val="900"/>
              </a:spcBef>
              <a:buClrTx/>
              <a:buSzTx/>
              <a:buNone/>
              <a:defRPr sz="2300">
                <a:uFill>
                  <a:solidFill>
                    <a:srgbClr val="000000"/>
                  </a:solidFill>
                </a:uFill>
                <a:latin typeface="Times New Roman"/>
                <a:ea typeface="Times New Roman"/>
                <a:cs typeface="Times New Roman"/>
                <a:sym typeface="Times New Roman"/>
              </a:defRPr>
            </a:pPr>
            <a:r>
              <a:rPr lang="en-US" sz="2400" dirty="0">
                <a:sym typeface="Times New Roman"/>
              </a:rPr>
              <a:t>But this is a web application i.e. it is a website which can be accessible from anywhere with the use of Internet.</a:t>
            </a:r>
          </a:p>
          <a:p>
            <a:pPr marL="0" indent="0" algn="just" defTabSz="457200">
              <a:spcBef>
                <a:spcPts val="900"/>
              </a:spcBef>
              <a:buClrTx/>
              <a:buSzTx/>
              <a:buFontTx/>
              <a:buNone/>
              <a:defRPr sz="2300">
                <a:uFill>
                  <a:solidFill>
                    <a:srgbClr val="000000"/>
                  </a:solidFill>
                </a:uFill>
                <a:latin typeface="Times New Roman"/>
                <a:ea typeface="Times New Roman"/>
                <a:cs typeface="Times New Roman"/>
                <a:sym typeface="Times New Roman"/>
              </a:defRPr>
            </a:pP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p:cNvSpPr>
          <p:nvPr>
            <p:ph type="title"/>
          </p:nvPr>
        </p:nvSpPr>
        <p:spPr>
          <a:prstGeom prst="rect">
            <a:avLst/>
          </a:prstGeom>
        </p:spPr>
        <p:txBody>
          <a:bodyPr/>
          <a:lstStyle/>
          <a:p>
            <a:r>
              <a:rPr u="sng" dirty="0"/>
              <a:t>Existing model </a:t>
            </a:r>
          </a:p>
        </p:txBody>
      </p:sp>
      <p:sp>
        <p:nvSpPr>
          <p:cNvPr id="139" name="Shape 139"/>
          <p:cNvSpPr>
            <a:spLocks noGrp="1"/>
          </p:cNvSpPr>
          <p:nvPr>
            <p:ph type="body" idx="1"/>
          </p:nvPr>
        </p:nvSpPr>
        <p:spPr>
          <a:xfrm>
            <a:off x="457200" y="1384300"/>
            <a:ext cx="8229600" cy="4525963"/>
          </a:xfrm>
          <a:prstGeom prst="rect">
            <a:avLst/>
          </a:prstGeom>
        </p:spPr>
        <p:txBody>
          <a:bodyPr>
            <a:normAutofit lnSpcReduction="10000"/>
          </a:bodyPr>
          <a:lstStyle/>
          <a:p>
            <a:pPr>
              <a:buNone/>
            </a:pPr>
            <a:endParaRPr lang="en-US" dirty="0"/>
          </a:p>
          <a:p>
            <a:pPr>
              <a:buNone/>
            </a:pPr>
            <a:r>
              <a:rPr lang="en-US" sz="2000" dirty="0">
                <a:latin typeface="Times New Roman" panose="02020603050405020304" pitchFamily="18" charset="0"/>
                <a:cs typeface="Times New Roman" panose="02020603050405020304" pitchFamily="18" charset="0"/>
              </a:rPr>
              <a:t>Problems faced in existing system are:</a:t>
            </a:r>
          </a:p>
          <a:p>
            <a:pPr lvl="0"/>
            <a:r>
              <a:rPr lang="en-US" sz="2000" b="1" dirty="0">
                <a:latin typeface="Times New Roman" panose="02020603050405020304" pitchFamily="18" charset="0"/>
                <a:cs typeface="Times New Roman" panose="02020603050405020304" pitchFamily="18" charset="0"/>
              </a:rPr>
              <a:t>Expensive and Time consuming:-</a:t>
            </a:r>
            <a:r>
              <a:rPr lang="en-US" sz="2000" dirty="0">
                <a:latin typeface="Times New Roman" panose="02020603050405020304" pitchFamily="18" charset="0"/>
                <a:cs typeface="Times New Roman" panose="02020603050405020304" pitchFamily="18" charset="0"/>
              </a:rPr>
              <a:t>The process of collecting data and entering this data into the database takes too much time and is expensive to conduct.</a:t>
            </a:r>
          </a:p>
          <a:p>
            <a:pPr lvl="0"/>
            <a:r>
              <a:rPr lang="en-US" sz="2000" b="1" dirty="0">
                <a:latin typeface="Times New Roman" panose="02020603050405020304" pitchFamily="18" charset="0"/>
                <a:cs typeface="Times New Roman" panose="02020603050405020304" pitchFamily="18" charset="0"/>
              </a:rPr>
              <a:t>Too much paper work:-</a:t>
            </a:r>
            <a:r>
              <a:rPr lang="en-US" sz="2000" dirty="0">
                <a:latin typeface="Times New Roman" panose="02020603050405020304" pitchFamily="18" charset="0"/>
                <a:cs typeface="Times New Roman" panose="02020603050405020304" pitchFamily="18" charset="0"/>
              </a:rPr>
              <a:t>The process involves too much paper work and paper storage which is difficult as papers becomes bulky with the population size.</a:t>
            </a:r>
          </a:p>
          <a:p>
            <a:pPr lvl="0"/>
            <a:r>
              <a:rPr lang="en-US" sz="2000" b="1" dirty="0">
                <a:latin typeface="Times New Roman" panose="02020603050405020304" pitchFamily="18" charset="0"/>
                <a:cs typeface="Times New Roman" panose="02020603050405020304" pitchFamily="18" charset="0"/>
              </a:rPr>
              <a:t>Errors during data entry:-</a:t>
            </a:r>
            <a:r>
              <a:rPr lang="en-US" sz="2000" dirty="0">
                <a:latin typeface="Times New Roman" panose="02020603050405020304" pitchFamily="18" charset="0"/>
                <a:cs typeface="Times New Roman" panose="02020603050405020304" pitchFamily="18" charset="0"/>
              </a:rPr>
              <a:t>Errors are part of all human beings; it is very unlikely for humans to be 100 percent efficiency in data entry.</a:t>
            </a:r>
          </a:p>
          <a:p>
            <a:pPr lvl="0"/>
            <a:r>
              <a:rPr lang="en-US" sz="2000" b="1" dirty="0">
                <a:latin typeface="Times New Roman" panose="02020603050405020304" pitchFamily="18" charset="0"/>
                <a:cs typeface="Times New Roman" panose="02020603050405020304" pitchFamily="18" charset="0"/>
              </a:rPr>
              <a:t>Loss of Registration forms:-</a:t>
            </a:r>
            <a:r>
              <a:rPr lang="en-US" sz="2000" dirty="0">
                <a:latin typeface="Times New Roman" panose="02020603050405020304" pitchFamily="18" charset="0"/>
                <a:cs typeface="Times New Roman" panose="02020603050405020304" pitchFamily="18" charset="0"/>
              </a:rPr>
              <a:t>Sometimes, registration forms get lost after being filled in with voters' details, in most cases these are difficult to follow up and therefore many remain unregistered.</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a:spLocks noGrp="1"/>
          </p:cNvSpPr>
          <p:nvPr>
            <p:ph type="title"/>
          </p:nvPr>
        </p:nvSpPr>
        <p:spPr>
          <a:prstGeom prst="rect">
            <a:avLst/>
          </a:prstGeom>
        </p:spPr>
        <p:txBody>
          <a:bodyPr/>
          <a:lstStyle>
            <a:lvl1pPr algn="l"/>
          </a:lstStyle>
          <a:p>
            <a:pPr algn="ctr"/>
            <a:r>
              <a:rPr u="sng" dirty="0"/>
              <a:t>Application</a:t>
            </a:r>
            <a:r>
              <a:rPr dirty="0"/>
              <a:t>s</a:t>
            </a:r>
          </a:p>
        </p:txBody>
      </p:sp>
      <p:sp>
        <p:nvSpPr>
          <p:cNvPr id="145" name="Shape 145"/>
          <p:cNvSpPr>
            <a:spLocks noGrp="1"/>
          </p:cNvSpPr>
          <p:nvPr>
            <p:ph type="body" idx="1"/>
          </p:nvPr>
        </p:nvSpPr>
        <p:spPr>
          <a:xfrm>
            <a:off x="609600" y="1676400"/>
            <a:ext cx="7772400" cy="3962400"/>
          </a:xfrm>
          <a:prstGeom prst="rect">
            <a:avLst/>
          </a:prstGeom>
        </p:spPr>
        <p:txBody>
          <a:bodyPr>
            <a:normAutofit/>
          </a:bodyPr>
          <a:lstStyle/>
          <a:p>
            <a:pPr marL="0" indent="0" algn="just" defTabSz="457200">
              <a:lnSpc>
                <a:spcPct val="115000"/>
              </a:lnSpc>
              <a:spcBef>
                <a:spcPts val="1000"/>
              </a:spcBef>
              <a:buClrTx/>
              <a:buSzTx/>
              <a:buFontTx/>
              <a:buNone/>
              <a:defRPr sz="1800">
                <a:uFill>
                  <a:solidFill>
                    <a:srgbClr val="000000"/>
                  </a:solidFill>
                </a:uFill>
              </a:defRPr>
            </a:pPr>
            <a:r>
              <a:rPr sz="2000" dirty="0">
                <a:latin typeface="Times New Roman" panose="02020603050405020304" pitchFamily="18" charset="0"/>
                <a:ea typeface="Book Antiqua"/>
                <a:cs typeface="Times New Roman" panose="02020603050405020304" pitchFamily="18" charset="0"/>
                <a:sym typeface="Book Antiqua"/>
              </a:rPr>
              <a:t>This website is useful for all the users for a network with all services and features .</a:t>
            </a:r>
          </a:p>
          <a:p>
            <a:pPr marL="0" indent="0" algn="just" defTabSz="457200">
              <a:lnSpc>
                <a:spcPct val="115000"/>
              </a:lnSpc>
              <a:spcBef>
                <a:spcPts val="1000"/>
              </a:spcBef>
              <a:buClrTx/>
              <a:buSzTx/>
              <a:buFontTx/>
              <a:buNone/>
              <a:defRPr sz="1800">
                <a:uFill>
                  <a:solidFill>
                    <a:srgbClr val="000000"/>
                  </a:solidFill>
                </a:uFill>
              </a:defRPr>
            </a:pPr>
            <a:r>
              <a:rPr sz="2000" dirty="0">
                <a:latin typeface="Times New Roman" panose="02020603050405020304" pitchFamily="18" charset="0"/>
                <a:ea typeface="Book Antiqua"/>
                <a:cs typeface="Times New Roman" panose="02020603050405020304" pitchFamily="18" charset="0"/>
                <a:sym typeface="Book Antiqua"/>
              </a:rPr>
              <a:t>The application can further be enhanced by building mobile apps and much more for more convenience. </a:t>
            </a:r>
          </a:p>
          <a:p>
            <a:pPr marL="0" indent="0" algn="just" defTabSz="457200">
              <a:lnSpc>
                <a:spcPct val="115000"/>
              </a:lnSpc>
              <a:spcBef>
                <a:spcPts val="1000"/>
              </a:spcBef>
              <a:buClrTx/>
              <a:buSzTx/>
              <a:buFontTx/>
              <a:buNone/>
              <a:defRPr sz="1800">
                <a:uFill>
                  <a:solidFill>
                    <a:srgbClr val="000000"/>
                  </a:solidFill>
                </a:uFill>
              </a:defRPr>
            </a:pPr>
            <a:r>
              <a:rPr sz="2000" dirty="0">
                <a:latin typeface="Times New Roman" panose="02020603050405020304" pitchFamily="18" charset="0"/>
                <a:ea typeface="Book Antiqua"/>
                <a:cs typeface="Times New Roman" panose="02020603050405020304" pitchFamily="18" charset="0"/>
                <a:sym typeface="Book Antiqua"/>
              </a:rPr>
              <a:t>The web application can also be used for advertising. </a:t>
            </a:r>
          </a:p>
          <a:p>
            <a:pPr marL="0" indent="0" algn="just" defTabSz="457200">
              <a:lnSpc>
                <a:spcPct val="115000"/>
              </a:lnSpc>
              <a:spcBef>
                <a:spcPts val="1000"/>
              </a:spcBef>
              <a:buClrTx/>
              <a:buSzTx/>
              <a:buFontTx/>
              <a:buNone/>
              <a:defRPr sz="1800">
                <a:uFill>
                  <a:solidFill>
                    <a:srgbClr val="000000"/>
                  </a:solidFill>
                </a:uFill>
              </a:defRPr>
            </a:pPr>
            <a:r>
              <a:rPr sz="2000" dirty="0">
                <a:latin typeface="Times New Roman" panose="02020603050405020304" pitchFamily="18" charset="0"/>
                <a:ea typeface="Book Antiqua"/>
                <a:cs typeface="Times New Roman" panose="02020603050405020304" pitchFamily="18" charset="0"/>
                <a:sym typeface="Book Antiqua"/>
              </a:rPr>
              <a:t>This application will provide the upgrade from the old voting system to the new web application with lots of features for the faculties.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p:nvPr>
        </p:nvSpPr>
        <p:spPr>
          <a:xfrm>
            <a:off x="351894" y="2328089"/>
            <a:ext cx="8229601" cy="1143001"/>
          </a:xfrm>
          <a:prstGeom prst="rect">
            <a:avLst/>
          </a:prstGeom>
        </p:spPr>
        <p:txBody>
          <a:bodyPr/>
          <a:lstStyle>
            <a:lvl1pPr defTabSz="457200">
              <a:defRPr sz="4700" b="1">
                <a:uFill>
                  <a:solidFill>
                    <a:srgbClr val="000000"/>
                  </a:solidFill>
                </a:uFill>
                <a:latin typeface="Book Antiqua"/>
                <a:ea typeface="Book Antiqua"/>
                <a:cs typeface="Book Antiqua"/>
                <a:sym typeface="Book Antiqua"/>
              </a:defRPr>
            </a:lvl1pPr>
          </a:lstStyle>
          <a:p>
            <a:pPr>
              <a:defRPr b="0">
                <a:latin typeface="Calibri"/>
                <a:ea typeface="Calibri"/>
                <a:cs typeface="Calibri"/>
                <a:sym typeface="Calibri"/>
              </a:defRPr>
            </a:pPr>
            <a:r>
              <a:rPr b="1">
                <a:latin typeface="Book Antiqua"/>
                <a:ea typeface="Book Antiqua"/>
                <a:cs typeface="Book Antiqua"/>
                <a:sym typeface="Book Antiqua"/>
              </a:rPr>
              <a:t>Module Details</a:t>
            </a:r>
          </a:p>
        </p:txBody>
      </p:sp>
    </p:spTree>
  </p:cSld>
  <p:clrMapOvr>
    <a:masterClrMapping/>
  </p:clrMapOvr>
  <p:transition spd="med"/>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Facet</Template>
  <TotalTime>44</TotalTime>
  <Words>1300</Words>
  <Application>Microsoft Office PowerPoint</Application>
  <PresentationFormat>On-screen Show (4:3)</PresentationFormat>
  <Paragraphs>117</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Arial Black</vt:lpstr>
      <vt:lpstr>Book Antiqua</vt:lpstr>
      <vt:lpstr>Calibri</vt:lpstr>
      <vt:lpstr>Symbol</vt:lpstr>
      <vt:lpstr>Times New Roman</vt:lpstr>
      <vt:lpstr>Trebuchet MS</vt:lpstr>
      <vt:lpstr>Wingdings 3</vt:lpstr>
      <vt:lpstr>Facet</vt:lpstr>
      <vt:lpstr>E voting system  presentation</vt:lpstr>
      <vt:lpstr>TEAM MEMBERS </vt:lpstr>
      <vt:lpstr>CONTENTS</vt:lpstr>
      <vt:lpstr>Abstract</vt:lpstr>
      <vt:lpstr>Introduction to the project</vt:lpstr>
      <vt:lpstr>Statement of problem</vt:lpstr>
      <vt:lpstr>Existing model </vt:lpstr>
      <vt:lpstr>Applications</vt:lpstr>
      <vt:lpstr>Module Details</vt:lpstr>
      <vt:lpstr>   Languages or Technology used for the implementation </vt:lpstr>
      <vt:lpstr> Description of IDE Used </vt:lpstr>
      <vt:lpstr> Description of Third Party tool/API Used </vt:lpstr>
      <vt:lpstr>Admin</vt:lpstr>
      <vt:lpstr>Admin use case diagram</vt:lpstr>
      <vt:lpstr>PowerPoint Presentation</vt:lpstr>
      <vt:lpstr>Candidates</vt:lpstr>
      <vt:lpstr>Candidate use case diagram</vt:lpstr>
      <vt:lpstr>The voting protocol has five main players:</vt:lpstr>
      <vt:lpstr>Advantages</vt:lpstr>
      <vt:lpstr> Limitations, Restrictions and Constraints: </vt:lpstr>
      <vt:lpstr>Future scope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Voting system</dc:title>
  <dc:creator>admin</dc:creator>
  <cp:lastModifiedBy>GUPTA DEVENDRA</cp:lastModifiedBy>
  <cp:revision>10</cp:revision>
  <dcterms:modified xsi:type="dcterms:W3CDTF">2018-11-12T17:44:11Z</dcterms:modified>
</cp:coreProperties>
</file>