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70" r:id="rId4"/>
    <p:sldId id="271" r:id="rId5"/>
    <p:sldId id="268" r:id="rId6"/>
    <p:sldId id="265" r:id="rId7"/>
    <p:sldId id="258" r:id="rId8"/>
    <p:sldId id="266" r:id="rId9"/>
    <p:sldId id="260" r:id="rId10"/>
    <p:sldId id="261" r:id="rId11"/>
    <p:sldId id="267" r:id="rId12"/>
    <p:sldId id="269" r:id="rId13"/>
  </p:sldIdLst>
  <p:sldSz cx="9144000" cy="5143500" type="screen16x9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30" autoAdjust="0"/>
    <p:restoredTop sz="87621" autoAdjust="0"/>
  </p:normalViewPr>
  <p:slideViewPr>
    <p:cSldViewPr>
      <p:cViewPr varScale="1">
        <p:scale>
          <a:sx n="101" d="100"/>
          <a:sy n="101" d="100"/>
        </p:scale>
        <p:origin x="-806" y="-8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H/W </c:v>
                </c:pt>
              </c:strCache>
            </c:strRef>
          </c:tx>
          <c:invertIfNegative val="0"/>
          <c:dLbls>
            <c:numFmt formatCode="General" sourceLinked="0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Week1</c:v>
                </c:pt>
                <c:pt idx="1">
                  <c:v>Week2</c:v>
                </c:pt>
                <c:pt idx="2">
                  <c:v>Week3</c:v>
                </c:pt>
                <c:pt idx="3">
                  <c:v>Week4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0.2</c:v>
                </c:pt>
                <c:pt idx="1">
                  <c:v>0.3</c:v>
                </c:pt>
                <c:pt idx="2">
                  <c:v>0.4</c:v>
                </c:pt>
                <c:pt idx="3">
                  <c:v>0.5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S/W </c:v>
                </c:pt>
              </c:strCache>
            </c:strRef>
          </c:tx>
          <c:invertIfNegative val="0"/>
          <c:dLbls>
            <c:numFmt formatCode="General" sourceLinked="0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Week1</c:v>
                </c:pt>
                <c:pt idx="1">
                  <c:v>Week2</c:v>
                </c:pt>
                <c:pt idx="2">
                  <c:v>Week3</c:v>
                </c:pt>
                <c:pt idx="3">
                  <c:v>Week4</c:v>
                </c:pt>
              </c:strCache>
            </c:strRef>
          </c:cat>
          <c:val>
            <c:numRef>
              <c:f>Sheet1!$C$2:$C$5</c:f>
              <c:numCache>
                <c:formatCode>0%</c:formatCode>
                <c:ptCount val="4"/>
                <c:pt idx="0">
                  <c:v>0.3</c:v>
                </c:pt>
                <c:pt idx="1">
                  <c:v>0.4</c:v>
                </c:pt>
                <c:pt idx="2">
                  <c:v>0.4</c:v>
                </c:pt>
                <c:pt idx="3">
                  <c:v>0.4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Research</c:v>
                </c:pt>
              </c:strCache>
            </c:strRef>
          </c:tx>
          <c:invertIfNegative val="0"/>
          <c:dLbls>
            <c:numFmt formatCode="General" sourceLinked="0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Week1</c:v>
                </c:pt>
                <c:pt idx="1">
                  <c:v>Week2</c:v>
                </c:pt>
                <c:pt idx="2">
                  <c:v>Week3</c:v>
                </c:pt>
                <c:pt idx="3">
                  <c:v>Week4</c:v>
                </c:pt>
              </c:strCache>
            </c:strRef>
          </c:cat>
          <c:val>
            <c:numRef>
              <c:f>Sheet1!$D$2:$D$5</c:f>
              <c:numCache>
                <c:formatCode>0%</c:formatCode>
                <c:ptCount val="4"/>
                <c:pt idx="0">
                  <c:v>0.5</c:v>
                </c:pt>
                <c:pt idx="1">
                  <c:v>0.3</c:v>
                </c:pt>
                <c:pt idx="2">
                  <c:v>0.2</c:v>
                </c:pt>
                <c:pt idx="3">
                  <c:v>0.1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-25"/>
        <c:axId val="123501568"/>
        <c:axId val="123511552"/>
      </c:barChart>
      <c:catAx>
        <c:axId val="123501568"/>
        <c:scaling>
          <c:orientation val="minMax"/>
        </c:scaling>
        <c:delete val="0"/>
        <c:axPos val="b"/>
        <c:majorTickMark val="none"/>
        <c:minorTickMark val="none"/>
        <c:tickLblPos val="nextTo"/>
        <c:crossAx val="123511552"/>
        <c:crosses val="autoZero"/>
        <c:auto val="1"/>
        <c:lblAlgn val="ctr"/>
        <c:lblOffset val="100"/>
        <c:noMultiLvlLbl val="0"/>
      </c:catAx>
      <c:valAx>
        <c:axId val="123511552"/>
        <c:scaling>
          <c:orientation val="minMax"/>
        </c:scaling>
        <c:delete val="1"/>
        <c:axPos val="l"/>
        <c:numFmt formatCode="0%" sourceLinked="1"/>
        <c:majorTickMark val="out"/>
        <c:minorTickMark val="none"/>
        <c:tickLblPos val="nextTo"/>
        <c:crossAx val="123501568"/>
        <c:crosses val="autoZero"/>
        <c:crossBetween val="between"/>
      </c:valAx>
    </c:plotArea>
    <c:legend>
      <c:legendPos val="t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A8ADFD5B-A66C-449C-B6E8-FB716D07777D}" type="datetimeFigureOut">
              <a:rPr lang="en-US" smtClean="0"/>
              <a:pPr/>
              <a:t>12/6/2023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CA5D3BF3-D352-46FC-8343-31F56E6730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759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047E157E-8DCB-4F70-A0AF-5EB586A91DD4}" type="datetime1">
              <a:rPr lang="en-US" smtClean="0">
                <a:solidFill>
                  <a:srgbClr val="FFFFFF"/>
                </a:solidFill>
              </a:rPr>
              <a:pPr algn="ctr"/>
              <a:t>12/6/2023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>
              <a:defRPr cap="all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606EA6-EFEA-4C30-9264-4F9291A5780D}" type="datetime1">
              <a:rPr lang="en-US" smtClean="0"/>
              <a:pPr/>
              <a:t>12/6/2023</a:t>
            </a:fld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CF9F07-3BC7-4570-B054-79111B0A380C}" type="datetime1">
              <a:rPr lang="en-US" smtClean="0"/>
              <a:pPr/>
              <a:t>12/6/2023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2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 lang="en-US" smtClean="0"/>
              <a:pPr/>
              <a:t>12/6/2023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 lang="en-US" smtClean="0"/>
              <a:pPr/>
              <a:t>12/6/2023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FADB5D-B7A0-47E3-AD2D-B1A6F8614213}" type="datetime1">
              <a:rPr lang="en-US" smtClean="0"/>
              <a:pPr/>
              <a:t>12/6/2023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968126-03FC-49C0-B9B8-2B561CCC3D90}" type="datetime1">
              <a:rPr lang="en-US" smtClean="0"/>
              <a:pPr/>
              <a:t>12/6/2023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>
              <a:buNone/>
              <a:defRPr sz="42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9A8198-4617-485E-9585-4840B69DBBA6}" type="datetime1">
              <a:rPr lang="en-US" smtClean="0"/>
              <a:pPr/>
              <a:t>12/6/2023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>
              <a:buNone/>
              <a:defRPr sz="3200"/>
            </a:lvl1pPr>
            <a:extLst/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>
            <a:extLst/>
          </a:lstStyle>
          <a:p>
            <a:fld id="{E4606EA6-EFEA-4C30-9264-4F9291A5780D}" type="datetime1">
              <a:rPr lang="en-US" smtClean="0"/>
              <a:pPr/>
              <a:t>12/6/2023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>
              <a:defRPr sz="2800"/>
            </a:lvl1pPr>
            <a:extLst/>
          </a:lstStyle>
          <a:p>
            <a:pPr algn="ctr"/>
            <a:fld id="{8F82E0A0-C266-4798-8C8F-B9F91E9DA37E}" type="slidenum">
              <a:rPr lang="en-US" sz="28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>
            <a:extLst/>
          </a:lstStyle>
          <a:p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352550"/>
            <a:ext cx="8153400" cy="324231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  <a:extLst/>
          </a:lstStyle>
          <a:p>
            <a:fld id="{E4606EA6-EFEA-4C30-9264-4F9291A5780D}" type="datetime1">
              <a:rPr lang="en-US" smtClean="0"/>
              <a:pPr/>
              <a:t>12/6/2023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09517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12946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12946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123507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sz="42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shorts/gt0mtLpTfgc" TargetMode="Externa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>
          <a:xfrm>
            <a:off x="2133600" y="209550"/>
            <a:ext cx="5638800" cy="609600"/>
          </a:xfrm>
        </p:spPr>
        <p:txBody>
          <a:bodyPr>
            <a:normAutofit fontScale="90000"/>
          </a:bodyPr>
          <a:lstStyle>
            <a:extLst/>
          </a:lstStyle>
          <a:p>
            <a:r>
              <a:rPr lang="en-US" dirty="0" smtClean="0"/>
              <a:t>PI-Node </a:t>
            </a:r>
            <a:r>
              <a:rPr lang="en-US" dirty="0" smtClean="0"/>
              <a:t>BRIDGE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>
            <a:extLst/>
          </a:lstStyle>
          <a:p>
            <a:r>
              <a:rPr lang="en-US" dirty="0" smtClean="0"/>
              <a:t>SAMIKSHA BC</a:t>
            </a:r>
            <a:endParaRPr lang="en-US" dirty="0"/>
          </a:p>
        </p:txBody>
      </p:sp>
      <p:pic>
        <p:nvPicPr>
          <p:cNvPr id="1026" name="Picture 2" descr="https://lh7-us.googleusercontent.com/3X3xYVivT1-YN8PJ4G1UC8lXMtC_fcg751N-lctd8alA28lq2cr5mc_EwZe3d7_icpfNJ9NH8ePqCE9SmTC_57o9Ev5bTSQDPIQXMnto9xG5ET-dba5oyze2qvVb4e1wa_33zuDQ19yzvQd1oWsEg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819150"/>
            <a:ext cx="72390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Two electronic </a:t>
            </a:r>
            <a:r>
              <a:rPr lang="en-US" dirty="0" smtClean="0"/>
              <a:t>devices communicating.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>
            <a:extLst/>
          </a:lstStyle>
          <a:p>
            <a:r>
              <a:rPr lang="en-US" dirty="0" smtClean="0"/>
              <a:t>MQTT Working Diagram</a:t>
            </a:r>
            <a:endParaRPr lang="en-US" dirty="0"/>
          </a:p>
        </p:txBody>
      </p:sp>
      <p:sp>
        <p:nvSpPr>
          <p:cNvPr id="2" name="Picture Placeholder 1"/>
          <p:cNvSpPr>
            <a:spLocks noGrp="1"/>
          </p:cNvSpPr>
          <p:nvPr>
            <p:ph type="pic" idx="1"/>
          </p:nvPr>
        </p:nvSpPr>
        <p:spPr/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7620000" cy="3467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7620000" cy="3467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Video: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Here Is the </a:t>
            </a:r>
            <a:r>
              <a:rPr lang="en-US" dirty="0"/>
              <a:t>project's YouTube demonstration video link showcasing its functionalities and features.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https://www.youtube.com/shorts/gt0mtLpTfgc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6366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3429000" y="2419350"/>
            <a:ext cx="2743200" cy="9906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Thank You!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361950"/>
            <a:ext cx="9143999" cy="338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8427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533400" y="1352551"/>
            <a:ext cx="8305800" cy="1523999"/>
          </a:xfrm>
        </p:spPr>
        <p:txBody>
          <a:bodyPr>
            <a:normAutofit fontScale="92500" lnSpcReduction="20000"/>
          </a:bodyPr>
          <a:lstStyle>
            <a:extLst/>
          </a:lstStyle>
          <a:p>
            <a:pPr marL="0" indent="0">
              <a:buNone/>
            </a:pPr>
            <a:r>
              <a:rPr lang="en-US" altLang="x-none" dirty="0" smtClean="0"/>
              <a:t>The purpose of this project is to establish </a:t>
            </a:r>
            <a:r>
              <a:rPr lang="en-US" altLang="x-none" dirty="0" smtClean="0"/>
              <a:t>communication and connection between Raspberry Pi and ESP8266 (Node-MCU) after triggering  </a:t>
            </a:r>
            <a:r>
              <a:rPr lang="en-US" altLang="x-none" dirty="0" smtClean="0"/>
              <a:t>MQTT (</a:t>
            </a:r>
            <a:r>
              <a:rPr lang="en-US" dirty="0"/>
              <a:t>Message Queuing Telemetry </a:t>
            </a:r>
            <a:r>
              <a:rPr lang="en-US" dirty="0" smtClean="0"/>
              <a:t>Transport) Server</a:t>
            </a:r>
            <a:r>
              <a:rPr lang="en-US" altLang="x-none" dirty="0" smtClean="0"/>
              <a:t>.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800350"/>
            <a:ext cx="6400800" cy="2196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Requirement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5943600" cy="137159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-Arduino </a:t>
            </a:r>
            <a:r>
              <a:rPr lang="en-US" dirty="0" smtClean="0"/>
              <a:t>IDE for Node-MCU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-</a:t>
            </a:r>
            <a:r>
              <a:rPr lang="en-US" dirty="0" err="1" smtClean="0"/>
              <a:t>Raspbian</a:t>
            </a:r>
            <a:r>
              <a:rPr lang="en-US" dirty="0" smtClean="0"/>
              <a:t> OS  for Raspberry Pi</a:t>
            </a:r>
          </a:p>
          <a:p>
            <a:pPr marL="0" indent="0">
              <a:buNone/>
            </a:pPr>
            <a:r>
              <a:rPr lang="en-US" dirty="0" smtClean="0"/>
              <a:t>-</a:t>
            </a:r>
            <a:r>
              <a:rPr lang="en-US" dirty="0" err="1" smtClean="0"/>
              <a:t>Mosquitto</a:t>
            </a:r>
            <a:r>
              <a:rPr lang="en-US" dirty="0" smtClean="0"/>
              <a:t> Server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800350"/>
            <a:ext cx="1981200" cy="1935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2800350"/>
            <a:ext cx="2552700" cy="196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905919"/>
            <a:ext cx="2895600" cy="175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6616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8110"/>
            <a:ext cx="8534400" cy="100584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Programming language </a:t>
            </a:r>
            <a:r>
              <a:rPr lang="en-US" dirty="0" smtClean="0"/>
              <a:t>and Libraries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5715000" cy="152399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C++ for </a:t>
            </a:r>
            <a:r>
              <a:rPr lang="en-US" dirty="0" smtClean="0"/>
              <a:t>Node-MCU</a:t>
            </a:r>
            <a:endParaRPr lang="en-US" dirty="0" smtClean="0"/>
          </a:p>
          <a:p>
            <a:r>
              <a:rPr lang="en-US" dirty="0" smtClean="0"/>
              <a:t>Python for Raspberry </a:t>
            </a:r>
            <a:r>
              <a:rPr lang="en-US" dirty="0" smtClean="0"/>
              <a:t>Pi</a:t>
            </a:r>
          </a:p>
          <a:p>
            <a:r>
              <a:rPr lang="en-US" dirty="0" err="1"/>
              <a:t>Paho</a:t>
            </a:r>
            <a:r>
              <a:rPr lang="en-US" dirty="0"/>
              <a:t> MQTT </a:t>
            </a:r>
            <a:r>
              <a:rPr lang="en-US" dirty="0" smtClean="0"/>
              <a:t>Python for Client 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76550"/>
            <a:ext cx="1615440" cy="1813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965305"/>
            <a:ext cx="2038350" cy="193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5581" y="2767013"/>
            <a:ext cx="3243381" cy="2119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7840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Requirement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4191000" cy="326862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-Raspberry </a:t>
            </a:r>
            <a:r>
              <a:rPr lang="en-US" dirty="0"/>
              <a:t>Pi </a:t>
            </a:r>
          </a:p>
          <a:p>
            <a:pPr marL="0" indent="0">
              <a:buNone/>
            </a:pPr>
            <a:r>
              <a:rPr lang="en-US" dirty="0"/>
              <a:t>-Node </a:t>
            </a:r>
            <a:r>
              <a:rPr lang="en-US" dirty="0" smtClean="0"/>
              <a:t>MCU(ESP8266)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-LED</a:t>
            </a:r>
          </a:p>
          <a:p>
            <a:pPr marL="0" indent="0">
              <a:buNone/>
            </a:pPr>
            <a:r>
              <a:rPr lang="en-US" dirty="0"/>
              <a:t>-Ultrasonic Sensor</a:t>
            </a:r>
          </a:p>
          <a:p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486150"/>
            <a:ext cx="29718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3257550"/>
            <a:ext cx="1981200" cy="1525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3333750"/>
            <a:ext cx="1600200" cy="1249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979958"/>
            <a:ext cx="1828800" cy="1957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2043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 Distance determine by Node MCU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52400" y="1352551"/>
            <a:ext cx="2438400" cy="114299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Real-time distance values</a:t>
            </a:r>
          </a:p>
          <a:p>
            <a:pPr marL="0" indent="0">
              <a:buNone/>
            </a:pPr>
            <a:r>
              <a:rPr lang="en-US" dirty="0" smtClean="0"/>
              <a:t>determined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1276350"/>
            <a:ext cx="5943600" cy="3657600"/>
          </a:xfrm>
        </p:spPr>
      </p:pic>
    </p:spTree>
    <p:extLst>
      <p:ext uri="{BB962C8B-B14F-4D97-AF65-F5344CB8AC3E}">
        <p14:creationId xmlns:p14="http://schemas.microsoft.com/office/powerpoint/2010/main" val="3440845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MQTT Routes the Data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609600" y="1200150"/>
            <a:ext cx="2971800" cy="3810000"/>
          </a:xfrm>
        </p:spPr>
        <p:txBody>
          <a:bodyPr anchor="ctr">
            <a:normAutofit/>
          </a:bodyPr>
          <a:lstStyle>
            <a:extLst/>
          </a:lstStyle>
          <a:p>
            <a:pPr marL="0" lvl="1" indent="0">
              <a:buNone/>
            </a:pPr>
            <a:r>
              <a:rPr lang="en-US" dirty="0" smtClean="0"/>
              <a:t> </a:t>
            </a:r>
            <a:r>
              <a:rPr lang="en-US" dirty="0"/>
              <a:t>MQTT </a:t>
            </a:r>
            <a:r>
              <a:rPr lang="en-US" dirty="0" smtClean="0"/>
              <a:t> server, with </a:t>
            </a:r>
            <a:r>
              <a:rPr lang="en-US" dirty="0"/>
              <a:t>the received </a:t>
            </a:r>
            <a:r>
              <a:rPr lang="en-US" dirty="0" smtClean="0"/>
              <a:t>data from Node MCU and routing to raspberry pi is illustrated </a:t>
            </a:r>
            <a:r>
              <a:rPr lang="en-US" dirty="0"/>
              <a:t>in the </a:t>
            </a:r>
            <a:r>
              <a:rPr lang="en-US" dirty="0" smtClean="0"/>
              <a:t>attached diagram</a:t>
            </a:r>
            <a:r>
              <a:rPr lang="en-US" dirty="0"/>
              <a:t>.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No description available.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352550"/>
            <a:ext cx="4122357" cy="379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Received by Raspberry 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28600" y="1352550"/>
            <a:ext cx="2590800" cy="365759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Raspberry Pi</a:t>
            </a:r>
          </a:p>
          <a:p>
            <a:pPr marL="0" indent="0">
              <a:buNone/>
            </a:pPr>
            <a:r>
              <a:rPr lang="en-US" dirty="0" smtClean="0"/>
              <a:t>Subscribed  </a:t>
            </a:r>
            <a:r>
              <a:rPr lang="en-US" dirty="0"/>
              <a:t>messages </a:t>
            </a:r>
            <a:r>
              <a:rPr lang="en-US" dirty="0" smtClean="0"/>
              <a:t>and</a:t>
            </a:r>
          </a:p>
          <a:p>
            <a:pPr marL="0" indent="0">
              <a:buNone/>
            </a:pPr>
            <a:r>
              <a:rPr lang="en-US" dirty="0" smtClean="0"/>
              <a:t>controls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LED </a:t>
            </a:r>
          </a:p>
          <a:p>
            <a:pPr marL="0" indent="0">
              <a:buNone/>
            </a:pPr>
            <a:r>
              <a:rPr lang="en-US" dirty="0" smtClean="0"/>
              <a:t>based </a:t>
            </a:r>
            <a:r>
              <a:rPr lang="en-US" dirty="0"/>
              <a:t>on the received instructions.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276350"/>
            <a:ext cx="6400800" cy="3867150"/>
          </a:xfrm>
        </p:spPr>
      </p:pic>
    </p:spTree>
    <p:extLst>
      <p:ext uri="{BB962C8B-B14F-4D97-AF65-F5344CB8AC3E}">
        <p14:creationId xmlns:p14="http://schemas.microsoft.com/office/powerpoint/2010/main" val="544179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8077200" cy="1047750"/>
          </a:xfrm>
        </p:spPr>
        <p:txBody>
          <a:bodyPr anchor="b">
            <a:normAutofit/>
          </a:bodyPr>
          <a:lstStyle>
            <a:extLst/>
          </a:lstStyle>
          <a:p>
            <a:r>
              <a:rPr lang="en-US" dirty="0" smtClean="0"/>
              <a:t>Weekly Progress Report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609600" y="1504950"/>
            <a:ext cx="1600200" cy="3067050"/>
          </a:xfrm>
        </p:spPr>
        <p:txBody>
          <a:bodyPr>
            <a:normAutofit fontScale="85000" lnSpcReduction="10000"/>
          </a:bodyPr>
          <a:lstStyle>
            <a:extLst/>
          </a:lstStyle>
          <a:p>
            <a:r>
              <a:rPr lang="en-US" dirty="0"/>
              <a:t>Weekly progress report for the </a:t>
            </a:r>
            <a:r>
              <a:rPr lang="en-US" dirty="0" smtClean="0"/>
              <a:t>Project :</a:t>
            </a:r>
          </a:p>
          <a:p>
            <a:r>
              <a:rPr lang="en-US" dirty="0" smtClean="0"/>
              <a:t>Hardware Implementation</a:t>
            </a:r>
          </a:p>
          <a:p>
            <a:r>
              <a:rPr lang="en-US" dirty="0" smtClean="0"/>
              <a:t>Software Implementation </a:t>
            </a:r>
          </a:p>
          <a:p>
            <a:r>
              <a:rPr lang="en-US" dirty="0" smtClean="0"/>
              <a:t>and</a:t>
            </a:r>
          </a:p>
          <a:p>
            <a:r>
              <a:rPr lang="en-US" dirty="0" smtClean="0"/>
              <a:t>Research .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374972310"/>
              </p:ext>
            </p:extLst>
          </p:nvPr>
        </p:nvGraphicFramePr>
        <p:xfrm>
          <a:off x="2362200" y="1314450"/>
          <a:ext cx="6400800" cy="3543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descreen Presentatio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WidescreenPresentation</Template>
  <TotalTime>0</TotalTime>
  <Words>193</Words>
  <Application>Microsoft Office PowerPoint</Application>
  <PresentationFormat>On-screen Show (16:9)</PresentationFormat>
  <Paragraphs>47</Paragraphs>
  <Slides>12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Widescreen Presentation</vt:lpstr>
      <vt:lpstr>PI-Node BRIDGE</vt:lpstr>
      <vt:lpstr>INTRODUCTION</vt:lpstr>
      <vt:lpstr>Software Requirement</vt:lpstr>
      <vt:lpstr>Programming language and Libraries</vt:lpstr>
      <vt:lpstr>Hardware Requirement</vt:lpstr>
      <vt:lpstr> Distance determine by Node MCU</vt:lpstr>
      <vt:lpstr>MQTT Routes the Data</vt:lpstr>
      <vt:lpstr>Data Received by Raspberry Pi</vt:lpstr>
      <vt:lpstr>Weekly Progress Report</vt:lpstr>
      <vt:lpstr>MQTT Working Diagram</vt:lpstr>
      <vt:lpstr>Demo Video:</vt:lpstr>
      <vt:lpstr> 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2023-12-04T02:28:57Z</dcterms:created>
  <dcterms:modified xsi:type="dcterms:W3CDTF">2023-12-06T16:47:04Z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