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82" r:id="rId7"/>
    <p:sldId id="258" r:id="rId8"/>
    <p:sldId id="259" r:id="rId9"/>
    <p:sldId id="260" r:id="rId10"/>
    <p:sldId id="262" r:id="rId11"/>
    <p:sldId id="283" r:id="rId12"/>
    <p:sldId id="284" r:id="rId13"/>
    <p:sldId id="285" r:id="rId14"/>
    <p:sldId id="286" r:id="rId15"/>
    <p:sldId id="287" r:id="rId16"/>
    <p:sldId id="288" r:id="rId17"/>
    <p:sldId id="289"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7" r:id="rId32"/>
    <p:sldId id="278" r:id="rId33"/>
    <p:sldId id="279" r:id="rId34"/>
    <p:sldId id="280" r:id="rId35"/>
    <p:sldId id="28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A, Hidayathulla (Cognizant)" userId="58a4f56d-c2ad-4f27-bb99-e7bde3e1b0b4" providerId="ADAL" clId="{C68C9A52-C6A1-4736-A031-634E3C0AE296}"/>
    <pc:docChg chg="modSld sldOrd">
      <pc:chgData name="M A, Hidayathulla (Cognizant)" userId="58a4f56d-c2ad-4f27-bb99-e7bde3e1b0b4" providerId="ADAL" clId="{C68C9A52-C6A1-4736-A031-634E3C0AE296}" dt="2024-07-31T08:06:37.069" v="1"/>
      <pc:docMkLst>
        <pc:docMk/>
      </pc:docMkLst>
      <pc:sldChg chg="ord">
        <pc:chgData name="M A, Hidayathulla (Cognizant)" userId="58a4f56d-c2ad-4f27-bb99-e7bde3e1b0b4" providerId="ADAL" clId="{C68C9A52-C6A1-4736-A031-634E3C0AE296}" dt="2024-07-31T08:06:37.069" v="1"/>
        <pc:sldMkLst>
          <pc:docMk/>
          <pc:sldMk cId="1383065697" sldId="283"/>
        </pc:sldMkLst>
      </pc:sldChg>
    </pc:docChg>
  </pc:docChgLst>
  <pc:docChgLst>
    <pc:chgData name="M A, Hidayathulla (Cognizant)" userId="58a4f56d-c2ad-4f27-bb99-e7bde3e1b0b4" providerId="ADAL" clId="{C1D726D9-8E7C-4A93-A731-5FBA1AF674DF}"/>
    <pc:docChg chg="custSel modSld">
      <pc:chgData name="M A, Hidayathulla (Cognizant)" userId="58a4f56d-c2ad-4f27-bb99-e7bde3e1b0b4" providerId="ADAL" clId="{C1D726D9-8E7C-4A93-A731-5FBA1AF674DF}" dt="2022-01-06T06:14:56.886" v="3" actId="27636"/>
      <pc:docMkLst>
        <pc:docMk/>
      </pc:docMkLst>
      <pc:sldChg chg="modSp mod">
        <pc:chgData name="M A, Hidayathulla (Cognizant)" userId="58a4f56d-c2ad-4f27-bb99-e7bde3e1b0b4" providerId="ADAL" clId="{C1D726D9-8E7C-4A93-A731-5FBA1AF674DF}" dt="2022-01-06T06:14:56.886" v="3" actId="27636"/>
        <pc:sldMkLst>
          <pc:docMk/>
          <pc:sldMk cId="13300352" sldId="279"/>
        </pc:sldMkLst>
        <pc:spChg chg="mod">
          <ac:chgData name="M A, Hidayathulla (Cognizant)" userId="58a4f56d-c2ad-4f27-bb99-e7bde3e1b0b4" providerId="ADAL" clId="{C1D726D9-8E7C-4A93-A731-5FBA1AF674DF}" dt="2022-01-06T06:14:56.886" v="3" actId="27636"/>
          <ac:spMkLst>
            <pc:docMk/>
            <pc:sldMk cId="13300352" sldId="27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8945" y="2514600"/>
            <a:ext cx="9799782" cy="2262781"/>
          </a:xfrm>
        </p:spPr>
        <p:txBody>
          <a:bodyPr/>
          <a:lstStyle/>
          <a:p>
            <a:r>
              <a:rPr lang="en-US" dirty="0"/>
              <a:t>Shell Scripting Fundamentals</a:t>
            </a:r>
          </a:p>
        </p:txBody>
      </p:sp>
      <p:sp>
        <p:nvSpPr>
          <p:cNvPr id="3" name="Subtitle 2"/>
          <p:cNvSpPr>
            <a:spLocks noGrp="1"/>
          </p:cNvSpPr>
          <p:nvPr>
            <p:ph type="subTitle" idx="1"/>
          </p:nvPr>
        </p:nvSpPr>
        <p:spPr/>
        <p:txBody>
          <a:bodyPr/>
          <a:lstStyle/>
          <a:p>
            <a:r>
              <a:rPr lang="en-US" b="1" dirty="0">
                <a:solidFill>
                  <a:schemeClr val="tx1"/>
                </a:solidFill>
              </a:rPr>
              <a:t>- Hidayathulla M.A [ </a:t>
            </a:r>
            <a:r>
              <a:rPr lang="en-US" b="1" dirty="0" err="1">
                <a:solidFill>
                  <a:schemeClr val="tx1"/>
                </a:solidFill>
              </a:rPr>
              <a:t>Emp</a:t>
            </a:r>
            <a:r>
              <a:rPr lang="en-US" b="1" dirty="0">
                <a:solidFill>
                  <a:schemeClr val="tx1"/>
                </a:solidFill>
              </a:rPr>
              <a:t> id : 542902 ]</a:t>
            </a:r>
          </a:p>
        </p:txBody>
      </p:sp>
    </p:spTree>
    <p:extLst>
      <p:ext uri="{BB962C8B-B14F-4D97-AF65-F5344CB8AC3E}">
        <p14:creationId xmlns:p14="http://schemas.microsoft.com/office/powerpoint/2010/main" val="248896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691" y="230910"/>
            <a:ext cx="9601921" cy="683490"/>
          </a:xfrm>
        </p:spPr>
        <p:txBody>
          <a:bodyPr/>
          <a:lstStyle/>
          <a:p>
            <a:pPr algn="ctr"/>
            <a:r>
              <a:rPr lang="en-US" dirty="0"/>
              <a:t>File permissions &amp; Access modes</a:t>
            </a:r>
          </a:p>
        </p:txBody>
      </p:sp>
      <p:sp>
        <p:nvSpPr>
          <p:cNvPr id="3" name="Content Placeholder 2"/>
          <p:cNvSpPr>
            <a:spLocks noGrp="1"/>
          </p:cNvSpPr>
          <p:nvPr>
            <p:ph idx="1"/>
          </p:nvPr>
        </p:nvSpPr>
        <p:spPr>
          <a:xfrm>
            <a:off x="1902691" y="914399"/>
            <a:ext cx="9892145" cy="5818910"/>
          </a:xfrm>
        </p:spPr>
        <p:txBody>
          <a:bodyPr/>
          <a:lstStyle/>
          <a:p>
            <a:r>
              <a:rPr lang="en-US" dirty="0"/>
              <a:t>Below are the attributes of files on </a:t>
            </a:r>
            <a:r>
              <a:rPr lang="en-US" dirty="0" err="1"/>
              <a:t>unix</a:t>
            </a:r>
            <a:r>
              <a:rPr lang="en-US" dirty="0"/>
              <a:t>/</a:t>
            </a:r>
            <a:r>
              <a:rPr lang="en-US" dirty="0" err="1"/>
              <a:t>linux</a:t>
            </a:r>
            <a:r>
              <a:rPr lang="en-US" dirty="0"/>
              <a:t> boxes :</a:t>
            </a:r>
          </a:p>
          <a:p>
            <a:pPr marL="0" indent="0">
              <a:buNone/>
            </a:pPr>
            <a:r>
              <a:rPr lang="en-US" b="1" dirty="0"/>
              <a:t>Owner permissions</a:t>
            </a:r>
            <a:r>
              <a:rPr lang="en-US" dirty="0"/>
              <a:t> − The owner's permissions determine what actions the owner of the file can perform on the file.</a:t>
            </a:r>
          </a:p>
          <a:p>
            <a:pPr marL="0" indent="0">
              <a:buNone/>
            </a:pPr>
            <a:r>
              <a:rPr lang="en-US" b="1" dirty="0"/>
              <a:t>Group permissions</a:t>
            </a:r>
            <a:r>
              <a:rPr lang="en-US" dirty="0"/>
              <a:t> − The group's permissions determine what actions a user, who is a member of the group that a file belongs to, can perform on the file.</a:t>
            </a:r>
          </a:p>
          <a:p>
            <a:pPr marL="0" indent="0">
              <a:buNone/>
            </a:pPr>
            <a:r>
              <a:rPr lang="en-US" b="1" dirty="0"/>
              <a:t>Other (world) permissions</a:t>
            </a:r>
            <a:r>
              <a:rPr lang="en-US" dirty="0"/>
              <a:t> − The permissions for others indicate what action all other users can perform on the file.</a:t>
            </a:r>
          </a:p>
          <a:p>
            <a:pPr marL="0" indent="0">
              <a:buNone/>
            </a:pPr>
            <a:r>
              <a:rPr lang="en-US" b="1" u="sng" dirty="0"/>
              <a:t>Access modes : (same for both files &amp; directories)</a:t>
            </a:r>
          </a:p>
          <a:p>
            <a:pPr marL="0" indent="0">
              <a:buNone/>
            </a:pPr>
            <a:r>
              <a:rPr lang="en-US" dirty="0"/>
              <a:t>Read (4)</a:t>
            </a:r>
          </a:p>
          <a:p>
            <a:pPr marL="0" indent="0">
              <a:buNone/>
            </a:pPr>
            <a:r>
              <a:rPr lang="en-US" dirty="0"/>
              <a:t>Write (2)</a:t>
            </a:r>
          </a:p>
          <a:p>
            <a:pPr marL="0" indent="0">
              <a:buNone/>
            </a:pPr>
            <a:r>
              <a:rPr lang="en-US" dirty="0"/>
              <a:t>Execute (1)</a:t>
            </a:r>
          </a:p>
          <a:p>
            <a:pPr marL="0" indent="0">
              <a:buNone/>
            </a:pPr>
            <a:endParaRPr lang="en-US" dirty="0"/>
          </a:p>
          <a:p>
            <a:r>
              <a:rPr lang="en-US" dirty="0"/>
              <a:t>You can use “</a:t>
            </a:r>
            <a:r>
              <a:rPr lang="en-US" b="1" dirty="0" err="1"/>
              <a:t>chmod</a:t>
            </a:r>
            <a:r>
              <a:rPr lang="en-US" dirty="0"/>
              <a:t>” command to change the permissions of files/directories.</a:t>
            </a:r>
          </a:p>
          <a:p>
            <a:pPr marL="0" indent="0">
              <a:buNone/>
            </a:pPr>
            <a:r>
              <a:rPr lang="en-US" dirty="0"/>
              <a:t>For </a:t>
            </a:r>
            <a:r>
              <a:rPr lang="en-US" dirty="0" err="1"/>
              <a:t>Eg</a:t>
            </a:r>
            <a:r>
              <a:rPr lang="en-US" dirty="0"/>
              <a:t> :  </a:t>
            </a:r>
            <a:r>
              <a:rPr lang="en-US" dirty="0" err="1"/>
              <a:t>chmod</a:t>
            </a:r>
            <a:r>
              <a:rPr lang="en-US" dirty="0"/>
              <a:t> 755 &lt;</a:t>
            </a:r>
            <a:r>
              <a:rPr lang="en-US" dirty="0" err="1"/>
              <a:t>file_name</a:t>
            </a:r>
            <a:r>
              <a:rPr lang="en-US" dirty="0"/>
              <a:t>&gt;</a:t>
            </a:r>
          </a:p>
        </p:txBody>
      </p:sp>
    </p:spTree>
    <p:extLst>
      <p:ext uri="{BB962C8B-B14F-4D97-AF65-F5344CB8AC3E}">
        <p14:creationId xmlns:p14="http://schemas.microsoft.com/office/powerpoint/2010/main" val="366810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055" y="295565"/>
            <a:ext cx="9509557" cy="674254"/>
          </a:xfrm>
        </p:spPr>
        <p:txBody>
          <a:bodyPr/>
          <a:lstStyle/>
          <a:p>
            <a:pPr algn="ctr"/>
            <a:r>
              <a:rPr lang="en-US" dirty="0"/>
              <a:t>Process management</a:t>
            </a:r>
          </a:p>
        </p:txBody>
      </p:sp>
      <p:sp>
        <p:nvSpPr>
          <p:cNvPr id="3" name="Content Placeholder 2"/>
          <p:cNvSpPr>
            <a:spLocks noGrp="1"/>
          </p:cNvSpPr>
          <p:nvPr>
            <p:ph idx="1"/>
          </p:nvPr>
        </p:nvSpPr>
        <p:spPr>
          <a:xfrm>
            <a:off x="1995055" y="1071419"/>
            <a:ext cx="9509557" cy="5394036"/>
          </a:xfrm>
        </p:spPr>
        <p:txBody>
          <a:bodyPr/>
          <a:lstStyle/>
          <a:p>
            <a:r>
              <a:rPr lang="en-US" dirty="0"/>
              <a:t>A process, in simple terms, is an instance of a running program.</a:t>
            </a:r>
          </a:p>
          <a:p>
            <a:endParaRPr lang="en-US" dirty="0"/>
          </a:p>
          <a:p>
            <a:r>
              <a:rPr lang="en-US" dirty="0"/>
              <a:t>The operating system tracks processes through a five-digit ID number known as the </a:t>
            </a:r>
            <a:r>
              <a:rPr lang="en-US" b="1" dirty="0" err="1"/>
              <a:t>pid</a:t>
            </a:r>
            <a:r>
              <a:rPr lang="en-US" dirty="0"/>
              <a:t> or the </a:t>
            </a:r>
            <a:r>
              <a:rPr lang="en-US" b="1" dirty="0"/>
              <a:t>process ID</a:t>
            </a:r>
            <a:r>
              <a:rPr lang="en-US" dirty="0"/>
              <a:t>. Each process in the system has a unique </a:t>
            </a:r>
            <a:r>
              <a:rPr lang="en-US" b="1" dirty="0" err="1"/>
              <a:t>pid</a:t>
            </a:r>
            <a:r>
              <a:rPr lang="en-US" dirty="0"/>
              <a:t>.</a:t>
            </a:r>
          </a:p>
          <a:p>
            <a:endParaRPr lang="en-US" dirty="0"/>
          </a:p>
          <a:p>
            <a:r>
              <a:rPr lang="en-US" b="1" u="sng" dirty="0"/>
              <a:t>Starting a Process</a:t>
            </a:r>
          </a:p>
          <a:p>
            <a:pPr marL="0" indent="0">
              <a:buNone/>
            </a:pPr>
            <a:r>
              <a:rPr lang="en-US" dirty="0"/>
              <a:t>When we start a process (run a command), there are two ways we can run it −</a:t>
            </a:r>
          </a:p>
          <a:p>
            <a:pPr>
              <a:buFont typeface="Wingdings" panose="05000000000000000000" pitchFamily="2" charset="2"/>
              <a:buChar char="§"/>
            </a:pPr>
            <a:r>
              <a:rPr lang="en-US" dirty="0"/>
              <a:t>Foreground Processes</a:t>
            </a:r>
          </a:p>
          <a:p>
            <a:pPr>
              <a:buFont typeface="Wingdings" panose="05000000000000000000" pitchFamily="2" charset="2"/>
              <a:buChar char="§"/>
            </a:pPr>
            <a:r>
              <a:rPr lang="en-US" dirty="0"/>
              <a:t>Background Processes</a:t>
            </a:r>
          </a:p>
          <a:p>
            <a:endParaRPr lang="en-US" dirty="0"/>
          </a:p>
          <a:p>
            <a:r>
              <a:rPr lang="en-US" b="1" u="sng" dirty="0"/>
              <a:t>Foreground Processes</a:t>
            </a:r>
          </a:p>
          <a:p>
            <a:pPr marL="0" indent="0">
              <a:buNone/>
            </a:pPr>
            <a:r>
              <a:rPr lang="en-US" dirty="0"/>
              <a:t>By default, every process that we start runs in the foreground. It gets its input from the keyboard and sends its output to the screen.</a:t>
            </a:r>
          </a:p>
          <a:p>
            <a:endParaRPr lang="en-US" dirty="0"/>
          </a:p>
          <a:p>
            <a:endParaRPr lang="en-US" dirty="0"/>
          </a:p>
        </p:txBody>
      </p:sp>
    </p:spTree>
    <p:extLst>
      <p:ext uri="{BB962C8B-B14F-4D97-AF65-F5344CB8AC3E}">
        <p14:creationId xmlns:p14="http://schemas.microsoft.com/office/powerpoint/2010/main" val="342794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491" y="267855"/>
            <a:ext cx="9297122" cy="600363"/>
          </a:xfrm>
        </p:spPr>
        <p:txBody>
          <a:bodyPr>
            <a:normAutofit fontScale="90000"/>
          </a:bodyPr>
          <a:lstStyle/>
          <a:p>
            <a:r>
              <a:rPr lang="en-US" dirty="0" err="1"/>
              <a:t>Contd</a:t>
            </a:r>
            <a:r>
              <a:rPr lang="en-US" dirty="0"/>
              <a:t>…</a:t>
            </a:r>
          </a:p>
        </p:txBody>
      </p:sp>
      <p:sp>
        <p:nvSpPr>
          <p:cNvPr id="3" name="Content Placeholder 2"/>
          <p:cNvSpPr>
            <a:spLocks noGrp="1"/>
          </p:cNvSpPr>
          <p:nvPr>
            <p:ph idx="1"/>
          </p:nvPr>
        </p:nvSpPr>
        <p:spPr>
          <a:xfrm>
            <a:off x="2207491" y="1080655"/>
            <a:ext cx="9297121" cy="4830567"/>
          </a:xfrm>
        </p:spPr>
        <p:txBody>
          <a:bodyPr/>
          <a:lstStyle/>
          <a:p>
            <a:r>
              <a:rPr lang="en-US" b="1" u="sng" dirty="0"/>
              <a:t>Background Processes</a:t>
            </a:r>
          </a:p>
          <a:p>
            <a:pPr marL="0" indent="0">
              <a:buNone/>
            </a:pPr>
            <a:endParaRPr lang="en-US" dirty="0"/>
          </a:p>
          <a:p>
            <a:r>
              <a:rPr lang="en-US" dirty="0"/>
              <a:t>A background process runs in the background without being connected to the keyboard. </a:t>
            </a:r>
          </a:p>
          <a:p>
            <a:r>
              <a:rPr lang="en-US" dirty="0"/>
              <a:t>The advantage of running a process in the background is that we can run other commands as we do not have to wait until it completes to start another.</a:t>
            </a:r>
          </a:p>
          <a:p>
            <a:r>
              <a:rPr lang="en-US" dirty="0"/>
              <a:t>The simplest way to start a background process is to add an ampersand (</a:t>
            </a:r>
            <a:r>
              <a:rPr lang="en-US" b="1" dirty="0"/>
              <a:t>&amp;</a:t>
            </a:r>
            <a:r>
              <a:rPr lang="en-US" dirty="0"/>
              <a:t>) at the end of the command.</a:t>
            </a:r>
          </a:p>
          <a:p>
            <a:pPr marL="0" indent="0">
              <a:buNone/>
            </a:pPr>
            <a:endParaRPr lang="en-US" dirty="0"/>
          </a:p>
          <a:p>
            <a:pPr marL="0" indent="0">
              <a:buNone/>
            </a:pPr>
            <a:r>
              <a:rPr lang="en-US" dirty="0"/>
              <a:t>For </a:t>
            </a:r>
            <a:r>
              <a:rPr lang="en-US" dirty="0" err="1"/>
              <a:t>Eg</a:t>
            </a:r>
            <a:r>
              <a:rPr lang="en-US" dirty="0"/>
              <a:t> :  &lt;command/</a:t>
            </a:r>
            <a:r>
              <a:rPr lang="en-US" dirty="0" err="1"/>
              <a:t>script_name</a:t>
            </a:r>
            <a:r>
              <a:rPr lang="en-US" dirty="0"/>
              <a:t>&gt;  &amp;</a:t>
            </a:r>
          </a:p>
          <a:p>
            <a:endParaRPr lang="en-US" dirty="0"/>
          </a:p>
        </p:txBody>
      </p:sp>
    </p:spTree>
    <p:extLst>
      <p:ext uri="{BB962C8B-B14F-4D97-AF65-F5344CB8AC3E}">
        <p14:creationId xmlns:p14="http://schemas.microsoft.com/office/powerpoint/2010/main" val="106970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165" y="212436"/>
            <a:ext cx="9583448" cy="729673"/>
          </a:xfrm>
        </p:spPr>
        <p:txBody>
          <a:bodyPr/>
          <a:lstStyle/>
          <a:p>
            <a:pPr algn="ctr"/>
            <a:r>
              <a:rPr lang="en-US" dirty="0"/>
              <a:t>Listing running process</a:t>
            </a:r>
          </a:p>
        </p:txBody>
      </p:sp>
      <p:sp>
        <p:nvSpPr>
          <p:cNvPr id="3" name="Content Placeholder 2"/>
          <p:cNvSpPr>
            <a:spLocks noGrp="1"/>
          </p:cNvSpPr>
          <p:nvPr>
            <p:ph idx="1"/>
          </p:nvPr>
        </p:nvSpPr>
        <p:spPr>
          <a:xfrm>
            <a:off x="1921165" y="1062182"/>
            <a:ext cx="9583447" cy="5689600"/>
          </a:xfrm>
        </p:spPr>
        <p:txBody>
          <a:bodyPr>
            <a:normAutofit lnSpcReduction="10000"/>
          </a:bodyPr>
          <a:lstStyle/>
          <a:p>
            <a:r>
              <a:rPr lang="en-US" dirty="0"/>
              <a:t>“</a:t>
            </a:r>
            <a:r>
              <a:rPr lang="en-US" b="1" dirty="0" err="1"/>
              <a:t>ps</a:t>
            </a:r>
            <a:r>
              <a:rPr lang="en-US" dirty="0"/>
              <a:t>” (</a:t>
            </a:r>
            <a:r>
              <a:rPr lang="en-US" b="1" dirty="0"/>
              <a:t>Process Status) </a:t>
            </a:r>
            <a:r>
              <a:rPr lang="en-US" dirty="0"/>
              <a:t>command is used to list the currently running processes and their PIDs along with some other information depends on different options.</a:t>
            </a:r>
          </a:p>
          <a:p>
            <a:pPr marL="0" indent="0">
              <a:buNone/>
            </a:pPr>
            <a:r>
              <a:rPr lang="en-US" b="1" u="sng" dirty="0"/>
              <a:t>Syntax –</a:t>
            </a:r>
          </a:p>
          <a:p>
            <a:pPr marL="0" indent="0">
              <a:buNone/>
            </a:pPr>
            <a:r>
              <a:rPr lang="en-US" dirty="0" err="1"/>
              <a:t>ps</a:t>
            </a:r>
            <a:r>
              <a:rPr lang="en-US" dirty="0"/>
              <a:t> [options]</a:t>
            </a:r>
          </a:p>
          <a:p>
            <a:pPr marL="0" indent="0">
              <a:buNone/>
            </a:pPr>
            <a:endParaRPr lang="en-US" dirty="0"/>
          </a:p>
          <a:p>
            <a:pPr marL="0" indent="0">
              <a:buNone/>
            </a:pPr>
            <a:r>
              <a:rPr lang="en-US" dirty="0"/>
              <a:t>The output of </a:t>
            </a:r>
            <a:r>
              <a:rPr lang="en-US" dirty="0" err="1"/>
              <a:t>ps</a:t>
            </a:r>
            <a:r>
              <a:rPr lang="en-US" dirty="0"/>
              <a:t> command is as follows</a:t>
            </a:r>
          </a:p>
          <a:p>
            <a:pPr marL="0" indent="0">
              <a:buNone/>
            </a:pPr>
            <a:r>
              <a:rPr lang="en-US" dirty="0"/>
              <a:t>$ </a:t>
            </a:r>
            <a:r>
              <a:rPr lang="en-US" dirty="0" err="1"/>
              <a:t>ps</a:t>
            </a:r>
            <a:endParaRPr lang="en-US" dirty="0"/>
          </a:p>
          <a:p>
            <a:pPr marL="0" indent="0">
              <a:buNone/>
            </a:pPr>
            <a:r>
              <a:rPr lang="en-US" dirty="0"/>
              <a:t>PID        TTY     STAT   TIME          CMD </a:t>
            </a:r>
          </a:p>
          <a:p>
            <a:pPr marL="0" indent="0">
              <a:buNone/>
            </a:pPr>
            <a:r>
              <a:rPr lang="en-US" dirty="0"/>
              <a:t>5140     pts/4    </a:t>
            </a:r>
            <a:r>
              <a:rPr lang="en-US" dirty="0" err="1"/>
              <a:t>Ss</a:t>
            </a:r>
            <a:r>
              <a:rPr lang="en-US" dirty="0"/>
              <a:t>        00:00:00     bash </a:t>
            </a:r>
          </a:p>
          <a:p>
            <a:pPr marL="0" indent="0">
              <a:buNone/>
            </a:pPr>
            <a:r>
              <a:rPr lang="en-US" dirty="0"/>
              <a:t>61244    pts/4    R+        00:00:00     </a:t>
            </a:r>
            <a:r>
              <a:rPr lang="en-US" dirty="0" err="1"/>
              <a:t>ps</a:t>
            </a:r>
            <a:endParaRPr lang="en-US" dirty="0"/>
          </a:p>
          <a:p>
            <a:pPr marL="0" indent="0">
              <a:buNone/>
            </a:pPr>
            <a:endParaRPr lang="en-US" dirty="0"/>
          </a:p>
          <a:p>
            <a:pPr marL="0" indent="0">
              <a:buNone/>
            </a:pPr>
            <a:r>
              <a:rPr lang="en-US" dirty="0"/>
              <a:t>PID - the number/id of the process</a:t>
            </a:r>
          </a:p>
          <a:p>
            <a:pPr marL="0" indent="0">
              <a:buNone/>
            </a:pPr>
            <a:r>
              <a:rPr lang="en-US" dirty="0"/>
              <a:t>TTY - the name of the console that the user is logged into</a:t>
            </a:r>
          </a:p>
          <a:p>
            <a:pPr marL="0" indent="0">
              <a:buNone/>
            </a:pPr>
            <a:r>
              <a:rPr lang="en-US" dirty="0"/>
              <a:t>TIME- the amount of CPU in minutes and seconds that the process has been running</a:t>
            </a:r>
          </a:p>
          <a:p>
            <a:pPr marL="0" indent="0">
              <a:buNone/>
            </a:pPr>
            <a:r>
              <a:rPr lang="en-US" dirty="0"/>
              <a:t>CMD - the name of the command that launched the process</a:t>
            </a:r>
          </a:p>
        </p:txBody>
      </p:sp>
    </p:spTree>
    <p:extLst>
      <p:ext uri="{BB962C8B-B14F-4D97-AF65-F5344CB8AC3E}">
        <p14:creationId xmlns:p14="http://schemas.microsoft.com/office/powerpoint/2010/main" val="907776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1" y="350982"/>
            <a:ext cx="9574212" cy="655782"/>
          </a:xfrm>
        </p:spPr>
        <p:txBody>
          <a:bodyPr/>
          <a:lstStyle/>
          <a:p>
            <a:r>
              <a:rPr lang="en-US" dirty="0" err="1"/>
              <a:t>Contd</a:t>
            </a:r>
            <a:r>
              <a:rPr lang="en-US" dirty="0"/>
              <a:t>…</a:t>
            </a:r>
          </a:p>
        </p:txBody>
      </p:sp>
      <p:sp>
        <p:nvSpPr>
          <p:cNvPr id="3" name="Content Placeholder 2"/>
          <p:cNvSpPr>
            <a:spLocks noGrp="1"/>
          </p:cNvSpPr>
          <p:nvPr>
            <p:ph idx="1"/>
          </p:nvPr>
        </p:nvSpPr>
        <p:spPr>
          <a:xfrm>
            <a:off x="1930401" y="1006764"/>
            <a:ext cx="9574211" cy="5394036"/>
          </a:xfrm>
        </p:spPr>
        <p:txBody>
          <a:bodyPr/>
          <a:lstStyle/>
          <a:p>
            <a:r>
              <a:rPr lang="en-US" b="1" u="sng" dirty="0"/>
              <a:t>Stopping Processes</a:t>
            </a:r>
          </a:p>
          <a:p>
            <a:pPr marL="0" indent="0">
              <a:buNone/>
            </a:pPr>
            <a:r>
              <a:rPr lang="en-US" dirty="0"/>
              <a:t> To stop a process , we can make use of “</a:t>
            </a:r>
            <a:r>
              <a:rPr lang="en-US" b="1" dirty="0"/>
              <a:t>kill</a:t>
            </a:r>
            <a:r>
              <a:rPr lang="en-US" dirty="0"/>
              <a:t>” command.</a:t>
            </a:r>
          </a:p>
          <a:p>
            <a:pPr marL="0" indent="0">
              <a:buNone/>
            </a:pPr>
            <a:r>
              <a:rPr lang="en-US" b="1" dirty="0"/>
              <a:t>Syntax :</a:t>
            </a:r>
          </a:p>
          <a:p>
            <a:pPr marL="0" indent="0">
              <a:buNone/>
            </a:pPr>
            <a:r>
              <a:rPr lang="en-US" dirty="0"/>
              <a:t>Kill -9 &lt;</a:t>
            </a:r>
            <a:r>
              <a:rPr lang="en-US" dirty="0" err="1"/>
              <a:t>pid</a:t>
            </a:r>
            <a:r>
              <a:rPr lang="en-US" dirty="0"/>
              <a:t>&gt;</a:t>
            </a:r>
          </a:p>
          <a:p>
            <a:pPr marL="0" indent="0">
              <a:buNone/>
            </a:pPr>
            <a:endParaRPr lang="en-US" dirty="0"/>
          </a:p>
        </p:txBody>
      </p:sp>
    </p:spTree>
    <p:extLst>
      <p:ext uri="{BB962C8B-B14F-4D97-AF65-F5344CB8AC3E}">
        <p14:creationId xmlns:p14="http://schemas.microsoft.com/office/powerpoint/2010/main" val="1357953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60218"/>
            <a:ext cx="8911687" cy="683491"/>
          </a:xfrm>
        </p:spPr>
        <p:txBody>
          <a:bodyPr/>
          <a:lstStyle/>
          <a:p>
            <a:pPr algn="ctr"/>
            <a:r>
              <a:rPr lang="en-US" dirty="0"/>
              <a:t>Shell Scripts</a:t>
            </a:r>
          </a:p>
        </p:txBody>
      </p:sp>
      <p:sp>
        <p:nvSpPr>
          <p:cNvPr id="3" name="Content Placeholder 2"/>
          <p:cNvSpPr>
            <a:spLocks noGrp="1"/>
          </p:cNvSpPr>
          <p:nvPr>
            <p:ph idx="1"/>
          </p:nvPr>
        </p:nvSpPr>
        <p:spPr>
          <a:xfrm>
            <a:off x="2589212" y="1154545"/>
            <a:ext cx="8915400" cy="4756677"/>
          </a:xfrm>
        </p:spPr>
        <p:txBody>
          <a:bodyPr/>
          <a:lstStyle/>
          <a:p>
            <a:endParaRPr lang="en-US" dirty="0"/>
          </a:p>
          <a:p>
            <a:r>
              <a:rPr lang="en-US" dirty="0"/>
              <a:t>A shell script is basically a set of commands that the shell in an operating system follows.</a:t>
            </a:r>
          </a:p>
          <a:p>
            <a:pPr marL="0" indent="0">
              <a:buNone/>
            </a:pPr>
            <a:endParaRPr lang="en-US" dirty="0"/>
          </a:p>
          <a:p>
            <a:r>
              <a:rPr lang="en-US" dirty="0"/>
              <a:t>A shell script consists of following elements :</a:t>
            </a:r>
          </a:p>
          <a:p>
            <a:pPr marL="0" indent="0">
              <a:buNone/>
            </a:pPr>
            <a:endParaRPr lang="en-US" dirty="0"/>
          </a:p>
          <a:p>
            <a:pPr>
              <a:buFont typeface="Wingdings" panose="05000000000000000000" pitchFamily="2" charset="2"/>
              <a:buChar char="§"/>
            </a:pPr>
            <a:r>
              <a:rPr lang="en-US" dirty="0"/>
              <a:t>Shell Keywords -  if, else, break etc.</a:t>
            </a:r>
          </a:p>
          <a:p>
            <a:pPr>
              <a:buFont typeface="Wingdings" panose="05000000000000000000" pitchFamily="2" charset="2"/>
              <a:buChar char="§"/>
            </a:pPr>
            <a:r>
              <a:rPr lang="en-US" dirty="0"/>
              <a:t>Shell Variables</a:t>
            </a:r>
          </a:p>
          <a:p>
            <a:pPr>
              <a:buFont typeface="Wingdings" panose="05000000000000000000" pitchFamily="2" charset="2"/>
              <a:buChar char="§"/>
            </a:pPr>
            <a:r>
              <a:rPr lang="en-US" dirty="0"/>
              <a:t>Shell Commands – cd, ls, cat, vi, touch, etc.</a:t>
            </a:r>
          </a:p>
          <a:p>
            <a:pPr>
              <a:buFont typeface="Wingdings" panose="05000000000000000000" pitchFamily="2" charset="2"/>
              <a:buChar char="§"/>
            </a:pPr>
            <a:r>
              <a:rPr lang="en-US" dirty="0"/>
              <a:t>Functions</a:t>
            </a:r>
          </a:p>
          <a:p>
            <a:pPr>
              <a:buFont typeface="Wingdings" panose="05000000000000000000" pitchFamily="2" charset="2"/>
              <a:buChar char="§"/>
            </a:pPr>
            <a:r>
              <a:rPr lang="en-US" dirty="0"/>
              <a:t>Control flow – if…then…else, case, other looping statements</a:t>
            </a:r>
          </a:p>
        </p:txBody>
      </p:sp>
    </p:spTree>
    <p:extLst>
      <p:ext uri="{BB962C8B-B14F-4D97-AF65-F5344CB8AC3E}">
        <p14:creationId xmlns:p14="http://schemas.microsoft.com/office/powerpoint/2010/main" val="294570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2108"/>
          </a:xfrm>
        </p:spPr>
        <p:txBody>
          <a:bodyPr/>
          <a:lstStyle/>
          <a:p>
            <a:r>
              <a:rPr lang="en-US" dirty="0"/>
              <a:t>Why do we need shell scripts?</a:t>
            </a:r>
          </a:p>
        </p:txBody>
      </p:sp>
      <p:sp>
        <p:nvSpPr>
          <p:cNvPr id="3" name="Content Placeholder 2"/>
          <p:cNvSpPr>
            <a:spLocks noGrp="1"/>
          </p:cNvSpPr>
          <p:nvPr>
            <p:ph idx="1"/>
          </p:nvPr>
        </p:nvSpPr>
        <p:spPr>
          <a:xfrm>
            <a:off x="2589212" y="1505527"/>
            <a:ext cx="8915400" cy="4405695"/>
          </a:xfrm>
        </p:spPr>
        <p:txBody>
          <a:bodyPr/>
          <a:lstStyle/>
          <a:p>
            <a:pPr fontAlgn="base"/>
            <a:endParaRPr lang="en-US" dirty="0"/>
          </a:p>
          <a:p>
            <a:pPr fontAlgn="base"/>
            <a:r>
              <a:rPr lang="en-US" dirty="0"/>
              <a:t>To avoid repetitive work and automation.</a:t>
            </a:r>
          </a:p>
          <a:p>
            <a:pPr fontAlgn="base"/>
            <a:endParaRPr lang="en-US" dirty="0"/>
          </a:p>
          <a:p>
            <a:pPr fontAlgn="base"/>
            <a:r>
              <a:rPr lang="en-US" dirty="0"/>
              <a:t>System admins use shell scripting for taking routine backups &amp; snapshots.</a:t>
            </a:r>
          </a:p>
          <a:p>
            <a:pPr fontAlgn="base"/>
            <a:endParaRPr lang="en-US" dirty="0"/>
          </a:p>
          <a:p>
            <a:pPr fontAlgn="base"/>
            <a:r>
              <a:rPr lang="en-US" dirty="0"/>
              <a:t>System monitoring</a:t>
            </a:r>
          </a:p>
          <a:p>
            <a:pPr fontAlgn="base"/>
            <a:endParaRPr lang="en-US" dirty="0"/>
          </a:p>
          <a:p>
            <a:pPr fontAlgn="base"/>
            <a:r>
              <a:rPr lang="en-US" dirty="0"/>
              <a:t>Customizing administrative tasks.</a:t>
            </a:r>
          </a:p>
          <a:p>
            <a:pPr fontAlgn="base"/>
            <a:endParaRPr lang="en-US" dirty="0"/>
          </a:p>
          <a:p>
            <a:pPr fontAlgn="base"/>
            <a:r>
              <a:rPr lang="en-US" dirty="0"/>
              <a:t>Adding new functionality to the shell etc.</a:t>
            </a:r>
          </a:p>
          <a:p>
            <a:endParaRPr lang="en-US" dirty="0"/>
          </a:p>
        </p:txBody>
      </p:sp>
    </p:spTree>
    <p:extLst>
      <p:ext uri="{BB962C8B-B14F-4D97-AF65-F5344CB8AC3E}">
        <p14:creationId xmlns:p14="http://schemas.microsoft.com/office/powerpoint/2010/main" val="221805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7454"/>
          </a:xfrm>
        </p:spPr>
        <p:txBody>
          <a:bodyPr/>
          <a:lstStyle/>
          <a:p>
            <a:pPr algn="ctr"/>
            <a:r>
              <a:rPr lang="en-US" dirty="0"/>
              <a:t>Invoking a shell script</a:t>
            </a:r>
          </a:p>
        </p:txBody>
      </p:sp>
      <p:sp>
        <p:nvSpPr>
          <p:cNvPr id="3" name="Content Placeholder 2"/>
          <p:cNvSpPr>
            <a:spLocks noGrp="1"/>
          </p:cNvSpPr>
          <p:nvPr>
            <p:ph idx="1"/>
          </p:nvPr>
        </p:nvSpPr>
        <p:spPr>
          <a:xfrm>
            <a:off x="2589212" y="1394690"/>
            <a:ext cx="8915400" cy="4516531"/>
          </a:xfrm>
        </p:spPr>
        <p:txBody>
          <a:bodyPr/>
          <a:lstStyle/>
          <a:p>
            <a:endParaRPr lang="en-US" dirty="0"/>
          </a:p>
          <a:p>
            <a:r>
              <a:rPr lang="en-US" altLang="zh-TW" dirty="0"/>
              <a:t>The first line must be “</a:t>
            </a:r>
            <a:r>
              <a:rPr lang="en-US" altLang="zh-TW" dirty="0">
                <a:solidFill>
                  <a:srgbClr val="0000FF"/>
                </a:solidFill>
              </a:rPr>
              <a:t>#!/bin/bash</a:t>
            </a:r>
            <a:r>
              <a:rPr lang="en-US" altLang="zh-TW" dirty="0"/>
              <a:t>”.</a:t>
            </a:r>
          </a:p>
          <a:p>
            <a:pPr lvl="2">
              <a:buFontTx/>
              <a:buChar char="–"/>
            </a:pPr>
            <a:r>
              <a:rPr lang="en-US" altLang="zh-TW" dirty="0"/>
              <a:t>setup the shell path</a:t>
            </a:r>
          </a:p>
          <a:p>
            <a:pPr marL="914400" lvl="2" indent="0">
              <a:buNone/>
            </a:pPr>
            <a:endParaRPr lang="en-US" altLang="zh-TW" b="1" dirty="0"/>
          </a:p>
          <a:p>
            <a:r>
              <a:rPr lang="en-US" altLang="zh-TW" b="1" dirty="0" err="1"/>
              <a:t>chmod</a:t>
            </a:r>
            <a:r>
              <a:rPr lang="en-US" altLang="zh-TW" b="1" dirty="0"/>
              <a:t> +x </a:t>
            </a:r>
            <a:r>
              <a:rPr lang="en-US" altLang="zh-TW" b="1" dirty="0" err="1"/>
              <a:t>scriptname</a:t>
            </a:r>
            <a:endParaRPr lang="en-US" altLang="zh-TW" dirty="0"/>
          </a:p>
          <a:p>
            <a:r>
              <a:rPr lang="en-US" altLang="zh-TW" dirty="0"/>
              <a:t>./</a:t>
            </a:r>
            <a:r>
              <a:rPr lang="en-US" altLang="zh-TW" dirty="0" err="1"/>
              <a:t>scriptname</a:t>
            </a:r>
            <a:endParaRPr lang="en-US" altLang="zh-TW" dirty="0"/>
          </a:p>
          <a:p>
            <a:endParaRPr lang="en-US" dirty="0"/>
          </a:p>
          <a:p>
            <a:r>
              <a:rPr lang="en-US" dirty="0"/>
              <a:t>If you have to run the script with different shell, lets say </a:t>
            </a:r>
            <a:r>
              <a:rPr lang="en-US" dirty="0" err="1"/>
              <a:t>ksh</a:t>
            </a:r>
            <a:endParaRPr lang="en-US" dirty="0"/>
          </a:p>
          <a:p>
            <a:pPr marL="0" indent="0">
              <a:buNone/>
            </a:pPr>
            <a:r>
              <a:rPr lang="en-US" dirty="0"/>
              <a:t>     /bin/</a:t>
            </a:r>
            <a:r>
              <a:rPr lang="en-US" dirty="0" err="1"/>
              <a:t>ksh</a:t>
            </a:r>
            <a:r>
              <a:rPr lang="en-US" dirty="0"/>
              <a:t> </a:t>
            </a:r>
            <a:r>
              <a:rPr lang="en-US" altLang="zh-TW" dirty="0"/>
              <a:t>./</a:t>
            </a:r>
            <a:r>
              <a:rPr lang="en-US" altLang="zh-TW" dirty="0" err="1"/>
              <a:t>scriptname</a:t>
            </a:r>
            <a:endParaRPr lang="en-US" altLang="zh-TW" dirty="0"/>
          </a:p>
          <a:p>
            <a:pPr marL="0" indent="0">
              <a:buNone/>
            </a:pPr>
            <a:endParaRPr lang="en-US" dirty="0"/>
          </a:p>
        </p:txBody>
      </p:sp>
    </p:spTree>
    <p:extLst>
      <p:ext uri="{BB962C8B-B14F-4D97-AF65-F5344CB8AC3E}">
        <p14:creationId xmlns:p14="http://schemas.microsoft.com/office/powerpoint/2010/main" val="308288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0581"/>
          </a:xfrm>
        </p:spPr>
        <p:txBody>
          <a:bodyPr/>
          <a:lstStyle/>
          <a:p>
            <a:r>
              <a:rPr lang="en-US" dirty="0"/>
              <a:t>Shell and Environment variables</a:t>
            </a:r>
          </a:p>
        </p:txBody>
      </p:sp>
      <p:sp>
        <p:nvSpPr>
          <p:cNvPr id="3" name="Content Placeholder 2"/>
          <p:cNvSpPr>
            <a:spLocks noGrp="1"/>
          </p:cNvSpPr>
          <p:nvPr>
            <p:ph idx="1"/>
          </p:nvPr>
        </p:nvSpPr>
        <p:spPr>
          <a:xfrm>
            <a:off x="2309091" y="1394691"/>
            <a:ext cx="9195521" cy="4922982"/>
          </a:xfrm>
        </p:spPr>
        <p:txBody>
          <a:bodyPr>
            <a:normAutofit/>
          </a:bodyPr>
          <a:lstStyle/>
          <a:p>
            <a:endParaRPr lang="en-US" dirty="0"/>
          </a:p>
          <a:p>
            <a:r>
              <a:rPr lang="en-US" b="1" u="sng" dirty="0"/>
              <a:t>Local Variables :</a:t>
            </a:r>
            <a:r>
              <a:rPr lang="en-US" dirty="0"/>
              <a:t>  A local variable is a variable that is present within the current instance of the shell. It is not available to programs that are started by the shell. They are set at the command prompt.</a:t>
            </a:r>
            <a:endParaRPr lang="en-US" b="1" u="sng" dirty="0"/>
          </a:p>
          <a:p>
            <a:r>
              <a:rPr lang="en-US" b="1" u="sng" dirty="0"/>
              <a:t>Shell Variable :</a:t>
            </a:r>
            <a:r>
              <a:rPr lang="en-US" dirty="0"/>
              <a:t>  A shell variable is specific to the shell itself and is not inherited by child processes. For example, let's say you're running another application from the shell, that application will not inherit the shell variable.</a:t>
            </a:r>
          </a:p>
          <a:p>
            <a:r>
              <a:rPr lang="en-US" b="1" u="sng" dirty="0"/>
              <a:t>Environment Variable : </a:t>
            </a:r>
            <a:r>
              <a:rPr lang="en-US" dirty="0"/>
              <a:t>Environment variables are inherited by all child processes.</a:t>
            </a:r>
          </a:p>
          <a:p>
            <a:r>
              <a:rPr lang="en-US" dirty="0"/>
              <a:t>Environment variables </a:t>
            </a:r>
            <a:r>
              <a:rPr lang="en-US" i="1" dirty="0"/>
              <a:t>can be persistent</a:t>
            </a:r>
            <a:r>
              <a:rPr lang="en-US" dirty="0"/>
              <a:t>, whereas, for shell variables once you exit the session, they're all gone.</a:t>
            </a:r>
          </a:p>
          <a:p>
            <a:r>
              <a:rPr lang="en-US" dirty="0"/>
              <a:t>Environment variables have UPPER CASE and shell variables have lower case names.</a:t>
            </a:r>
          </a:p>
          <a:p>
            <a:r>
              <a:rPr lang="en-US" dirty="0"/>
              <a:t>To access the value stored in a variable, prefix its name with the dollar sign ($).</a:t>
            </a:r>
          </a:p>
          <a:p>
            <a:pPr marL="0" indent="0">
              <a:buNone/>
            </a:pPr>
            <a:endParaRPr lang="en-US" dirty="0"/>
          </a:p>
        </p:txBody>
      </p:sp>
    </p:spTree>
    <p:extLst>
      <p:ext uri="{BB962C8B-B14F-4D97-AF65-F5344CB8AC3E}">
        <p14:creationId xmlns:p14="http://schemas.microsoft.com/office/powerpoint/2010/main" val="528986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291" y="203200"/>
            <a:ext cx="9500321" cy="581891"/>
          </a:xfrm>
        </p:spPr>
        <p:txBody>
          <a:bodyPr>
            <a:normAutofit fontScale="90000"/>
          </a:bodyPr>
          <a:lstStyle/>
          <a:p>
            <a:pPr algn="ctr"/>
            <a:r>
              <a:rPr lang="en-US" dirty="0"/>
              <a:t>Special variables</a:t>
            </a:r>
          </a:p>
        </p:txBody>
      </p:sp>
      <p:sp>
        <p:nvSpPr>
          <p:cNvPr id="6" name="Content Placeholder 5"/>
          <p:cNvSpPr>
            <a:spLocks noGrp="1"/>
          </p:cNvSpPr>
          <p:nvPr>
            <p:ph idx="1"/>
          </p:nvPr>
        </p:nvSpPr>
        <p:spPr>
          <a:xfrm>
            <a:off x="1893455" y="785091"/>
            <a:ext cx="9993745" cy="5994400"/>
          </a:xfrm>
        </p:spPr>
        <p:txBody>
          <a:bodyPr>
            <a:normAutofit fontScale="92500" lnSpcReduction="10000"/>
          </a:bodyPr>
          <a:lstStyle/>
          <a:p>
            <a:endParaRPr lang="en-US" dirty="0"/>
          </a:p>
          <a:p>
            <a:r>
              <a:rPr lang="en-US" b="1" dirty="0"/>
              <a:t>$0</a:t>
            </a:r>
            <a:r>
              <a:rPr lang="en-US" dirty="0"/>
              <a:t> - The filename of the current script.</a:t>
            </a:r>
          </a:p>
          <a:p>
            <a:endParaRPr lang="en-US" dirty="0"/>
          </a:p>
          <a:p>
            <a:r>
              <a:rPr lang="en-US" b="1" dirty="0"/>
              <a:t>$#</a:t>
            </a:r>
            <a:r>
              <a:rPr lang="en-US" dirty="0"/>
              <a:t> - The number of arguments supplied to a script.</a:t>
            </a:r>
          </a:p>
          <a:p>
            <a:pPr marL="0" indent="0">
              <a:buNone/>
            </a:pPr>
            <a:r>
              <a:rPr lang="en-US" dirty="0"/>
              <a:t>	</a:t>
            </a:r>
          </a:p>
          <a:p>
            <a:r>
              <a:rPr lang="en-US" b="1" dirty="0"/>
              <a:t>$*</a:t>
            </a:r>
            <a:r>
              <a:rPr lang="en-US" dirty="0"/>
              <a:t> - All the arguments are double quoted. If a script receives two arguments, $* is equivalent to $1 $2.</a:t>
            </a:r>
          </a:p>
          <a:p>
            <a:pPr marL="0" indent="0">
              <a:buNone/>
            </a:pPr>
            <a:endParaRPr lang="en-US" dirty="0"/>
          </a:p>
          <a:p>
            <a:r>
              <a:rPr lang="en-US" b="1" dirty="0"/>
              <a:t>$@</a:t>
            </a:r>
            <a:r>
              <a:rPr lang="en-US" dirty="0"/>
              <a:t> - All the arguments are individually double quoted. If a script receives two arguments, $@ is equivalent to $1 $2.</a:t>
            </a:r>
          </a:p>
          <a:p>
            <a:pPr marL="0" indent="0">
              <a:buNone/>
            </a:pPr>
            <a:endParaRPr lang="en-US" dirty="0"/>
          </a:p>
          <a:p>
            <a:r>
              <a:rPr lang="en-US" b="1" dirty="0"/>
              <a:t>$?</a:t>
            </a:r>
            <a:r>
              <a:rPr lang="en-US" dirty="0"/>
              <a:t> - The exit status of the last command executed.</a:t>
            </a:r>
          </a:p>
          <a:p>
            <a:endParaRPr lang="en-US" dirty="0"/>
          </a:p>
          <a:p>
            <a:r>
              <a:rPr lang="en-US" b="1" dirty="0"/>
              <a:t>$</a:t>
            </a:r>
            <a:r>
              <a:rPr lang="en-US" dirty="0"/>
              <a:t>$ - The process number of the current shell. For shell scripts, this is the process ID under which they are executing.</a:t>
            </a:r>
          </a:p>
          <a:p>
            <a:endParaRPr lang="en-US" dirty="0"/>
          </a:p>
          <a:p>
            <a:r>
              <a:rPr lang="en-US" b="1" dirty="0"/>
              <a:t>$!</a:t>
            </a:r>
            <a:r>
              <a:rPr lang="en-US" dirty="0"/>
              <a:t> - The process number of the last background command.</a:t>
            </a:r>
          </a:p>
        </p:txBody>
      </p:sp>
    </p:spTree>
    <p:extLst>
      <p:ext uri="{BB962C8B-B14F-4D97-AF65-F5344CB8AC3E}">
        <p14:creationId xmlns:p14="http://schemas.microsoft.com/office/powerpoint/2010/main" val="397610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255" y="295564"/>
            <a:ext cx="9814357" cy="692727"/>
          </a:xfrm>
        </p:spPr>
        <p:txBody>
          <a:bodyPr/>
          <a:lstStyle/>
          <a:p>
            <a:pPr algn="ctr"/>
            <a:r>
              <a:rPr lang="en-US" dirty="0"/>
              <a:t>What is a Shell?</a:t>
            </a:r>
          </a:p>
        </p:txBody>
      </p:sp>
      <p:sp>
        <p:nvSpPr>
          <p:cNvPr id="3" name="Content Placeholder 2"/>
          <p:cNvSpPr>
            <a:spLocks noGrp="1"/>
          </p:cNvSpPr>
          <p:nvPr>
            <p:ph idx="1"/>
          </p:nvPr>
        </p:nvSpPr>
        <p:spPr>
          <a:xfrm>
            <a:off x="1690255" y="1468582"/>
            <a:ext cx="9814357" cy="4802910"/>
          </a:xfrm>
        </p:spPr>
        <p:txBody>
          <a:bodyPr>
            <a:noAutofit/>
          </a:bodyPr>
          <a:lstStyle/>
          <a:p>
            <a:endParaRPr lang="en-US" altLang="zh-TW" dirty="0"/>
          </a:p>
          <a:p>
            <a:r>
              <a:rPr lang="en-US" altLang="zh-TW" dirty="0"/>
              <a:t>Shell is a command interpreter.</a:t>
            </a:r>
          </a:p>
          <a:p>
            <a:endParaRPr lang="en-US" altLang="zh-TW" dirty="0"/>
          </a:p>
          <a:p>
            <a:r>
              <a:rPr lang="en-US" altLang="zh-TW" dirty="0"/>
              <a:t>It is the layer between the operating system kernel and the user.</a:t>
            </a:r>
          </a:p>
          <a:p>
            <a:endParaRPr lang="en-US" altLang="zh-TW" dirty="0"/>
          </a:p>
          <a:p>
            <a:pPr>
              <a:lnSpc>
                <a:spcPct val="80000"/>
              </a:lnSpc>
            </a:pPr>
            <a:r>
              <a:rPr lang="en-US" altLang="en-US" dirty="0"/>
              <a:t>Shells provide a "command line" interface which allows the user to enter commands which are translated by the shell into something the kernel can comprehend and then is sent off to the kernel for it to act upon. </a:t>
            </a:r>
          </a:p>
          <a:p>
            <a:pPr>
              <a:lnSpc>
                <a:spcPct val="80000"/>
              </a:lnSpc>
            </a:pPr>
            <a:endParaRPr lang="en-US" altLang="en-US" dirty="0"/>
          </a:p>
          <a:p>
            <a:pPr>
              <a:lnSpc>
                <a:spcPct val="80000"/>
              </a:lnSpc>
            </a:pPr>
            <a:r>
              <a:rPr lang="en-US" altLang="en-US" dirty="0"/>
              <a:t>Shell gets started when the user logs in or start the terminal.</a:t>
            </a:r>
          </a:p>
          <a:p>
            <a:pPr>
              <a:lnSpc>
                <a:spcPct val="80000"/>
              </a:lnSpc>
            </a:pPr>
            <a:endParaRPr lang="en-US" altLang="en-US" b="1" dirty="0"/>
          </a:p>
          <a:p>
            <a:pPr>
              <a:lnSpc>
                <a:spcPct val="80000"/>
              </a:lnSpc>
            </a:pPr>
            <a:r>
              <a:rPr lang="en-US" altLang="en-US" dirty="0"/>
              <a:t>Usually shells are interactive that mean , they accept command as input from users and execute them.</a:t>
            </a:r>
          </a:p>
          <a:p>
            <a:endParaRPr lang="en-US" altLang="zh-TW" dirty="0"/>
          </a:p>
          <a:p>
            <a:endParaRPr lang="en-US" altLang="zh-TW" dirty="0"/>
          </a:p>
          <a:p>
            <a:endParaRPr lang="en-US" altLang="zh-TW" dirty="0"/>
          </a:p>
          <a:p>
            <a:pPr marL="0" indent="0">
              <a:buNone/>
            </a:pPr>
            <a:endParaRPr lang="en-US" sz="1000" dirty="0"/>
          </a:p>
          <a:p>
            <a:pPr marL="0" indent="0">
              <a:buNone/>
            </a:pPr>
            <a:endParaRPr lang="en-US" sz="1000" dirty="0"/>
          </a:p>
          <a:p>
            <a:pPr marL="0" indent="0">
              <a:buNone/>
            </a:pPr>
            <a:endParaRPr lang="en-US" sz="1000" dirty="0"/>
          </a:p>
          <a:p>
            <a:pPr marL="0" indent="0">
              <a:buNone/>
            </a:pPr>
            <a:r>
              <a:rPr lang="en-US" sz="1000" dirty="0"/>
              <a:t> </a:t>
            </a:r>
          </a:p>
        </p:txBody>
      </p:sp>
    </p:spTree>
    <p:extLst>
      <p:ext uri="{BB962C8B-B14F-4D97-AF65-F5344CB8AC3E}">
        <p14:creationId xmlns:p14="http://schemas.microsoft.com/office/powerpoint/2010/main" val="2972182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4800"/>
            <a:ext cx="8911687" cy="766618"/>
          </a:xfrm>
        </p:spPr>
        <p:txBody>
          <a:bodyPr/>
          <a:lstStyle/>
          <a:p>
            <a:pPr algn="ctr"/>
            <a:r>
              <a:rPr lang="en-US" dirty="0"/>
              <a:t>Arrays</a:t>
            </a:r>
          </a:p>
        </p:txBody>
      </p:sp>
      <p:sp>
        <p:nvSpPr>
          <p:cNvPr id="3" name="Content Placeholder 2"/>
          <p:cNvSpPr>
            <a:spLocks noGrp="1"/>
          </p:cNvSpPr>
          <p:nvPr>
            <p:ph idx="1"/>
          </p:nvPr>
        </p:nvSpPr>
        <p:spPr>
          <a:xfrm>
            <a:off x="1681018" y="1136073"/>
            <a:ext cx="10372437" cy="5449454"/>
          </a:xfrm>
        </p:spPr>
        <p:txBody>
          <a:bodyPr>
            <a:normAutofit/>
          </a:bodyPr>
          <a:lstStyle/>
          <a:p>
            <a:endParaRPr lang="en-US" dirty="0"/>
          </a:p>
          <a:p>
            <a:r>
              <a:rPr lang="en-US" dirty="0"/>
              <a:t>An array is a systematic/ordered arrangement of the same type of data. But in Shell script Array is a variable which contains multiple values may be of same type or different type since by default in shell script everything is treated as a string. An array is zero-based </a:t>
            </a:r>
            <a:r>
              <a:rPr lang="en-US" dirty="0" err="1"/>
              <a:t>ie</a:t>
            </a:r>
            <a:r>
              <a:rPr lang="en-US" dirty="0"/>
              <a:t> indexing start with 0.</a:t>
            </a:r>
          </a:p>
          <a:p>
            <a:endParaRPr lang="en-US" dirty="0"/>
          </a:p>
          <a:p>
            <a:r>
              <a:rPr lang="en-US" dirty="0"/>
              <a:t>There are different ways we declare arrays basing on the type of shell we use.</a:t>
            </a:r>
          </a:p>
          <a:p>
            <a:pPr marL="0" indent="0">
              <a:buNone/>
            </a:pPr>
            <a:r>
              <a:rPr lang="en-US" dirty="0"/>
              <a:t> For </a:t>
            </a:r>
            <a:r>
              <a:rPr lang="en-US" dirty="0" err="1"/>
              <a:t>eg</a:t>
            </a:r>
            <a:r>
              <a:rPr lang="en-US" dirty="0"/>
              <a:t>:  set -A </a:t>
            </a:r>
            <a:r>
              <a:rPr lang="en-US" dirty="0" err="1"/>
              <a:t>array_name</a:t>
            </a:r>
            <a:r>
              <a:rPr lang="en-US" dirty="0"/>
              <a:t> value1 value2 ... </a:t>
            </a:r>
            <a:r>
              <a:rPr lang="en-US" dirty="0" err="1"/>
              <a:t>valuen</a:t>
            </a:r>
            <a:r>
              <a:rPr lang="en-US" dirty="0"/>
              <a:t> // In </a:t>
            </a:r>
            <a:r>
              <a:rPr lang="en-US" dirty="0" err="1"/>
              <a:t>Ksh</a:t>
            </a:r>
            <a:endParaRPr lang="en-US" dirty="0"/>
          </a:p>
          <a:p>
            <a:pPr marL="0" indent="0">
              <a:buNone/>
            </a:pPr>
            <a:endParaRPr lang="en-US" dirty="0"/>
          </a:p>
          <a:p>
            <a:r>
              <a:rPr lang="en-US" dirty="0"/>
              <a:t>You access array variable as follows  -  ${</a:t>
            </a:r>
            <a:r>
              <a:rPr lang="en-US" dirty="0" err="1"/>
              <a:t>array_name</a:t>
            </a:r>
            <a:r>
              <a:rPr lang="en-US" dirty="0"/>
              <a:t>[index]}</a:t>
            </a:r>
          </a:p>
          <a:p>
            <a:pPr>
              <a:lnSpc>
                <a:spcPct val="90000"/>
              </a:lnSpc>
            </a:pPr>
            <a:r>
              <a:rPr lang="en-US" altLang="zh-TW" dirty="0"/>
              <a:t>refers to </a:t>
            </a:r>
            <a:r>
              <a:rPr lang="en-US" altLang="zh-TW" i="1" dirty="0"/>
              <a:t>all</a:t>
            </a:r>
            <a:r>
              <a:rPr lang="en-US" altLang="zh-TW" dirty="0"/>
              <a:t> the elements of the array  -  </a:t>
            </a:r>
            <a:r>
              <a:rPr lang="en-US" altLang="zh-TW" sz="1800" i="1" dirty="0"/>
              <a:t>${</a:t>
            </a:r>
            <a:r>
              <a:rPr lang="en-US" altLang="zh-TW" sz="1800" i="1" dirty="0" err="1"/>
              <a:t>array_name</a:t>
            </a:r>
            <a:r>
              <a:rPr lang="en-US" altLang="zh-TW" sz="1800" i="1" dirty="0"/>
              <a:t>[@]}</a:t>
            </a:r>
            <a:r>
              <a:rPr lang="en-US" altLang="zh-TW" sz="1800" dirty="0"/>
              <a:t> or </a:t>
            </a:r>
            <a:r>
              <a:rPr lang="en-US" altLang="zh-TW" sz="1800" i="1" dirty="0"/>
              <a:t>${</a:t>
            </a:r>
            <a:r>
              <a:rPr lang="en-US" altLang="zh-TW" sz="1800" i="1" dirty="0" err="1"/>
              <a:t>array_name</a:t>
            </a:r>
            <a:r>
              <a:rPr lang="en-US" altLang="zh-TW" sz="1800" i="1" dirty="0"/>
              <a:t>[*]}</a:t>
            </a:r>
            <a:r>
              <a:rPr lang="en-US" altLang="zh-TW" sz="1800" dirty="0"/>
              <a:t> </a:t>
            </a:r>
          </a:p>
          <a:p>
            <a:pPr>
              <a:lnSpc>
                <a:spcPct val="90000"/>
              </a:lnSpc>
            </a:pPr>
            <a:r>
              <a:rPr lang="en-US" altLang="zh-TW" dirty="0"/>
              <a:t>get a count of the number of elements in an array - </a:t>
            </a:r>
            <a:r>
              <a:rPr lang="en-US" altLang="zh-TW" sz="1800" i="1" dirty="0"/>
              <a:t>${#</a:t>
            </a:r>
            <a:r>
              <a:rPr lang="en-US" altLang="zh-TW" sz="1800" i="1" dirty="0" err="1"/>
              <a:t>array_name</a:t>
            </a:r>
            <a:r>
              <a:rPr lang="en-US" altLang="zh-TW" sz="1800" i="1" dirty="0"/>
              <a:t>[@]}</a:t>
            </a:r>
            <a:r>
              <a:rPr lang="en-US" altLang="zh-TW" sz="1800" dirty="0"/>
              <a:t> or </a:t>
            </a:r>
            <a:r>
              <a:rPr lang="en-US" altLang="zh-TW" sz="1800" i="1" dirty="0"/>
              <a:t>${#</a:t>
            </a:r>
            <a:r>
              <a:rPr lang="en-US" altLang="zh-TW" sz="1800" i="1" dirty="0" err="1"/>
              <a:t>array_name</a:t>
            </a:r>
            <a:r>
              <a:rPr lang="en-US" altLang="zh-TW" sz="1800" i="1" dirty="0"/>
              <a:t>[*]}</a:t>
            </a:r>
            <a:endParaRPr lang="en-US" altLang="zh-TW" sz="1800" dirty="0"/>
          </a:p>
          <a:p>
            <a:endParaRPr lang="en-US" dirty="0"/>
          </a:p>
          <a:p>
            <a:pPr marL="0" indent="0">
              <a:buNone/>
            </a:pPr>
            <a:endParaRPr lang="en-US" dirty="0"/>
          </a:p>
        </p:txBody>
      </p:sp>
    </p:spTree>
    <p:extLst>
      <p:ext uri="{BB962C8B-B14F-4D97-AF65-F5344CB8AC3E}">
        <p14:creationId xmlns:p14="http://schemas.microsoft.com/office/powerpoint/2010/main" val="555862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1673"/>
            <a:ext cx="8911687" cy="701963"/>
          </a:xfrm>
        </p:spPr>
        <p:txBody>
          <a:bodyPr/>
          <a:lstStyle/>
          <a:p>
            <a:pPr algn="ctr"/>
            <a:r>
              <a:rPr lang="en-US" dirty="0"/>
              <a:t>Operators</a:t>
            </a:r>
          </a:p>
        </p:txBody>
      </p:sp>
      <p:sp>
        <p:nvSpPr>
          <p:cNvPr id="3" name="Content Placeholder 2"/>
          <p:cNvSpPr>
            <a:spLocks noGrp="1"/>
          </p:cNvSpPr>
          <p:nvPr>
            <p:ph idx="1"/>
          </p:nvPr>
        </p:nvSpPr>
        <p:spPr>
          <a:xfrm>
            <a:off x="1764145" y="988291"/>
            <a:ext cx="10178473" cy="5403273"/>
          </a:xfrm>
        </p:spPr>
        <p:txBody>
          <a:bodyPr/>
          <a:lstStyle/>
          <a:p>
            <a:endParaRPr lang="en-US" dirty="0"/>
          </a:p>
          <a:p>
            <a:r>
              <a:rPr lang="en-US" dirty="0"/>
              <a:t>Various operators supported by shell are :</a:t>
            </a:r>
          </a:p>
          <a:p>
            <a:pPr marL="0" indent="0">
              <a:buNone/>
            </a:pPr>
            <a:endParaRPr lang="en-US" dirty="0"/>
          </a:p>
          <a:p>
            <a:pPr marL="0" indent="0">
              <a:buNone/>
            </a:pPr>
            <a:r>
              <a:rPr lang="en-US" dirty="0"/>
              <a:t>	Arithmetic Operators</a:t>
            </a:r>
          </a:p>
          <a:p>
            <a:pPr marL="0" indent="0">
              <a:buNone/>
            </a:pPr>
            <a:r>
              <a:rPr lang="en-US" dirty="0"/>
              <a:t>	Relational Operators</a:t>
            </a:r>
          </a:p>
          <a:p>
            <a:pPr marL="0" indent="0">
              <a:buNone/>
            </a:pPr>
            <a:r>
              <a:rPr lang="en-US" dirty="0"/>
              <a:t>	Boolean Operators</a:t>
            </a:r>
          </a:p>
          <a:p>
            <a:pPr marL="0" indent="0">
              <a:buNone/>
            </a:pPr>
            <a:r>
              <a:rPr lang="en-US" dirty="0"/>
              <a:t>	String Operators</a:t>
            </a:r>
          </a:p>
          <a:p>
            <a:pPr marL="0" indent="0">
              <a:buNone/>
            </a:pPr>
            <a:r>
              <a:rPr lang="en-US" dirty="0"/>
              <a:t>	File Test Operators</a:t>
            </a:r>
          </a:p>
          <a:p>
            <a:endParaRPr lang="en-US" dirty="0"/>
          </a:p>
          <a:p>
            <a:endParaRPr lang="en-US" dirty="0"/>
          </a:p>
        </p:txBody>
      </p:sp>
    </p:spTree>
    <p:extLst>
      <p:ext uri="{BB962C8B-B14F-4D97-AF65-F5344CB8AC3E}">
        <p14:creationId xmlns:p14="http://schemas.microsoft.com/office/powerpoint/2010/main" val="2360078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99491" y="674255"/>
            <a:ext cx="10289309" cy="5532582"/>
          </a:xfrm>
          <a:prstGeom prst="rect">
            <a:avLst/>
          </a:prstGeom>
        </p:spPr>
      </p:pic>
    </p:spTree>
    <p:extLst>
      <p:ext uri="{BB962C8B-B14F-4D97-AF65-F5344CB8AC3E}">
        <p14:creationId xmlns:p14="http://schemas.microsoft.com/office/powerpoint/2010/main" val="312859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30910"/>
            <a:ext cx="8911687" cy="637308"/>
          </a:xfrm>
        </p:spPr>
        <p:txBody>
          <a:bodyPr>
            <a:normAutofit fontScale="90000"/>
          </a:bodyPr>
          <a:lstStyle/>
          <a:p>
            <a:pPr algn="ctr"/>
            <a:r>
              <a:rPr lang="en-US" dirty="0"/>
              <a:t>Conditional statements</a:t>
            </a:r>
          </a:p>
        </p:txBody>
      </p:sp>
      <p:sp>
        <p:nvSpPr>
          <p:cNvPr id="3" name="Content Placeholder 2"/>
          <p:cNvSpPr>
            <a:spLocks noGrp="1"/>
          </p:cNvSpPr>
          <p:nvPr>
            <p:ph idx="1"/>
          </p:nvPr>
        </p:nvSpPr>
        <p:spPr>
          <a:xfrm>
            <a:off x="1791855" y="868218"/>
            <a:ext cx="9712757" cy="5989781"/>
          </a:xfrm>
        </p:spPr>
        <p:txBody>
          <a:bodyPr>
            <a:normAutofit/>
          </a:bodyPr>
          <a:lstStyle/>
          <a:p>
            <a:r>
              <a:rPr lang="en-US" b="1" u="sng" dirty="0"/>
              <a:t>The if...else statement :</a:t>
            </a:r>
            <a:r>
              <a:rPr lang="en-US" dirty="0"/>
              <a:t>  There are different ways we can write an if…else statement </a:t>
            </a:r>
          </a:p>
          <a:p>
            <a:pPr marL="0" indent="0">
              <a:buNone/>
            </a:pPr>
            <a:r>
              <a:rPr lang="en-US" dirty="0"/>
              <a:t>Syntax :</a:t>
            </a:r>
          </a:p>
          <a:p>
            <a:pPr marL="0" indent="0">
              <a:buNone/>
            </a:pPr>
            <a:r>
              <a:rPr lang="en-US" dirty="0"/>
              <a:t>if [ expression ] </a:t>
            </a:r>
          </a:p>
          <a:p>
            <a:pPr marL="0" indent="0">
              <a:buNone/>
            </a:pPr>
            <a:r>
              <a:rPr lang="en-US" dirty="0"/>
              <a:t>then </a:t>
            </a:r>
          </a:p>
          <a:p>
            <a:pPr marL="0" indent="0">
              <a:buNone/>
            </a:pPr>
            <a:r>
              <a:rPr lang="en-US" dirty="0"/>
              <a:t>   Statement(s) to be executed if expression is true </a:t>
            </a:r>
          </a:p>
          <a:p>
            <a:pPr marL="0" indent="0">
              <a:buNone/>
            </a:pPr>
            <a:r>
              <a:rPr lang="en-US" dirty="0"/>
              <a:t>fi</a:t>
            </a:r>
          </a:p>
          <a:p>
            <a:pPr marL="0" indent="0">
              <a:buNone/>
            </a:pPr>
            <a:r>
              <a:rPr lang="en-US" dirty="0"/>
              <a:t>-----------------------------------------------------------------------------------------------</a:t>
            </a:r>
          </a:p>
          <a:p>
            <a:pPr marL="0" indent="0">
              <a:buNone/>
            </a:pPr>
            <a:r>
              <a:rPr lang="en-US" dirty="0"/>
              <a:t>if [ expression ]</a:t>
            </a:r>
          </a:p>
          <a:p>
            <a:pPr marL="0" indent="0">
              <a:buNone/>
            </a:pPr>
            <a:r>
              <a:rPr lang="en-US" dirty="0"/>
              <a:t>then</a:t>
            </a:r>
          </a:p>
          <a:p>
            <a:pPr marL="0" indent="0">
              <a:buNone/>
            </a:pPr>
            <a:r>
              <a:rPr lang="en-US" dirty="0"/>
              <a:t>   Statement(s) to be executed if expression is true</a:t>
            </a:r>
          </a:p>
          <a:p>
            <a:pPr marL="0" indent="0">
              <a:buNone/>
            </a:pPr>
            <a:r>
              <a:rPr lang="en-US" dirty="0"/>
              <a:t>else</a:t>
            </a:r>
          </a:p>
          <a:p>
            <a:pPr marL="0" indent="0">
              <a:buNone/>
            </a:pPr>
            <a:r>
              <a:rPr lang="en-US" dirty="0"/>
              <a:t>   Statement(s) to be executed if expression is not true</a:t>
            </a:r>
          </a:p>
          <a:p>
            <a:pPr marL="0" indent="0">
              <a:buNone/>
            </a:pPr>
            <a:r>
              <a:rPr lang="en-US" dirty="0"/>
              <a:t>fi</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6128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38910"/>
            <a:ext cx="8915400" cy="5661890"/>
          </a:xfrm>
        </p:spPr>
        <p:txBody>
          <a:bodyPr>
            <a:normAutofit/>
          </a:bodyPr>
          <a:lstStyle/>
          <a:p>
            <a:endParaRPr lang="en-US" dirty="0"/>
          </a:p>
          <a:p>
            <a:pPr marL="0" indent="0">
              <a:buNone/>
            </a:pPr>
            <a:r>
              <a:rPr lang="en-US" dirty="0"/>
              <a:t>if [ expression 1 ]</a:t>
            </a:r>
          </a:p>
          <a:p>
            <a:pPr marL="0" indent="0">
              <a:buNone/>
            </a:pPr>
            <a:r>
              <a:rPr lang="en-US" dirty="0"/>
              <a:t>then</a:t>
            </a:r>
          </a:p>
          <a:p>
            <a:pPr marL="0" indent="0">
              <a:buNone/>
            </a:pPr>
            <a:r>
              <a:rPr lang="en-US" dirty="0"/>
              <a:t>   Statement(s) to be executed if expression 1 is true</a:t>
            </a:r>
          </a:p>
          <a:p>
            <a:pPr marL="0" indent="0">
              <a:buNone/>
            </a:pPr>
            <a:r>
              <a:rPr lang="en-US" dirty="0" err="1"/>
              <a:t>elif</a:t>
            </a:r>
            <a:r>
              <a:rPr lang="en-US" dirty="0"/>
              <a:t> [ expression 2 ]</a:t>
            </a:r>
          </a:p>
          <a:p>
            <a:pPr marL="0" indent="0">
              <a:buNone/>
            </a:pPr>
            <a:r>
              <a:rPr lang="en-US" dirty="0"/>
              <a:t>then</a:t>
            </a:r>
          </a:p>
          <a:p>
            <a:pPr marL="0" indent="0">
              <a:buNone/>
            </a:pPr>
            <a:r>
              <a:rPr lang="en-US" dirty="0"/>
              <a:t>   Statement(s) to be executed if expression 2 is true</a:t>
            </a:r>
          </a:p>
          <a:p>
            <a:pPr marL="0" indent="0">
              <a:buNone/>
            </a:pPr>
            <a:r>
              <a:rPr lang="en-US" dirty="0" err="1"/>
              <a:t>elif</a:t>
            </a:r>
            <a:r>
              <a:rPr lang="en-US" dirty="0"/>
              <a:t> [ expression 3 ]</a:t>
            </a:r>
          </a:p>
          <a:p>
            <a:pPr marL="0" indent="0">
              <a:buNone/>
            </a:pPr>
            <a:r>
              <a:rPr lang="en-US" dirty="0"/>
              <a:t>then</a:t>
            </a:r>
          </a:p>
          <a:p>
            <a:pPr marL="0" indent="0">
              <a:buNone/>
            </a:pPr>
            <a:r>
              <a:rPr lang="en-US" dirty="0"/>
              <a:t>   Statement(s) to be executed if expression 3 is true</a:t>
            </a:r>
          </a:p>
          <a:p>
            <a:pPr marL="0" indent="0">
              <a:buNone/>
            </a:pPr>
            <a:r>
              <a:rPr lang="en-US" dirty="0"/>
              <a:t>else</a:t>
            </a:r>
          </a:p>
          <a:p>
            <a:pPr marL="0" indent="0">
              <a:buNone/>
            </a:pPr>
            <a:r>
              <a:rPr lang="en-US" dirty="0"/>
              <a:t>   Statement(s) to be executed if no expression is true</a:t>
            </a:r>
          </a:p>
          <a:p>
            <a:pPr marL="0" indent="0">
              <a:buNone/>
            </a:pPr>
            <a:r>
              <a:rPr lang="en-US" dirty="0"/>
              <a:t>fi</a:t>
            </a:r>
          </a:p>
          <a:p>
            <a:pPr marL="0" indent="0">
              <a:buNone/>
            </a:pPr>
            <a:endParaRPr lang="en-US" dirty="0"/>
          </a:p>
        </p:txBody>
      </p:sp>
    </p:spTree>
    <p:extLst>
      <p:ext uri="{BB962C8B-B14F-4D97-AF65-F5344CB8AC3E}">
        <p14:creationId xmlns:p14="http://schemas.microsoft.com/office/powerpoint/2010/main" val="3715070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5818" y="323273"/>
            <a:ext cx="9518794" cy="6308436"/>
          </a:xfrm>
        </p:spPr>
        <p:txBody>
          <a:bodyPr>
            <a:normAutofit fontScale="92500" lnSpcReduction="10000"/>
          </a:bodyPr>
          <a:lstStyle/>
          <a:p>
            <a:endParaRPr lang="en-US" dirty="0"/>
          </a:p>
          <a:p>
            <a:r>
              <a:rPr lang="en-US" b="1" u="sng" dirty="0"/>
              <a:t>The case...</a:t>
            </a:r>
            <a:r>
              <a:rPr lang="en-US" b="1" u="sng" dirty="0" err="1"/>
              <a:t>esac</a:t>
            </a:r>
            <a:r>
              <a:rPr lang="en-US" b="1" u="sng" dirty="0"/>
              <a:t> statement :</a:t>
            </a:r>
          </a:p>
          <a:p>
            <a:endParaRPr lang="en-US" dirty="0"/>
          </a:p>
          <a:p>
            <a:pPr marL="0" indent="0">
              <a:buNone/>
            </a:pPr>
            <a:r>
              <a:rPr lang="en-US" dirty="0"/>
              <a:t>case word in</a:t>
            </a:r>
          </a:p>
          <a:p>
            <a:pPr marL="0" indent="0">
              <a:buNone/>
            </a:pPr>
            <a:r>
              <a:rPr lang="en-US" dirty="0"/>
              <a:t>   pattern1)</a:t>
            </a:r>
          </a:p>
          <a:p>
            <a:pPr marL="0" indent="0">
              <a:buNone/>
            </a:pPr>
            <a:r>
              <a:rPr lang="en-US" dirty="0"/>
              <a:t>      Statement(s) to be executed if pattern1 matches</a:t>
            </a:r>
          </a:p>
          <a:p>
            <a:pPr marL="0" indent="0">
              <a:buNone/>
            </a:pPr>
            <a:r>
              <a:rPr lang="en-US" dirty="0"/>
              <a:t>      ;;</a:t>
            </a:r>
          </a:p>
          <a:p>
            <a:pPr marL="0" indent="0">
              <a:buNone/>
            </a:pPr>
            <a:r>
              <a:rPr lang="en-US" dirty="0"/>
              <a:t>   pattern2)</a:t>
            </a:r>
          </a:p>
          <a:p>
            <a:pPr marL="0" indent="0">
              <a:buNone/>
            </a:pPr>
            <a:r>
              <a:rPr lang="en-US" dirty="0"/>
              <a:t>      Statement(s) to be executed if pattern2 matches</a:t>
            </a:r>
          </a:p>
          <a:p>
            <a:pPr marL="0" indent="0">
              <a:buNone/>
            </a:pPr>
            <a:r>
              <a:rPr lang="en-US" dirty="0"/>
              <a:t>      ;;</a:t>
            </a:r>
          </a:p>
          <a:p>
            <a:pPr marL="0" indent="0">
              <a:buNone/>
            </a:pPr>
            <a:r>
              <a:rPr lang="en-US" dirty="0"/>
              <a:t>   pattern3)</a:t>
            </a:r>
          </a:p>
          <a:p>
            <a:pPr marL="0" indent="0">
              <a:buNone/>
            </a:pPr>
            <a:r>
              <a:rPr lang="en-US" dirty="0"/>
              <a:t>      Statement(s) to be executed if pattern3 matches</a:t>
            </a:r>
          </a:p>
          <a:p>
            <a:pPr marL="0" indent="0">
              <a:buNone/>
            </a:pPr>
            <a:r>
              <a:rPr lang="en-US" dirty="0"/>
              <a:t>      ;;</a:t>
            </a:r>
          </a:p>
          <a:p>
            <a:pPr marL="0" indent="0">
              <a:buNone/>
            </a:pPr>
            <a:r>
              <a:rPr lang="en-US" dirty="0"/>
              <a:t>   *)</a:t>
            </a:r>
          </a:p>
          <a:p>
            <a:pPr marL="0" indent="0">
              <a:buNone/>
            </a:pPr>
            <a:r>
              <a:rPr lang="en-US" dirty="0"/>
              <a:t>     Default condition to be executed</a:t>
            </a:r>
          </a:p>
          <a:p>
            <a:pPr marL="0" indent="0">
              <a:buNone/>
            </a:pPr>
            <a:r>
              <a:rPr lang="en-US" dirty="0"/>
              <a:t>     ;;</a:t>
            </a:r>
          </a:p>
          <a:p>
            <a:pPr marL="0" indent="0">
              <a:buNone/>
            </a:pPr>
            <a:r>
              <a:rPr lang="en-US" dirty="0" err="1"/>
              <a:t>esac</a:t>
            </a:r>
            <a:endParaRPr lang="en-US" dirty="0"/>
          </a:p>
        </p:txBody>
      </p:sp>
    </p:spTree>
    <p:extLst>
      <p:ext uri="{BB962C8B-B14F-4D97-AF65-F5344CB8AC3E}">
        <p14:creationId xmlns:p14="http://schemas.microsoft.com/office/powerpoint/2010/main" val="3761779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47783"/>
            <a:ext cx="8911687" cy="757382"/>
          </a:xfrm>
        </p:spPr>
        <p:txBody>
          <a:bodyPr/>
          <a:lstStyle/>
          <a:p>
            <a:pPr algn="ctr"/>
            <a:r>
              <a:rPr lang="en-US" dirty="0"/>
              <a:t>Loops</a:t>
            </a:r>
          </a:p>
        </p:txBody>
      </p:sp>
      <p:sp>
        <p:nvSpPr>
          <p:cNvPr id="3" name="Content Placeholder 2"/>
          <p:cNvSpPr>
            <a:spLocks noGrp="1"/>
          </p:cNvSpPr>
          <p:nvPr>
            <p:ph idx="1"/>
          </p:nvPr>
        </p:nvSpPr>
        <p:spPr>
          <a:xfrm>
            <a:off x="1791855" y="905165"/>
            <a:ext cx="10002981" cy="5698835"/>
          </a:xfrm>
        </p:spPr>
        <p:txBody>
          <a:bodyPr/>
          <a:lstStyle/>
          <a:p>
            <a:r>
              <a:rPr lang="en-US" dirty="0"/>
              <a:t>Loop is a programming tool that enables us to execute a set of commands repeatedly.</a:t>
            </a:r>
          </a:p>
          <a:p>
            <a:endParaRPr lang="en-US" dirty="0"/>
          </a:p>
          <a:p>
            <a:pPr fontAlgn="base">
              <a:buFont typeface="Wingdings" panose="05000000000000000000" pitchFamily="2" charset="2"/>
              <a:buChar char="§"/>
            </a:pPr>
            <a:r>
              <a:rPr lang="en-US" b="1" dirty="0"/>
              <a:t>while</a:t>
            </a:r>
            <a:r>
              <a:rPr lang="en-US" dirty="0"/>
              <a:t> statement</a:t>
            </a:r>
          </a:p>
          <a:p>
            <a:pPr fontAlgn="base">
              <a:buFont typeface="Wingdings" panose="05000000000000000000" pitchFamily="2" charset="2"/>
              <a:buChar char="§"/>
            </a:pPr>
            <a:r>
              <a:rPr lang="en-US" b="1" dirty="0"/>
              <a:t>for</a:t>
            </a:r>
            <a:r>
              <a:rPr lang="en-US" dirty="0"/>
              <a:t> statement</a:t>
            </a:r>
          </a:p>
          <a:p>
            <a:pPr fontAlgn="base">
              <a:buFont typeface="Wingdings" panose="05000000000000000000" pitchFamily="2" charset="2"/>
              <a:buChar char="§"/>
            </a:pPr>
            <a:r>
              <a:rPr lang="en-US" b="1" dirty="0"/>
              <a:t>until</a:t>
            </a:r>
            <a:r>
              <a:rPr lang="en-US" dirty="0"/>
              <a:t> statement</a:t>
            </a:r>
          </a:p>
          <a:p>
            <a:endParaRPr lang="en-US" dirty="0"/>
          </a:p>
          <a:p>
            <a:pPr fontAlgn="base"/>
            <a:r>
              <a:rPr lang="en-US" dirty="0"/>
              <a:t>To alter the flow of loop statements, two commands are used they are :</a:t>
            </a:r>
          </a:p>
          <a:p>
            <a:pPr marL="0" indent="0" fontAlgn="base">
              <a:buNone/>
            </a:pPr>
            <a:endParaRPr lang="en-US" dirty="0"/>
          </a:p>
          <a:p>
            <a:pPr fontAlgn="base">
              <a:buFont typeface="Wingdings" panose="05000000000000000000" pitchFamily="2" charset="2"/>
              <a:buChar char="§"/>
            </a:pPr>
            <a:r>
              <a:rPr lang="en-US" b="1" dirty="0"/>
              <a:t>break</a:t>
            </a:r>
            <a:r>
              <a:rPr lang="en-US" dirty="0"/>
              <a:t>  </a:t>
            </a:r>
            <a:r>
              <a:rPr lang="en-US" dirty="0">
                <a:sym typeface="Wingdings" panose="05000000000000000000" pitchFamily="2" charset="2"/>
              </a:rPr>
              <a:t> It is used to exit the current loop.</a:t>
            </a:r>
            <a:endParaRPr lang="en-US" dirty="0"/>
          </a:p>
          <a:p>
            <a:pPr fontAlgn="base">
              <a:buFont typeface="Wingdings" panose="05000000000000000000" pitchFamily="2" charset="2"/>
              <a:buChar char="§"/>
            </a:pPr>
            <a:r>
              <a:rPr lang="en-US" b="1" dirty="0"/>
              <a:t>continue</a:t>
            </a:r>
            <a:r>
              <a:rPr lang="en-US" dirty="0"/>
              <a:t> </a:t>
            </a:r>
            <a:r>
              <a:rPr lang="en-US" dirty="0">
                <a:sym typeface="Wingdings" panose="05000000000000000000" pitchFamily="2" charset="2"/>
              </a:rPr>
              <a:t> It is used to exit the current iteration of a loop and begin the next iteration</a:t>
            </a:r>
            <a:endParaRPr lang="en-US" dirty="0"/>
          </a:p>
          <a:p>
            <a:endParaRPr lang="en-US" dirty="0"/>
          </a:p>
        </p:txBody>
      </p:sp>
    </p:spTree>
    <p:extLst>
      <p:ext uri="{BB962C8B-B14F-4D97-AF65-F5344CB8AC3E}">
        <p14:creationId xmlns:p14="http://schemas.microsoft.com/office/powerpoint/2010/main" val="915705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6921" y="350982"/>
            <a:ext cx="8915400" cy="6068290"/>
          </a:xfrm>
        </p:spPr>
        <p:txBody>
          <a:bodyPr>
            <a:normAutofit/>
          </a:bodyPr>
          <a:lstStyle/>
          <a:p>
            <a:endParaRPr lang="en-US" dirty="0"/>
          </a:p>
          <a:p>
            <a:r>
              <a:rPr lang="en-US" b="1" dirty="0"/>
              <a:t>while</a:t>
            </a:r>
            <a:r>
              <a:rPr lang="en-US" dirty="0"/>
              <a:t> command</a:t>
            </a:r>
          </a:p>
          <a:p>
            <a:pPr marL="0" indent="0">
              <a:buNone/>
            </a:pPr>
            <a:r>
              <a:rPr lang="en-US" dirty="0"/>
              <a:t>      do</a:t>
            </a:r>
          </a:p>
          <a:p>
            <a:pPr marL="0" indent="0">
              <a:buNone/>
            </a:pPr>
            <a:r>
              <a:rPr lang="en-US" dirty="0"/>
              <a:t>	   Statement(s) to be executed if command is true</a:t>
            </a:r>
          </a:p>
          <a:p>
            <a:pPr marL="0" indent="0">
              <a:buNone/>
            </a:pPr>
            <a:r>
              <a:rPr lang="en-US" dirty="0"/>
              <a:t>      done</a:t>
            </a:r>
          </a:p>
          <a:p>
            <a:pPr marL="0" indent="0">
              <a:buNone/>
            </a:pPr>
            <a:endParaRPr lang="en-US" dirty="0"/>
          </a:p>
          <a:p>
            <a:r>
              <a:rPr lang="en-US" b="1" dirty="0"/>
              <a:t>for</a:t>
            </a:r>
            <a:r>
              <a:rPr lang="en-US" dirty="0"/>
              <a:t> </a:t>
            </a:r>
            <a:r>
              <a:rPr lang="en-US" dirty="0" err="1"/>
              <a:t>var</a:t>
            </a:r>
            <a:r>
              <a:rPr lang="en-US" dirty="0"/>
              <a:t> in word1 word2 ... </a:t>
            </a:r>
            <a:r>
              <a:rPr lang="en-US" dirty="0" err="1"/>
              <a:t>wordN</a:t>
            </a:r>
            <a:endParaRPr lang="en-US" dirty="0"/>
          </a:p>
          <a:p>
            <a:pPr marL="0" indent="0">
              <a:buNone/>
            </a:pPr>
            <a:r>
              <a:rPr lang="en-US" dirty="0"/>
              <a:t>     do</a:t>
            </a:r>
          </a:p>
          <a:p>
            <a:pPr marL="0" indent="0">
              <a:buNone/>
            </a:pPr>
            <a:r>
              <a:rPr lang="en-US" dirty="0"/>
              <a:t>   	Statement(s) to be executed for every word.</a:t>
            </a:r>
          </a:p>
          <a:p>
            <a:pPr marL="0" indent="0">
              <a:buNone/>
            </a:pPr>
            <a:r>
              <a:rPr lang="en-US" dirty="0"/>
              <a:t>     done</a:t>
            </a:r>
          </a:p>
          <a:p>
            <a:pPr marL="0" indent="0">
              <a:buNone/>
            </a:pPr>
            <a:endParaRPr lang="en-US" dirty="0"/>
          </a:p>
          <a:p>
            <a:r>
              <a:rPr lang="en-US" b="1" dirty="0"/>
              <a:t>until</a:t>
            </a:r>
            <a:r>
              <a:rPr lang="en-US" dirty="0"/>
              <a:t> command</a:t>
            </a:r>
          </a:p>
          <a:p>
            <a:pPr marL="0" indent="0">
              <a:buNone/>
            </a:pPr>
            <a:r>
              <a:rPr lang="en-US" dirty="0"/>
              <a:t>     do</a:t>
            </a:r>
          </a:p>
          <a:p>
            <a:pPr marL="0" indent="0">
              <a:buNone/>
            </a:pPr>
            <a:r>
              <a:rPr lang="en-US" dirty="0"/>
              <a:t>   	Statement(s) to be executed until command is true</a:t>
            </a:r>
          </a:p>
          <a:p>
            <a:pPr marL="0" indent="0">
              <a:buNone/>
            </a:pPr>
            <a:r>
              <a:rPr lang="en-US" dirty="0"/>
              <a:t>     done</a:t>
            </a:r>
          </a:p>
        </p:txBody>
      </p:sp>
    </p:spTree>
    <p:extLst>
      <p:ext uri="{BB962C8B-B14F-4D97-AF65-F5344CB8AC3E}">
        <p14:creationId xmlns:p14="http://schemas.microsoft.com/office/powerpoint/2010/main" val="2261347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23273"/>
            <a:ext cx="8911687" cy="683491"/>
          </a:xfrm>
        </p:spPr>
        <p:txBody>
          <a:bodyPr/>
          <a:lstStyle/>
          <a:p>
            <a:pPr algn="ctr"/>
            <a:r>
              <a:rPr lang="en-US" altLang="zh-TW" dirty="0"/>
              <a:t>I/O Redirection</a:t>
            </a:r>
            <a:endParaRPr lang="en-US" dirty="0"/>
          </a:p>
        </p:txBody>
      </p:sp>
      <p:sp>
        <p:nvSpPr>
          <p:cNvPr id="3" name="Content Placeholder 2"/>
          <p:cNvSpPr>
            <a:spLocks noGrp="1"/>
          </p:cNvSpPr>
          <p:nvPr>
            <p:ph idx="1"/>
          </p:nvPr>
        </p:nvSpPr>
        <p:spPr>
          <a:xfrm>
            <a:off x="1939636" y="1089890"/>
            <a:ext cx="9564976" cy="5458692"/>
          </a:xfrm>
        </p:spPr>
        <p:txBody>
          <a:bodyPr/>
          <a:lstStyle/>
          <a:p>
            <a:endParaRPr lang="en-US" dirty="0"/>
          </a:p>
          <a:p>
            <a:r>
              <a:rPr lang="en-US" dirty="0"/>
              <a:t>&gt;  -  Redirects </a:t>
            </a:r>
            <a:r>
              <a:rPr lang="en-US" dirty="0" err="1"/>
              <a:t>stdout</a:t>
            </a:r>
            <a:r>
              <a:rPr lang="en-US" dirty="0"/>
              <a:t> to a file, Creates the file if not present, otherwise overwrites it </a:t>
            </a:r>
          </a:p>
          <a:p>
            <a:pPr marL="0" indent="0">
              <a:buNone/>
            </a:pPr>
            <a:endParaRPr lang="en-US" dirty="0"/>
          </a:p>
          <a:p>
            <a:r>
              <a:rPr lang="en-US" dirty="0"/>
              <a:t>&lt; -  Accept input from a file.</a:t>
            </a:r>
          </a:p>
          <a:p>
            <a:pPr marL="0" indent="0">
              <a:buNone/>
            </a:pPr>
            <a:endParaRPr lang="en-US" dirty="0"/>
          </a:p>
          <a:p>
            <a:r>
              <a:rPr lang="en-US" dirty="0"/>
              <a:t>&gt;&gt; - Creates the file if not present, otherwise appends to it. </a:t>
            </a:r>
          </a:p>
          <a:p>
            <a:pPr marL="0" indent="0">
              <a:buNone/>
            </a:pPr>
            <a:endParaRPr lang="en-US" dirty="0"/>
          </a:p>
          <a:p>
            <a:r>
              <a:rPr lang="en-US" dirty="0"/>
              <a:t>&lt;&lt;  - Forces the input to a command to be the shell’s input, which until there is a line that contains only label.</a:t>
            </a:r>
          </a:p>
          <a:p>
            <a:pPr marL="0" indent="0">
              <a:buNone/>
            </a:pPr>
            <a:endParaRPr lang="en-US" dirty="0"/>
          </a:p>
          <a:p>
            <a:r>
              <a:rPr lang="en-US" dirty="0"/>
              <a:t>| - pipe, similar to "&gt;", </a:t>
            </a:r>
          </a:p>
        </p:txBody>
      </p:sp>
    </p:spTree>
    <p:extLst>
      <p:ext uri="{BB962C8B-B14F-4D97-AF65-F5344CB8AC3E}">
        <p14:creationId xmlns:p14="http://schemas.microsoft.com/office/powerpoint/2010/main" val="3467845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1674"/>
            <a:ext cx="8911687" cy="581890"/>
          </a:xfrm>
        </p:spPr>
        <p:txBody>
          <a:bodyPr>
            <a:normAutofit fontScale="90000"/>
          </a:bodyPr>
          <a:lstStyle/>
          <a:p>
            <a:pPr algn="ctr"/>
            <a:r>
              <a:rPr lang="en-US" dirty="0"/>
              <a:t>File Descriptor</a:t>
            </a:r>
          </a:p>
        </p:txBody>
      </p:sp>
      <p:sp>
        <p:nvSpPr>
          <p:cNvPr id="3" name="Content Placeholder 2"/>
          <p:cNvSpPr>
            <a:spLocks noGrp="1"/>
          </p:cNvSpPr>
          <p:nvPr>
            <p:ph idx="1"/>
          </p:nvPr>
        </p:nvSpPr>
        <p:spPr>
          <a:xfrm>
            <a:off x="1708727" y="803564"/>
            <a:ext cx="10344727" cy="5975927"/>
          </a:xfrm>
        </p:spPr>
        <p:txBody>
          <a:bodyPr>
            <a:normAutofit fontScale="85000" lnSpcReduction="10000"/>
          </a:bodyPr>
          <a:lstStyle/>
          <a:p>
            <a:r>
              <a:rPr lang="en-US" dirty="0"/>
              <a:t>A file descriptor is a number that uniquely identifies an open file in a computer's operating system. </a:t>
            </a:r>
          </a:p>
          <a:p>
            <a:r>
              <a:rPr lang="en-US" dirty="0"/>
              <a:t>It describes a data resource, and how that resource may be accessed.</a:t>
            </a:r>
          </a:p>
          <a:p>
            <a:r>
              <a:rPr lang="en-US" dirty="0"/>
              <a:t>file descriptor :</a:t>
            </a:r>
          </a:p>
          <a:p>
            <a:pPr marL="0" indent="0">
              <a:buNone/>
            </a:pPr>
            <a:r>
              <a:rPr lang="en-US" b="1" dirty="0"/>
              <a:t>     0</a:t>
            </a:r>
            <a:r>
              <a:rPr lang="en-US" dirty="0"/>
              <a:t> is standard input (STDIN), </a:t>
            </a:r>
          </a:p>
          <a:p>
            <a:pPr marL="0" indent="0">
              <a:buNone/>
            </a:pPr>
            <a:r>
              <a:rPr lang="en-US" b="1" dirty="0"/>
              <a:t>     1</a:t>
            </a:r>
            <a:r>
              <a:rPr lang="en-US" dirty="0"/>
              <a:t> is standard output (STDOUT), and </a:t>
            </a:r>
          </a:p>
          <a:p>
            <a:pPr marL="0" indent="0">
              <a:buNone/>
            </a:pPr>
            <a:r>
              <a:rPr lang="en-US" b="1" dirty="0"/>
              <a:t>     2</a:t>
            </a:r>
            <a:r>
              <a:rPr lang="en-US" dirty="0"/>
              <a:t> is standard error output (STDERR)</a:t>
            </a:r>
          </a:p>
          <a:p>
            <a:pPr marL="0" indent="0">
              <a:buNone/>
            </a:pPr>
            <a:endParaRPr lang="en-US" dirty="0"/>
          </a:p>
          <a:p>
            <a:pPr marL="0" indent="0">
              <a:buNone/>
            </a:pPr>
            <a:r>
              <a:rPr lang="en-US" b="1" u="sng" dirty="0"/>
              <a:t>Discard the output</a:t>
            </a:r>
          </a:p>
          <a:p>
            <a:pPr marL="0" indent="0">
              <a:buNone/>
            </a:pPr>
            <a:r>
              <a:rPr lang="en-US" dirty="0"/>
              <a:t>Sometimes you will need to execute a command, but you don't want the output displayed on the screen. In such cases, you can discard the output by redirecting it to the file /dev/null −</a:t>
            </a:r>
          </a:p>
          <a:p>
            <a:pPr marL="0" indent="0">
              <a:buNone/>
            </a:pPr>
            <a:endParaRPr lang="en-US" dirty="0"/>
          </a:p>
          <a:p>
            <a:pPr marL="0" indent="0">
              <a:buNone/>
            </a:pPr>
            <a:r>
              <a:rPr lang="en-US" b="1" dirty="0"/>
              <a:t>$ command &gt; /dev/null</a:t>
            </a:r>
          </a:p>
          <a:p>
            <a:pPr marL="0" indent="0">
              <a:buNone/>
            </a:pPr>
            <a:r>
              <a:rPr lang="en-US" dirty="0"/>
              <a:t>Here command is the name of the command you want to execute. The file /dev/null is a special file that automatically discards all its input.</a:t>
            </a:r>
          </a:p>
          <a:p>
            <a:pPr marL="0" indent="0">
              <a:buNone/>
            </a:pPr>
            <a:endParaRPr lang="en-US" dirty="0"/>
          </a:p>
          <a:p>
            <a:pPr marL="0" indent="0">
              <a:buNone/>
            </a:pPr>
            <a:r>
              <a:rPr lang="en-US" b="1" dirty="0"/>
              <a:t>To discard both output of a command and its error output, use standard redirection to redirect STDERR to STDOUT −</a:t>
            </a:r>
          </a:p>
          <a:p>
            <a:pPr marL="0" indent="0">
              <a:buNone/>
            </a:pPr>
            <a:endParaRPr lang="en-US" dirty="0"/>
          </a:p>
          <a:p>
            <a:pPr marL="0" indent="0">
              <a:buNone/>
            </a:pPr>
            <a:r>
              <a:rPr lang="en-US" b="1" dirty="0"/>
              <a:t>$ command &gt; /dev/null 2&gt;&amp;1</a:t>
            </a:r>
          </a:p>
        </p:txBody>
      </p:sp>
    </p:spTree>
    <p:extLst>
      <p:ext uri="{BB962C8B-B14F-4D97-AF65-F5344CB8AC3E}">
        <p14:creationId xmlns:p14="http://schemas.microsoft.com/office/powerpoint/2010/main" val="396576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8546"/>
            <a:ext cx="8911687" cy="646546"/>
          </a:xfrm>
        </p:spPr>
        <p:txBody>
          <a:bodyPr/>
          <a:lstStyle/>
          <a:p>
            <a:pPr algn="ctr"/>
            <a:r>
              <a:rPr lang="en-US" dirty="0"/>
              <a:t>OS Architecture</a:t>
            </a:r>
          </a:p>
        </p:txBody>
      </p:sp>
      <p:pic>
        <p:nvPicPr>
          <p:cNvPr id="6" name="Content Placeholder 5"/>
          <p:cNvPicPr>
            <a:picLocks noGrp="1" noChangeAspect="1"/>
          </p:cNvPicPr>
          <p:nvPr>
            <p:ph idx="1"/>
          </p:nvPr>
        </p:nvPicPr>
        <p:blipFill>
          <a:blip r:embed="rId2"/>
          <a:stretch>
            <a:fillRect/>
          </a:stretch>
        </p:blipFill>
        <p:spPr>
          <a:xfrm>
            <a:off x="2133600" y="1043710"/>
            <a:ext cx="9494981" cy="5615708"/>
          </a:xfrm>
          <a:prstGeom prst="rect">
            <a:avLst/>
          </a:prstGeom>
        </p:spPr>
      </p:pic>
    </p:spTree>
    <p:extLst>
      <p:ext uri="{BB962C8B-B14F-4D97-AF65-F5344CB8AC3E}">
        <p14:creationId xmlns:p14="http://schemas.microsoft.com/office/powerpoint/2010/main" val="15031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20073"/>
            <a:ext cx="8911687" cy="581891"/>
          </a:xfrm>
        </p:spPr>
        <p:txBody>
          <a:bodyPr>
            <a:normAutofit fontScale="90000"/>
          </a:bodyPr>
          <a:lstStyle/>
          <a:p>
            <a:pPr algn="ctr"/>
            <a:r>
              <a:rPr lang="en-US" dirty="0"/>
              <a:t>Here Document</a:t>
            </a:r>
            <a:br>
              <a:rPr lang="en-US" dirty="0"/>
            </a:br>
            <a:endParaRPr lang="en-US" dirty="0"/>
          </a:p>
        </p:txBody>
      </p:sp>
      <p:sp>
        <p:nvSpPr>
          <p:cNvPr id="3" name="Content Placeholder 2"/>
          <p:cNvSpPr>
            <a:spLocks noGrp="1"/>
          </p:cNvSpPr>
          <p:nvPr>
            <p:ph idx="1"/>
          </p:nvPr>
        </p:nvSpPr>
        <p:spPr>
          <a:xfrm>
            <a:off x="1773382" y="701964"/>
            <a:ext cx="10058400" cy="6049817"/>
          </a:xfrm>
        </p:spPr>
        <p:txBody>
          <a:bodyPr>
            <a:normAutofit/>
          </a:bodyPr>
          <a:lstStyle/>
          <a:p>
            <a:r>
              <a:rPr lang="en-US" dirty="0"/>
              <a:t>A </a:t>
            </a:r>
            <a:r>
              <a:rPr lang="en-US" b="1" dirty="0"/>
              <a:t>here document</a:t>
            </a:r>
            <a:r>
              <a:rPr lang="en-US" dirty="0"/>
              <a:t> is used to redirect input into an interactive shell script or program.</a:t>
            </a:r>
          </a:p>
          <a:p>
            <a:pPr marL="0" indent="0">
              <a:buNone/>
            </a:pPr>
            <a:endParaRPr lang="en-US" dirty="0"/>
          </a:p>
          <a:p>
            <a:r>
              <a:rPr lang="en-US" dirty="0"/>
              <a:t>We can run an interactive program within a shell script without user action by supplying the required input for the interactive program, or interactive shell script.</a:t>
            </a:r>
          </a:p>
          <a:p>
            <a:pPr marL="0" indent="0">
              <a:buNone/>
            </a:pPr>
            <a:endParaRPr lang="en-US" dirty="0"/>
          </a:p>
          <a:p>
            <a:r>
              <a:rPr lang="en-US" dirty="0"/>
              <a:t>The general form for a here document is −</a:t>
            </a:r>
          </a:p>
          <a:p>
            <a:pPr marL="0" indent="0">
              <a:buNone/>
            </a:pPr>
            <a:r>
              <a:rPr lang="en-US" dirty="0"/>
              <a:t>command &lt;&lt; delimiter</a:t>
            </a:r>
          </a:p>
          <a:p>
            <a:pPr marL="0" indent="0">
              <a:buNone/>
            </a:pPr>
            <a:r>
              <a:rPr lang="en-US" dirty="0"/>
              <a:t>document</a:t>
            </a:r>
          </a:p>
          <a:p>
            <a:pPr marL="0" indent="0">
              <a:buNone/>
            </a:pPr>
            <a:r>
              <a:rPr lang="en-US"/>
              <a:t>Delimiter</a:t>
            </a:r>
            <a:endParaRPr lang="en-US" dirty="0"/>
          </a:p>
          <a:p>
            <a:pPr marL="0" indent="0">
              <a:buNone/>
            </a:pPr>
            <a:r>
              <a:rPr lang="en-US" b="1" dirty="0"/>
              <a:t>#!/bin/sh</a:t>
            </a:r>
          </a:p>
          <a:p>
            <a:pPr marL="0" indent="0">
              <a:buNone/>
            </a:pPr>
            <a:r>
              <a:rPr lang="en-US" b="1" dirty="0"/>
              <a:t>cat &lt;&lt; EOF</a:t>
            </a:r>
          </a:p>
          <a:p>
            <a:pPr marL="0" indent="0">
              <a:buNone/>
            </a:pPr>
            <a:r>
              <a:rPr lang="en-US" b="1" dirty="0"/>
              <a:t>This is a simple lookup program </a:t>
            </a:r>
          </a:p>
          <a:p>
            <a:pPr marL="0" indent="0">
              <a:buNone/>
            </a:pPr>
            <a:r>
              <a:rPr lang="en-US" b="1" dirty="0"/>
              <a:t>for good (and bad) restaurants</a:t>
            </a:r>
          </a:p>
          <a:p>
            <a:pPr marL="0" indent="0">
              <a:buNone/>
            </a:pPr>
            <a:r>
              <a:rPr lang="en-US" b="1" dirty="0"/>
              <a:t>in Cape Town.</a:t>
            </a:r>
          </a:p>
          <a:p>
            <a:pPr marL="0" indent="0">
              <a:buNone/>
            </a:pPr>
            <a:r>
              <a:rPr lang="en-US" b="1" dirty="0"/>
              <a:t>EOF	</a:t>
            </a:r>
          </a:p>
        </p:txBody>
      </p:sp>
    </p:spTree>
    <p:extLst>
      <p:ext uri="{BB962C8B-B14F-4D97-AF65-F5344CB8AC3E}">
        <p14:creationId xmlns:p14="http://schemas.microsoft.com/office/powerpoint/2010/main" val="13300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20073"/>
            <a:ext cx="8911687" cy="683491"/>
          </a:xfrm>
        </p:spPr>
        <p:txBody>
          <a:bodyPr/>
          <a:lstStyle/>
          <a:p>
            <a:pPr algn="ctr"/>
            <a:r>
              <a:rPr lang="en-US" dirty="0"/>
              <a:t>Functions</a:t>
            </a:r>
          </a:p>
        </p:txBody>
      </p:sp>
      <p:sp>
        <p:nvSpPr>
          <p:cNvPr id="3" name="Content Placeholder 2"/>
          <p:cNvSpPr>
            <a:spLocks noGrp="1"/>
          </p:cNvSpPr>
          <p:nvPr>
            <p:ph idx="1"/>
          </p:nvPr>
        </p:nvSpPr>
        <p:spPr>
          <a:xfrm>
            <a:off x="1708727" y="720436"/>
            <a:ext cx="10317018" cy="6003637"/>
          </a:xfrm>
        </p:spPr>
        <p:txBody>
          <a:bodyPr>
            <a:normAutofit lnSpcReduction="10000"/>
          </a:bodyPr>
          <a:lstStyle/>
          <a:p>
            <a:r>
              <a:rPr lang="en-US" dirty="0"/>
              <a:t>Function is a reusable block of code.</a:t>
            </a:r>
          </a:p>
          <a:p>
            <a:r>
              <a:rPr lang="en-US" dirty="0"/>
              <a:t>Functions enable us to break down the overall functionality of a script into smaller, logical subsections, which can then be called upon to perform their individual tasks when needed.</a:t>
            </a:r>
          </a:p>
          <a:p>
            <a:r>
              <a:rPr lang="en-US" dirty="0"/>
              <a:t>Shell functions are similar to subroutines, procedures, and functions in other programming languages.</a:t>
            </a:r>
          </a:p>
          <a:p>
            <a:pPr marL="0" indent="0">
              <a:buNone/>
            </a:pPr>
            <a:r>
              <a:rPr lang="en-US" b="1" u="sng" dirty="0"/>
              <a:t>Declare function :</a:t>
            </a:r>
          </a:p>
          <a:p>
            <a:pPr marL="0" indent="0">
              <a:buNone/>
            </a:pPr>
            <a:endParaRPr lang="en-US" b="1" dirty="0"/>
          </a:p>
          <a:p>
            <a:pPr marL="0" indent="0">
              <a:buNone/>
            </a:pPr>
            <a:r>
              <a:rPr lang="en-US" b="1" dirty="0"/>
              <a:t>function_name () { </a:t>
            </a:r>
          </a:p>
          <a:p>
            <a:pPr marL="0" indent="0">
              <a:buNone/>
            </a:pPr>
            <a:r>
              <a:rPr lang="en-US" b="1" dirty="0"/>
              <a:t>   list of commands</a:t>
            </a:r>
          </a:p>
          <a:p>
            <a:pPr marL="0" indent="0">
              <a:buNone/>
            </a:pPr>
            <a:r>
              <a:rPr lang="en-US" b="1" dirty="0"/>
              <a:t>}</a:t>
            </a:r>
          </a:p>
          <a:p>
            <a:pPr marL="0" indent="0">
              <a:buNone/>
            </a:pPr>
            <a:endParaRPr lang="en-US" dirty="0"/>
          </a:p>
          <a:p>
            <a:pPr marL="0" indent="0">
              <a:buNone/>
            </a:pPr>
            <a:r>
              <a:rPr lang="en-US" dirty="0"/>
              <a:t>or</a:t>
            </a:r>
          </a:p>
          <a:p>
            <a:endParaRPr lang="en-US" dirty="0"/>
          </a:p>
          <a:p>
            <a:pPr marL="0" indent="0">
              <a:buNone/>
            </a:pPr>
            <a:r>
              <a:rPr lang="en-US" b="1" dirty="0"/>
              <a:t>function function_name { </a:t>
            </a:r>
          </a:p>
          <a:p>
            <a:pPr marL="0" indent="0">
              <a:buNone/>
            </a:pPr>
            <a:r>
              <a:rPr lang="en-US" b="1" dirty="0"/>
              <a:t>   list of commands</a:t>
            </a:r>
          </a:p>
          <a:p>
            <a:pPr marL="0" indent="0">
              <a:buNone/>
            </a:pPr>
            <a:r>
              <a:rPr lang="en-US" b="1" dirty="0"/>
              <a:t>}</a:t>
            </a:r>
          </a:p>
          <a:p>
            <a:endParaRPr lang="en-US" dirty="0"/>
          </a:p>
        </p:txBody>
      </p:sp>
    </p:spTree>
    <p:extLst>
      <p:ext uri="{BB962C8B-B14F-4D97-AF65-F5344CB8AC3E}">
        <p14:creationId xmlns:p14="http://schemas.microsoft.com/office/powerpoint/2010/main" val="3507610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03200"/>
            <a:ext cx="8911687" cy="674255"/>
          </a:xfrm>
        </p:spPr>
        <p:txBody>
          <a:bodyPr>
            <a:normAutofit fontScale="90000"/>
          </a:bodyPr>
          <a:lstStyle/>
          <a:p>
            <a:pPr algn="ctr"/>
            <a:r>
              <a:rPr lang="en-US" dirty="0"/>
              <a:t>Returning Values from Functions</a:t>
            </a:r>
            <a:br>
              <a:rPr lang="en-US" dirty="0"/>
            </a:br>
            <a:endParaRPr lang="en-US" dirty="0"/>
          </a:p>
        </p:txBody>
      </p:sp>
      <p:sp>
        <p:nvSpPr>
          <p:cNvPr id="3" name="Content Placeholder 2"/>
          <p:cNvSpPr>
            <a:spLocks noGrp="1"/>
          </p:cNvSpPr>
          <p:nvPr>
            <p:ph idx="1"/>
          </p:nvPr>
        </p:nvSpPr>
        <p:spPr>
          <a:xfrm>
            <a:off x="1745673" y="877455"/>
            <a:ext cx="10169236" cy="5680363"/>
          </a:xfrm>
        </p:spPr>
        <p:txBody>
          <a:bodyPr/>
          <a:lstStyle/>
          <a:p>
            <a:r>
              <a:rPr lang="en-US" b="1" dirty="0"/>
              <a:t>return</a:t>
            </a:r>
            <a:r>
              <a:rPr lang="en-US" dirty="0"/>
              <a:t> command is used to exit from a shell function. It takes a parameter </a:t>
            </a:r>
            <a:r>
              <a:rPr lang="en-US" i="1" dirty="0"/>
              <a:t>[N]</a:t>
            </a:r>
            <a:r>
              <a:rPr lang="en-US" dirty="0"/>
              <a:t>, if N is mentioned then it returns </a:t>
            </a:r>
            <a:r>
              <a:rPr lang="en-US" i="1" dirty="0"/>
              <a:t>[N]</a:t>
            </a:r>
            <a:r>
              <a:rPr lang="en-US" dirty="0"/>
              <a:t> and if N is not mentioned then it returns the status of the last command executed within the function or script. </a:t>
            </a:r>
          </a:p>
          <a:p>
            <a:pPr marL="0" indent="0">
              <a:buNone/>
            </a:pPr>
            <a:r>
              <a:rPr lang="en-US" dirty="0"/>
              <a:t>     N can only be a numeric value.</a:t>
            </a:r>
          </a:p>
          <a:p>
            <a:endParaRPr lang="en-US" dirty="0"/>
          </a:p>
          <a:p>
            <a:r>
              <a:rPr lang="en-US" dirty="0"/>
              <a:t>Syntax:  return [N]</a:t>
            </a:r>
          </a:p>
          <a:p>
            <a:endParaRPr lang="en-US" dirty="0"/>
          </a:p>
          <a:p>
            <a:r>
              <a:rPr lang="en-US" dirty="0"/>
              <a:t>When a function ends its return value is its status: zero for success, non-zero for failure &amp; the status value is stored in the $?</a:t>
            </a:r>
          </a:p>
          <a:p>
            <a:endParaRPr lang="en-US" dirty="0"/>
          </a:p>
          <a:p>
            <a:r>
              <a:rPr lang="en-US" dirty="0"/>
              <a:t>If you use </a:t>
            </a:r>
            <a:r>
              <a:rPr lang="en-US" b="1" dirty="0"/>
              <a:t>exit</a:t>
            </a:r>
            <a:r>
              <a:rPr lang="en-US" dirty="0"/>
              <a:t> command with in the functions , it will exit the entire program code, Hence it is not suggested to use this command with in functions where as </a:t>
            </a:r>
            <a:r>
              <a:rPr lang="en-US" b="1" dirty="0"/>
              <a:t>return</a:t>
            </a:r>
            <a:r>
              <a:rPr lang="en-US" dirty="0"/>
              <a:t> command with just exit the function.</a:t>
            </a:r>
          </a:p>
          <a:p>
            <a:endParaRPr lang="en-US" dirty="0"/>
          </a:p>
          <a:p>
            <a:endParaRPr lang="en-US" dirty="0"/>
          </a:p>
        </p:txBody>
      </p:sp>
    </p:spTree>
    <p:extLst>
      <p:ext uri="{BB962C8B-B14F-4D97-AF65-F5344CB8AC3E}">
        <p14:creationId xmlns:p14="http://schemas.microsoft.com/office/powerpoint/2010/main" val="140404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437" y="277092"/>
            <a:ext cx="9768176" cy="711199"/>
          </a:xfrm>
        </p:spPr>
        <p:txBody>
          <a:bodyPr/>
          <a:lstStyle/>
          <a:p>
            <a:pPr algn="ctr"/>
            <a:r>
              <a:rPr lang="en-US" dirty="0"/>
              <a:t>Shell Prompt</a:t>
            </a:r>
          </a:p>
        </p:txBody>
      </p:sp>
      <p:sp>
        <p:nvSpPr>
          <p:cNvPr id="3" name="Content Placeholder 2"/>
          <p:cNvSpPr>
            <a:spLocks noGrp="1"/>
          </p:cNvSpPr>
          <p:nvPr>
            <p:ph idx="1"/>
          </p:nvPr>
        </p:nvSpPr>
        <p:spPr>
          <a:xfrm>
            <a:off x="1736437" y="988291"/>
            <a:ext cx="9768175" cy="5717309"/>
          </a:xfrm>
        </p:spPr>
        <p:txBody>
          <a:bodyPr/>
          <a:lstStyle/>
          <a:p>
            <a:r>
              <a:rPr lang="en-US" altLang="en-US" dirty="0"/>
              <a:t>The prompt, $, which is called the command prompt, </a:t>
            </a:r>
            <a:r>
              <a:rPr lang="en-US" dirty="0"/>
              <a:t>which is displayed</a:t>
            </a:r>
            <a:r>
              <a:rPr lang="en-US" altLang="en-US" dirty="0"/>
              <a:t> by the shell. While the prompt is displayed, you can type a command.</a:t>
            </a:r>
          </a:p>
          <a:p>
            <a:endParaRPr lang="en-US" altLang="en-US" dirty="0"/>
          </a:p>
          <a:p>
            <a:r>
              <a:rPr lang="en-US" altLang="en-US" dirty="0"/>
              <a:t>Shell reads your input after you press Enter. It determines the command you want executed by looking at the first word of your input.</a:t>
            </a:r>
          </a:p>
          <a:p>
            <a:endParaRPr lang="en-US" altLang="en-US" dirty="0"/>
          </a:p>
          <a:p>
            <a:r>
              <a:rPr lang="en-US" altLang="en-US" dirty="0"/>
              <a:t>A word is an unbroken set of characters. Spaces and tabs separate words.</a:t>
            </a:r>
          </a:p>
          <a:p>
            <a:pPr marL="0" indent="0">
              <a:buNone/>
            </a:pPr>
            <a:r>
              <a:rPr lang="en-US" dirty="0"/>
              <a:t>     The command prompt looks something like this:</a:t>
            </a:r>
            <a:endParaRPr lang="en-US" altLang="en-US" dirty="0"/>
          </a:p>
          <a:p>
            <a:endParaRPr lang="en-US" altLang="en-US" dirty="0"/>
          </a:p>
          <a:p>
            <a:endParaRPr lang="en-US" altLang="en-US" dirty="0"/>
          </a:p>
        </p:txBody>
      </p:sp>
      <p:pic>
        <p:nvPicPr>
          <p:cNvPr id="4" name="Picture 3"/>
          <p:cNvPicPr>
            <a:picLocks noChangeAspect="1"/>
          </p:cNvPicPr>
          <p:nvPr/>
        </p:nvPicPr>
        <p:blipFill>
          <a:blip r:embed="rId2"/>
          <a:stretch>
            <a:fillRect/>
          </a:stretch>
        </p:blipFill>
        <p:spPr>
          <a:xfrm>
            <a:off x="2299855" y="4341091"/>
            <a:ext cx="8007927" cy="2004291"/>
          </a:xfrm>
          <a:prstGeom prst="rect">
            <a:avLst/>
          </a:prstGeom>
        </p:spPr>
      </p:pic>
    </p:spTree>
    <p:extLst>
      <p:ext uri="{BB962C8B-B14F-4D97-AF65-F5344CB8AC3E}">
        <p14:creationId xmlns:p14="http://schemas.microsoft.com/office/powerpoint/2010/main" val="1630239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97164"/>
            <a:ext cx="8911687" cy="637309"/>
          </a:xfrm>
        </p:spPr>
        <p:txBody>
          <a:bodyPr>
            <a:normAutofit fontScale="90000"/>
          </a:bodyPr>
          <a:lstStyle/>
          <a:p>
            <a:pPr algn="ctr"/>
            <a:r>
              <a:rPr lang="en-US" dirty="0"/>
              <a:t>Shell Types</a:t>
            </a:r>
          </a:p>
        </p:txBody>
      </p:sp>
      <p:sp>
        <p:nvSpPr>
          <p:cNvPr id="3" name="Content Placeholder 2"/>
          <p:cNvSpPr>
            <a:spLocks noGrp="1"/>
          </p:cNvSpPr>
          <p:nvPr>
            <p:ph idx="1"/>
          </p:nvPr>
        </p:nvSpPr>
        <p:spPr>
          <a:xfrm>
            <a:off x="2589212" y="1366982"/>
            <a:ext cx="8915400" cy="5144654"/>
          </a:xfrm>
        </p:spPr>
        <p:txBody>
          <a:bodyPr>
            <a:normAutofit/>
          </a:bodyPr>
          <a:lstStyle/>
          <a:p>
            <a:r>
              <a:rPr lang="en-US" dirty="0"/>
              <a:t>There are different types of shells available. Lets see some of these :</a:t>
            </a:r>
          </a:p>
          <a:p>
            <a:endParaRPr lang="en-US" dirty="0"/>
          </a:p>
          <a:p>
            <a:endParaRPr lang="en-US" dirty="0"/>
          </a:p>
        </p:txBody>
      </p:sp>
      <p:pic>
        <p:nvPicPr>
          <p:cNvPr id="5" name="Picture 4"/>
          <p:cNvPicPr>
            <a:picLocks noChangeAspect="1"/>
          </p:cNvPicPr>
          <p:nvPr/>
        </p:nvPicPr>
        <p:blipFill>
          <a:blip r:embed="rId2"/>
          <a:stretch>
            <a:fillRect/>
          </a:stretch>
        </p:blipFill>
        <p:spPr>
          <a:xfrm>
            <a:off x="3011054" y="2182234"/>
            <a:ext cx="8054109" cy="4126203"/>
          </a:xfrm>
          <a:prstGeom prst="rect">
            <a:avLst/>
          </a:prstGeom>
        </p:spPr>
      </p:pic>
    </p:spTree>
    <p:extLst>
      <p:ext uri="{BB962C8B-B14F-4D97-AF65-F5344CB8AC3E}">
        <p14:creationId xmlns:p14="http://schemas.microsoft.com/office/powerpoint/2010/main" val="157855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055" y="249383"/>
            <a:ext cx="9001557" cy="711200"/>
          </a:xfrm>
        </p:spPr>
        <p:txBody>
          <a:bodyPr/>
          <a:lstStyle/>
          <a:p>
            <a:pPr algn="ctr"/>
            <a:r>
              <a:rPr lang="en-US" dirty="0"/>
              <a:t>What is a Kernel?</a:t>
            </a:r>
          </a:p>
        </p:txBody>
      </p:sp>
      <p:sp>
        <p:nvSpPr>
          <p:cNvPr id="3" name="Content Placeholder 2"/>
          <p:cNvSpPr>
            <a:spLocks noGrp="1"/>
          </p:cNvSpPr>
          <p:nvPr>
            <p:ph idx="1"/>
          </p:nvPr>
        </p:nvSpPr>
        <p:spPr>
          <a:xfrm>
            <a:off x="1828800" y="1117601"/>
            <a:ext cx="9675812" cy="4793622"/>
          </a:xfrm>
        </p:spPr>
        <p:txBody>
          <a:bodyPr/>
          <a:lstStyle/>
          <a:p>
            <a:endParaRPr lang="en-US" dirty="0"/>
          </a:p>
          <a:p>
            <a:r>
              <a:rPr lang="en-US" dirty="0"/>
              <a:t>A Kernel is a computer program that is the heart and core of an Operating System. Since the Operating System has control over the system so, the Kernel also has control over everything in the system.</a:t>
            </a:r>
          </a:p>
          <a:p>
            <a:endParaRPr lang="en-US" dirty="0"/>
          </a:p>
          <a:p>
            <a:r>
              <a:rPr lang="en-US" dirty="0"/>
              <a:t>It is the core interface between a computer’s hardware and its processes.</a:t>
            </a:r>
          </a:p>
          <a:p>
            <a:endParaRPr lang="en-US" dirty="0"/>
          </a:p>
          <a:p>
            <a:r>
              <a:rPr lang="en-US" dirty="0"/>
              <a:t>The sole aim of kernel is to manage the communication between the software (user level applications) &amp; hardware (CPU, disk, memory </a:t>
            </a:r>
            <a:r>
              <a:rPr lang="en-US" dirty="0" err="1"/>
              <a:t>etc</a:t>
            </a:r>
            <a:r>
              <a:rPr lang="en-US" dirty="0"/>
              <a:t>) which is done through system calls.</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061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77091"/>
            <a:ext cx="8911687" cy="628073"/>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706255" y="1228004"/>
            <a:ext cx="8645236" cy="5228214"/>
          </a:xfrm>
          <a:prstGeom prst="rect">
            <a:avLst/>
          </a:prstGeom>
        </p:spPr>
      </p:pic>
    </p:spTree>
    <p:extLst>
      <p:ext uri="{BB962C8B-B14F-4D97-AF65-F5344CB8AC3E}">
        <p14:creationId xmlns:p14="http://schemas.microsoft.com/office/powerpoint/2010/main" val="280255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23273"/>
            <a:ext cx="8911687" cy="692727"/>
          </a:xfrm>
        </p:spPr>
        <p:txBody>
          <a:bodyPr/>
          <a:lstStyle/>
          <a:p>
            <a:pPr algn="ctr"/>
            <a:r>
              <a:rPr lang="en-US" dirty="0"/>
              <a:t>File Management</a:t>
            </a:r>
          </a:p>
        </p:txBody>
      </p:sp>
      <p:sp>
        <p:nvSpPr>
          <p:cNvPr id="3" name="Content Placeholder 2"/>
          <p:cNvSpPr>
            <a:spLocks noGrp="1"/>
          </p:cNvSpPr>
          <p:nvPr>
            <p:ph idx="1"/>
          </p:nvPr>
        </p:nvSpPr>
        <p:spPr>
          <a:xfrm>
            <a:off x="1995055" y="1015999"/>
            <a:ext cx="9910618" cy="5578765"/>
          </a:xfrm>
        </p:spPr>
        <p:txBody>
          <a:bodyPr>
            <a:normAutofit/>
          </a:bodyPr>
          <a:lstStyle/>
          <a:p>
            <a:r>
              <a:rPr lang="en-US" dirty="0"/>
              <a:t>All data in Unix/Linux OS is organized into files. </a:t>
            </a:r>
          </a:p>
          <a:p>
            <a:endParaRPr lang="en-US" dirty="0"/>
          </a:p>
          <a:p>
            <a:r>
              <a:rPr lang="en-US" dirty="0"/>
              <a:t>ls command :  To list the files and directories stored in the current directory.</a:t>
            </a:r>
          </a:p>
          <a:p>
            <a:r>
              <a:rPr lang="en-US" dirty="0"/>
              <a:t>The -l ( lowercase L) option tells ls to print files in a long listing </a:t>
            </a:r>
            <a:r>
              <a:rPr lang="en-US" dirty="0" err="1"/>
              <a:t>format.When</a:t>
            </a:r>
            <a:r>
              <a:rPr lang="en-US" dirty="0"/>
              <a:t> the long listing format is used, you can see the following file information:</a:t>
            </a:r>
          </a:p>
          <a:p>
            <a:pPr marL="0" indent="0">
              <a:buNone/>
            </a:pPr>
            <a:endParaRPr lang="en-US" dirty="0"/>
          </a:p>
          <a:p>
            <a:pPr>
              <a:buFont typeface="Wingdings" panose="05000000000000000000" pitchFamily="2" charset="2"/>
              <a:buChar char="ü"/>
            </a:pPr>
            <a:r>
              <a:rPr lang="en-US" dirty="0"/>
              <a:t>The file type </a:t>
            </a:r>
          </a:p>
          <a:p>
            <a:pPr>
              <a:buFont typeface="Wingdings" panose="05000000000000000000" pitchFamily="2" charset="2"/>
              <a:buChar char="ü"/>
            </a:pPr>
            <a:r>
              <a:rPr lang="en-US" dirty="0"/>
              <a:t>The file permissions.</a:t>
            </a:r>
          </a:p>
          <a:p>
            <a:pPr>
              <a:buFont typeface="Wingdings" panose="05000000000000000000" pitchFamily="2" charset="2"/>
              <a:buChar char="ü"/>
            </a:pPr>
            <a:r>
              <a:rPr lang="en-US" dirty="0"/>
              <a:t>Number of hard links to the file.</a:t>
            </a:r>
          </a:p>
          <a:p>
            <a:pPr>
              <a:buFont typeface="Wingdings" panose="05000000000000000000" pitchFamily="2" charset="2"/>
              <a:buChar char="ü"/>
            </a:pPr>
            <a:r>
              <a:rPr lang="en-US" dirty="0"/>
              <a:t>File owner.</a:t>
            </a:r>
          </a:p>
          <a:p>
            <a:pPr>
              <a:buFont typeface="Wingdings" panose="05000000000000000000" pitchFamily="2" charset="2"/>
              <a:buChar char="ü"/>
            </a:pPr>
            <a:r>
              <a:rPr lang="en-US" dirty="0"/>
              <a:t>File group.</a:t>
            </a:r>
          </a:p>
          <a:p>
            <a:pPr>
              <a:buFont typeface="Wingdings" panose="05000000000000000000" pitchFamily="2" charset="2"/>
              <a:buChar char="ü"/>
            </a:pPr>
            <a:r>
              <a:rPr lang="en-US" dirty="0"/>
              <a:t>File size.</a:t>
            </a:r>
          </a:p>
          <a:p>
            <a:pPr>
              <a:buFont typeface="Wingdings" panose="05000000000000000000" pitchFamily="2" charset="2"/>
              <a:buChar char="ü"/>
            </a:pPr>
            <a:r>
              <a:rPr lang="en-US" dirty="0"/>
              <a:t>Date and Time.</a:t>
            </a:r>
          </a:p>
          <a:p>
            <a:pPr>
              <a:buFont typeface="Wingdings" panose="05000000000000000000" pitchFamily="2" charset="2"/>
              <a:buChar char="ü"/>
            </a:pPr>
            <a:r>
              <a:rPr lang="en-US" dirty="0"/>
              <a:t>File name.</a:t>
            </a:r>
          </a:p>
          <a:p>
            <a:endParaRPr lang="en-US" dirty="0"/>
          </a:p>
        </p:txBody>
      </p:sp>
    </p:spTree>
    <p:extLst>
      <p:ext uri="{BB962C8B-B14F-4D97-AF65-F5344CB8AC3E}">
        <p14:creationId xmlns:p14="http://schemas.microsoft.com/office/powerpoint/2010/main" val="1383065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419" y="624110"/>
            <a:ext cx="9417194" cy="659745"/>
          </a:xfrm>
        </p:spPr>
        <p:txBody>
          <a:bodyPr/>
          <a:lstStyle/>
          <a:p>
            <a:r>
              <a:rPr lang="en-US" dirty="0" err="1"/>
              <a:t>Contd</a:t>
            </a:r>
            <a:r>
              <a:rPr lang="en-US" dirty="0"/>
              <a:t>…</a:t>
            </a:r>
          </a:p>
        </p:txBody>
      </p:sp>
      <p:sp>
        <p:nvSpPr>
          <p:cNvPr id="3" name="Content Placeholder 2"/>
          <p:cNvSpPr>
            <a:spLocks noGrp="1"/>
          </p:cNvSpPr>
          <p:nvPr>
            <p:ph idx="1"/>
          </p:nvPr>
        </p:nvSpPr>
        <p:spPr>
          <a:xfrm>
            <a:off x="2087418" y="1440873"/>
            <a:ext cx="9417194" cy="4470349"/>
          </a:xfrm>
        </p:spPr>
        <p:txBody>
          <a:bodyPr/>
          <a:lstStyle/>
          <a:p>
            <a:r>
              <a:rPr lang="en-US" dirty="0"/>
              <a:t>Hidden files –   ls –a</a:t>
            </a:r>
          </a:p>
          <a:p>
            <a:pPr marL="0" indent="0">
              <a:buNone/>
            </a:pPr>
            <a:endParaRPr lang="en-US" dirty="0"/>
          </a:p>
          <a:p>
            <a:r>
              <a:rPr lang="en-US" dirty="0"/>
              <a:t>Creating/Editing files – vi , cat, touch, </a:t>
            </a:r>
          </a:p>
          <a:p>
            <a:pPr marL="0" indent="0">
              <a:buNone/>
            </a:pPr>
            <a:endParaRPr lang="en-US" dirty="0"/>
          </a:p>
          <a:p>
            <a:r>
              <a:rPr lang="en-US" dirty="0"/>
              <a:t>Copying files - </a:t>
            </a:r>
            <a:r>
              <a:rPr lang="en-US" dirty="0" err="1"/>
              <a:t>cp</a:t>
            </a:r>
            <a:endParaRPr lang="en-US" dirty="0"/>
          </a:p>
          <a:p>
            <a:pPr marL="0" indent="0">
              <a:buNone/>
            </a:pPr>
            <a:endParaRPr lang="en-US" dirty="0"/>
          </a:p>
          <a:p>
            <a:r>
              <a:rPr lang="en-US" dirty="0"/>
              <a:t>Renaming files - mv</a:t>
            </a:r>
          </a:p>
          <a:p>
            <a:pPr marL="0" indent="0">
              <a:buNone/>
            </a:pPr>
            <a:endParaRPr lang="en-US" dirty="0"/>
          </a:p>
          <a:p>
            <a:r>
              <a:rPr lang="en-US" dirty="0"/>
              <a:t>Deleting files - </a:t>
            </a:r>
            <a:r>
              <a:rPr lang="en-US" dirty="0" err="1"/>
              <a:t>rm</a:t>
            </a:r>
            <a:endParaRPr lang="en-US" dirty="0"/>
          </a:p>
          <a:p>
            <a:endParaRPr lang="en-US" dirty="0"/>
          </a:p>
        </p:txBody>
      </p:sp>
    </p:spTree>
    <p:extLst>
      <p:ext uri="{BB962C8B-B14F-4D97-AF65-F5344CB8AC3E}">
        <p14:creationId xmlns:p14="http://schemas.microsoft.com/office/powerpoint/2010/main" val="21070234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C088D9D011B645A1291AF394EEFB0B" ma:contentTypeVersion="9" ma:contentTypeDescription="Create a new document." ma:contentTypeScope="" ma:versionID="410ca8c35f57cb24c167613a619e74c4">
  <xsd:schema xmlns:xsd="http://www.w3.org/2001/XMLSchema" xmlns:xs="http://www.w3.org/2001/XMLSchema" xmlns:p="http://schemas.microsoft.com/office/2006/metadata/properties" xmlns:ns3="d2abb8ae-f7c5-4b6e-8256-d9b3908b211f" targetNamespace="http://schemas.microsoft.com/office/2006/metadata/properties" ma:root="true" ma:fieldsID="de9ac08f474626bd0948a446c089a494" ns3:_="">
    <xsd:import namespace="d2abb8ae-f7c5-4b6e-8256-d9b3908b211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bb8ae-f7c5-4b6e-8256-d9b3908b21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CC431-BDA9-4549-9043-CE6A3E57044B}">
  <ds:schemaRefs>
    <ds:schemaRef ds:uri="http://schemas.microsoft.com/sharepoint/v3/contenttype/forms"/>
  </ds:schemaRefs>
</ds:datastoreItem>
</file>

<file path=customXml/itemProps2.xml><?xml version="1.0" encoding="utf-8"?>
<ds:datastoreItem xmlns:ds="http://schemas.openxmlformats.org/officeDocument/2006/customXml" ds:itemID="{40A86D01-0F3D-43D9-A2E4-76547EB6E72F}">
  <ds:schemaRefs>
    <ds:schemaRef ds:uri="http://schemas.microsoft.com/office/infopath/2007/PartnerControls"/>
    <ds:schemaRef ds:uri="http://schemas.microsoft.com/office/2006/documentManagement/types"/>
    <ds:schemaRef ds:uri="http://schemas.openxmlformats.org/package/2006/metadata/core-properties"/>
    <ds:schemaRef ds:uri="http://purl.org/dc/dcmitype/"/>
    <ds:schemaRef ds:uri="http://schemas.microsoft.com/office/2006/metadata/properties"/>
    <ds:schemaRef ds:uri="http://purl.org/dc/elements/1.1/"/>
    <ds:schemaRef ds:uri="d2abb8ae-f7c5-4b6e-8256-d9b3908b211f"/>
    <ds:schemaRef ds:uri="http://www.w3.org/XML/1998/namespace"/>
    <ds:schemaRef ds:uri="http://purl.org/dc/terms/"/>
  </ds:schemaRefs>
</ds:datastoreItem>
</file>

<file path=customXml/itemProps3.xml><?xml version="1.0" encoding="utf-8"?>
<ds:datastoreItem xmlns:ds="http://schemas.openxmlformats.org/officeDocument/2006/customXml" ds:itemID="{FE801895-9B26-4C41-99A7-051453CD4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bb8ae-f7c5-4b6e-8256-d9b3908b21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4295</TotalTime>
  <Words>2391</Words>
  <Application>Microsoft Office PowerPoint</Application>
  <PresentationFormat>Widescreen</PresentationFormat>
  <Paragraphs>329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Wingdings</vt:lpstr>
      <vt:lpstr>Wingdings 3</vt:lpstr>
      <vt:lpstr>Wisp</vt:lpstr>
      <vt:lpstr>Shell Scripting Fundamentals</vt:lpstr>
      <vt:lpstr>What is a Shell?</vt:lpstr>
      <vt:lpstr>OS Architecture</vt:lpstr>
      <vt:lpstr>Shell Prompt</vt:lpstr>
      <vt:lpstr>Shell Types</vt:lpstr>
      <vt:lpstr>What is a Kernel?</vt:lpstr>
      <vt:lpstr>PowerPoint Presentation</vt:lpstr>
      <vt:lpstr>File Management</vt:lpstr>
      <vt:lpstr>Contd…</vt:lpstr>
      <vt:lpstr>File permissions &amp; Access modes</vt:lpstr>
      <vt:lpstr>Process management</vt:lpstr>
      <vt:lpstr>Contd…</vt:lpstr>
      <vt:lpstr>Listing running process</vt:lpstr>
      <vt:lpstr>Contd…</vt:lpstr>
      <vt:lpstr>Shell Scripts</vt:lpstr>
      <vt:lpstr>Why do we need shell scripts?</vt:lpstr>
      <vt:lpstr>Invoking a shell script</vt:lpstr>
      <vt:lpstr>Shell and Environment variables</vt:lpstr>
      <vt:lpstr>Special variables</vt:lpstr>
      <vt:lpstr>Arrays</vt:lpstr>
      <vt:lpstr>Operators</vt:lpstr>
      <vt:lpstr>PowerPoint Presentation</vt:lpstr>
      <vt:lpstr>Conditional statements</vt:lpstr>
      <vt:lpstr>PowerPoint Presentation</vt:lpstr>
      <vt:lpstr>PowerPoint Presentation</vt:lpstr>
      <vt:lpstr>Loops</vt:lpstr>
      <vt:lpstr>PowerPoint Presentation</vt:lpstr>
      <vt:lpstr>I/O Redirection</vt:lpstr>
      <vt:lpstr>File Descriptor</vt:lpstr>
      <vt:lpstr>Here Document </vt:lpstr>
      <vt:lpstr>Functions</vt:lpstr>
      <vt:lpstr>Returning Values from Functions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Tools – ANT/Maven</dc:title>
  <dc:creator>M A, Hidayathulla (Cognizant)</dc:creator>
  <cp:lastModifiedBy>M A, Hidayathulla (Cognizant)</cp:lastModifiedBy>
  <cp:revision>153</cp:revision>
  <dcterms:created xsi:type="dcterms:W3CDTF">2021-01-08T11:06:29Z</dcterms:created>
  <dcterms:modified xsi:type="dcterms:W3CDTF">2024-07-31T08:06:46Z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0x01010061C088D9D011B645A1291AF394EEFB0B</vt:lpwstr>
  </property>
</Properties>
</file>