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64" r:id="rId7"/>
    <p:sldId id="263" r:id="rId8"/>
    <p:sldId id="259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6FCC-82AF-48D0-B7A4-CAD3E1A2EF4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3CD6-FCB7-4600-BB35-C441044B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8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6FCC-82AF-48D0-B7A4-CAD3E1A2EF4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3CD6-FCB7-4600-BB35-C441044B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7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6FCC-82AF-48D0-B7A4-CAD3E1A2EF4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3CD6-FCB7-4600-BB35-C441044B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64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6FCC-82AF-48D0-B7A4-CAD3E1A2EF4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3CD6-FCB7-4600-BB35-C441044B865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707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6FCC-82AF-48D0-B7A4-CAD3E1A2EF4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3CD6-FCB7-4600-BB35-C441044B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91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6FCC-82AF-48D0-B7A4-CAD3E1A2EF4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3CD6-FCB7-4600-BB35-C441044B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99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6FCC-82AF-48D0-B7A4-CAD3E1A2EF4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3CD6-FCB7-4600-BB35-C441044B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5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6FCC-82AF-48D0-B7A4-CAD3E1A2EF4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3CD6-FCB7-4600-BB35-C441044B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96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6FCC-82AF-48D0-B7A4-CAD3E1A2EF4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3CD6-FCB7-4600-BB35-C441044B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9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6FCC-82AF-48D0-B7A4-CAD3E1A2EF4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3CD6-FCB7-4600-BB35-C441044B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4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6FCC-82AF-48D0-B7A4-CAD3E1A2EF4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3CD6-FCB7-4600-BB35-C441044B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7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6FCC-82AF-48D0-B7A4-CAD3E1A2EF4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3CD6-FCB7-4600-BB35-C441044B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1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6FCC-82AF-48D0-B7A4-CAD3E1A2EF4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3CD6-FCB7-4600-BB35-C441044B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6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6FCC-82AF-48D0-B7A4-CAD3E1A2EF4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3CD6-FCB7-4600-BB35-C441044B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1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6FCC-82AF-48D0-B7A4-CAD3E1A2EF4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3CD6-FCB7-4600-BB35-C441044B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7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6FCC-82AF-48D0-B7A4-CAD3E1A2EF4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3CD6-FCB7-4600-BB35-C441044B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0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6FCC-82AF-48D0-B7A4-CAD3E1A2EF4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3CD6-FCB7-4600-BB35-C441044B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B36FCC-82AF-48D0-B7A4-CAD3E1A2EF4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13CD6-FCB7-4600-BB35-C441044B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75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S</a:t>
            </a:r>
            <a:r>
              <a:rPr lang="en-US" sz="2800" dirty="0" smtClean="0"/>
              <a:t>ameep Dhakal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533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013" y="2804033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1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is a synchronization mechanism for enforcing limits on access to a resource in an environment where there are many threads of </a:t>
            </a:r>
            <a:r>
              <a:rPr lang="en-US" dirty="0" smtClean="0"/>
              <a:t>execution.</a:t>
            </a:r>
          </a:p>
          <a:p>
            <a:endParaRPr lang="en-US" dirty="0"/>
          </a:p>
          <a:p>
            <a:r>
              <a:rPr lang="en-US" dirty="0"/>
              <a:t>In Distributed </a:t>
            </a:r>
            <a:r>
              <a:rPr lang="en-US" dirty="0" smtClean="0"/>
              <a:t>Systems, </a:t>
            </a:r>
            <a:r>
              <a:rPr lang="en-US" dirty="0"/>
              <a:t>lock is a mechanism that allows only one of the innumerable nodes(or process) to access and modify a resource or data that is being shared commonly to prevent execution of same task twice and also maintain data integrity</a:t>
            </a:r>
          </a:p>
        </p:txBody>
      </p:sp>
    </p:spTree>
    <p:extLst>
      <p:ext uri="{BB962C8B-B14F-4D97-AF65-F5344CB8AC3E}">
        <p14:creationId xmlns:p14="http://schemas.microsoft.com/office/powerpoint/2010/main" val="255346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lock.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97442"/>
            <a:ext cx="8946541" cy="278400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Binary lock</a:t>
            </a:r>
          </a:p>
          <a:p>
            <a:pPr lvl="1"/>
            <a:r>
              <a:rPr lang="en-US" dirty="0" smtClean="0"/>
              <a:t>Two states either locked or unlocked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Shared/Exclusive lock</a:t>
            </a:r>
          </a:p>
          <a:p>
            <a:r>
              <a:rPr lang="en-US" dirty="0" smtClean="0"/>
              <a:t>Shared lock</a:t>
            </a:r>
          </a:p>
          <a:p>
            <a:pPr lvl="1"/>
            <a:r>
              <a:rPr lang="en-US" dirty="0" smtClean="0"/>
              <a:t>If transaction have shared lock on data item it can read item but cant update it.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 err="1" smtClean="0"/>
              <a:t>transations</a:t>
            </a:r>
            <a:r>
              <a:rPr lang="en-US" dirty="0" smtClean="0"/>
              <a:t> are allowed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16950" y="4358355"/>
            <a:ext cx="9460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Exclusive lock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If transaction have exclusive lock  on data </a:t>
            </a:r>
            <a:r>
              <a:rPr lang="en-US" dirty="0" err="1" smtClean="0"/>
              <a:t>item,it</a:t>
            </a:r>
            <a:r>
              <a:rPr lang="en-US" dirty="0" smtClean="0"/>
              <a:t> can both read and update item.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Other transaction need to wait until lock is released.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8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locking protocols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100196"/>
          </a:xfrm>
        </p:spPr>
        <p:txBody>
          <a:bodyPr/>
          <a:lstStyle/>
          <a:p>
            <a:r>
              <a:rPr lang="en-US" dirty="0" smtClean="0"/>
              <a:t>Simplistic Lock Protocol</a:t>
            </a:r>
            <a:endParaRPr lang="en-US" dirty="0"/>
          </a:p>
          <a:p>
            <a:pPr lvl="3"/>
            <a:r>
              <a:rPr lang="en-US" dirty="0"/>
              <a:t>Simplistic lock-based protocols allow transactions to obtain a lock on every object before a 'write' operation is performed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Transactions may unlock the data item after completing the ‘write’ operation</a:t>
            </a:r>
            <a:r>
              <a:rPr lang="en-US" dirty="0" smtClean="0"/>
              <a:t>.</a:t>
            </a:r>
          </a:p>
          <a:p>
            <a:pPr marL="1828800" lvl="4" indent="0">
              <a:buNone/>
            </a:pPr>
            <a:endParaRPr lang="en-US" dirty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0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Pre-claiming Lock </a:t>
            </a:r>
            <a:r>
              <a:rPr lang="en-US" dirty="0" smtClean="0"/>
              <a:t>Protocol</a:t>
            </a:r>
          </a:p>
          <a:p>
            <a:pPr lvl="1"/>
            <a:r>
              <a:rPr lang="en-US" dirty="0"/>
              <a:t>Pre-claiming protocols evaluate their operations and create a list of data items on which they need locks. 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the transaction requests the system for all the locks it needs </a:t>
            </a:r>
            <a:r>
              <a:rPr lang="en-US" dirty="0" smtClean="0"/>
              <a:t>beforehand</a:t>
            </a:r>
          </a:p>
          <a:p>
            <a:pPr lvl="1"/>
            <a:r>
              <a:rPr lang="en-US" dirty="0" smtClean="0"/>
              <a:t>If locks granted transaction </a:t>
            </a:r>
            <a:r>
              <a:rPr lang="en-US" dirty="0" err="1" smtClean="0"/>
              <a:t>exectues</a:t>
            </a:r>
            <a:r>
              <a:rPr lang="en-US" dirty="0" smtClean="0"/>
              <a:t> executed and then locks released.</a:t>
            </a:r>
          </a:p>
          <a:p>
            <a:pPr lvl="1"/>
            <a:r>
              <a:rPr lang="en-US" dirty="0" smtClean="0"/>
              <a:t>Else wait until all locks are granted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2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Phase Locking Protocol</a:t>
            </a:r>
          </a:p>
          <a:p>
            <a:pPr lvl="1"/>
            <a:r>
              <a:rPr lang="en-US" dirty="0"/>
              <a:t>This locking protocol divides the execution phase of a transaction into three parts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 the first part, when the transaction starts executing, it seeks permission for the locks it </a:t>
            </a:r>
            <a:r>
              <a:rPr lang="en-US" dirty="0" smtClean="0"/>
              <a:t>requires.</a:t>
            </a:r>
          </a:p>
          <a:p>
            <a:pPr lvl="1"/>
            <a:r>
              <a:rPr lang="en-US" dirty="0"/>
              <a:t>The second part is where the transaction acquires all the locks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 As soon as the transaction releases its first lock, the third phase starts. In this phase, the transaction cannot demand any new locks; it only releases the acquired locks.</a:t>
            </a:r>
          </a:p>
        </p:txBody>
      </p:sp>
    </p:spTree>
    <p:extLst>
      <p:ext uri="{BB962C8B-B14F-4D97-AF65-F5344CB8AC3E}">
        <p14:creationId xmlns:p14="http://schemas.microsoft.com/office/powerpoint/2010/main" val="334895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Two </a:t>
            </a:r>
            <a:r>
              <a:rPr lang="en-US" dirty="0"/>
              <a:t>P</a:t>
            </a:r>
            <a:r>
              <a:rPr lang="en-US" dirty="0" smtClean="0"/>
              <a:t>hase Locking</a:t>
            </a:r>
            <a:endParaRPr lang="en-US" dirty="0"/>
          </a:p>
          <a:p>
            <a:pPr lvl="1"/>
            <a:r>
              <a:rPr lang="en-US" dirty="0"/>
              <a:t>The first phase of Strict-2PL is same as 2PL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After acquiring all the locks in the first phase, the transaction continues to execute normally. But in contrast to 2PL, Strict-2PL does not release a lock after using it. </a:t>
            </a:r>
            <a:endParaRPr lang="en-US" dirty="0" smtClean="0"/>
          </a:p>
          <a:p>
            <a:pPr lvl="1"/>
            <a:r>
              <a:rPr lang="en-US" dirty="0" smtClean="0"/>
              <a:t>Strict-2PL </a:t>
            </a:r>
            <a:r>
              <a:rPr lang="en-US" dirty="0"/>
              <a:t>holds all the locks until the commit point and releases all the locks at a time.</a:t>
            </a:r>
          </a:p>
        </p:txBody>
      </p:sp>
    </p:spTree>
    <p:extLst>
      <p:ext uri="{BB962C8B-B14F-4D97-AF65-F5344CB8AC3E}">
        <p14:creationId xmlns:p14="http://schemas.microsoft.com/office/powerpoint/2010/main" val="130347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59781" y="470286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Drawbacks of Locking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61434" y="2816211"/>
            <a:ext cx="8915400" cy="184755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Contention: some threads/processes have to wait until a lock (or a whole set of locks) is </a:t>
            </a:r>
            <a:r>
              <a:rPr lang="en-US" dirty="0" smtClean="0"/>
              <a:t>released.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Convoying: all other threads have to wait if a thread holding a lock is </a:t>
            </a:r>
            <a:r>
              <a:rPr lang="en-US" dirty="0" err="1" smtClean="0"/>
              <a:t>discheduled</a:t>
            </a:r>
            <a:r>
              <a:rPr lang="en-US" dirty="0" smtClean="0"/>
              <a:t> </a:t>
            </a:r>
            <a:r>
              <a:rPr lang="en-US" dirty="0"/>
              <a:t>due to a time-slice interrupt or page </a:t>
            </a:r>
            <a:r>
              <a:rPr lang="en-US" dirty="0" smtClean="0"/>
              <a:t>fault.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No guarantee of </a:t>
            </a:r>
            <a:r>
              <a:rPr lang="en-US" dirty="0" err="1" smtClean="0"/>
              <a:t>Serializability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Occurrence of Deadlock.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1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use of locks can lead to deadlock.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The situation in which two transactions are waiting and each is dependent on the other to release a lock so as to resume is called deadlock.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Deadlock Prevention:</a:t>
            </a:r>
            <a:br>
              <a:rPr lang="en-US" dirty="0"/>
            </a:br>
            <a:r>
              <a:rPr lang="en-US" dirty="0"/>
              <a:t>- Lock all the objects used by a transaction when it starts.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Deadlock Detection:</a:t>
            </a:r>
            <a:br>
              <a:rPr lang="en-US" dirty="0"/>
            </a:br>
            <a:r>
              <a:rPr lang="en-US" dirty="0"/>
              <a:t>- A wait for graph is analyzed to detect deadlock by finding cycles.</a:t>
            </a:r>
            <a:br>
              <a:rPr lang="en-US" dirty="0"/>
            </a:br>
            <a:r>
              <a:rPr lang="en-US" dirty="0"/>
              <a:t>- If deadlock is present, a transaction is selected for abortion.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2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422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LOCKS  Sameep Dhakal</vt:lpstr>
      <vt:lpstr>What is it? </vt:lpstr>
      <vt:lpstr>Types of lock.</vt:lpstr>
      <vt:lpstr>  locking protocols :</vt:lpstr>
      <vt:lpstr>Locking Protocols</vt:lpstr>
      <vt:lpstr>Locking protocols</vt:lpstr>
      <vt:lpstr>Locking Protocols</vt:lpstr>
      <vt:lpstr>PowerPoint Presentation</vt:lpstr>
      <vt:lpstr>DEADLOCK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LOCKS</dc:title>
  <dc:creator>Microsoft account</dc:creator>
  <cp:lastModifiedBy>Microsoft account</cp:lastModifiedBy>
  <cp:revision>6</cp:revision>
  <dcterms:created xsi:type="dcterms:W3CDTF">2021-06-18T05:14:31Z</dcterms:created>
  <dcterms:modified xsi:type="dcterms:W3CDTF">2021-06-21T08:23:30Z</dcterms:modified>
</cp:coreProperties>
</file>