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68" r:id="rId8"/>
    <p:sldId id="261" r:id="rId9"/>
    <p:sldId id="262" r:id="rId10"/>
    <p:sldId id="263"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A7B929-22C3-4736-9788-E616448B98B4}"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224A0-BF7D-423C-B548-2EFE78E32CE2}" type="slidenum">
              <a:rPr lang="en-US" smtClean="0"/>
              <a:t>‹#›</a:t>
            </a:fld>
            <a:endParaRPr lang="en-US"/>
          </a:p>
        </p:txBody>
      </p:sp>
    </p:spTree>
    <p:extLst>
      <p:ext uri="{BB962C8B-B14F-4D97-AF65-F5344CB8AC3E}">
        <p14:creationId xmlns:p14="http://schemas.microsoft.com/office/powerpoint/2010/main" val="3598446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A7B929-22C3-4736-9788-E616448B98B4}"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224A0-BF7D-423C-B548-2EFE78E32CE2}" type="slidenum">
              <a:rPr lang="en-US" smtClean="0"/>
              <a:t>‹#›</a:t>
            </a:fld>
            <a:endParaRPr lang="en-US"/>
          </a:p>
        </p:txBody>
      </p:sp>
    </p:spTree>
    <p:extLst>
      <p:ext uri="{BB962C8B-B14F-4D97-AF65-F5344CB8AC3E}">
        <p14:creationId xmlns:p14="http://schemas.microsoft.com/office/powerpoint/2010/main" val="371865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A7B929-22C3-4736-9788-E616448B98B4}"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224A0-BF7D-423C-B548-2EFE78E32CE2}" type="slidenum">
              <a:rPr lang="en-US" smtClean="0"/>
              <a:t>‹#›</a:t>
            </a:fld>
            <a:endParaRPr lang="en-US"/>
          </a:p>
        </p:txBody>
      </p:sp>
    </p:spTree>
    <p:extLst>
      <p:ext uri="{BB962C8B-B14F-4D97-AF65-F5344CB8AC3E}">
        <p14:creationId xmlns:p14="http://schemas.microsoft.com/office/powerpoint/2010/main" val="2198462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A7B929-22C3-4736-9788-E616448B98B4}"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224A0-BF7D-423C-B548-2EFE78E32CE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97111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A7B929-22C3-4736-9788-E616448B98B4}"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224A0-BF7D-423C-B548-2EFE78E32CE2}" type="slidenum">
              <a:rPr lang="en-US" smtClean="0"/>
              <a:t>‹#›</a:t>
            </a:fld>
            <a:endParaRPr lang="en-US"/>
          </a:p>
        </p:txBody>
      </p:sp>
    </p:spTree>
    <p:extLst>
      <p:ext uri="{BB962C8B-B14F-4D97-AF65-F5344CB8AC3E}">
        <p14:creationId xmlns:p14="http://schemas.microsoft.com/office/powerpoint/2010/main" val="137209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A7B929-22C3-4736-9788-E616448B98B4}" type="datetimeFigureOut">
              <a:rPr lang="en-US" smtClean="0"/>
              <a:t>6/24/2021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224A0-BF7D-423C-B548-2EFE78E32CE2}" type="slidenum">
              <a:rPr lang="en-US" smtClean="0"/>
              <a:t>‹#›</a:t>
            </a:fld>
            <a:endParaRPr lang="en-US"/>
          </a:p>
        </p:txBody>
      </p:sp>
    </p:spTree>
    <p:extLst>
      <p:ext uri="{BB962C8B-B14F-4D97-AF65-F5344CB8AC3E}">
        <p14:creationId xmlns:p14="http://schemas.microsoft.com/office/powerpoint/2010/main" val="1762221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A7B929-22C3-4736-9788-E616448B98B4}" type="datetimeFigureOut">
              <a:rPr lang="en-US" smtClean="0"/>
              <a:t>6/24/2021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224A0-BF7D-423C-B548-2EFE78E32CE2}" type="slidenum">
              <a:rPr lang="en-US" smtClean="0"/>
              <a:t>‹#›</a:t>
            </a:fld>
            <a:endParaRPr lang="en-US"/>
          </a:p>
        </p:txBody>
      </p:sp>
    </p:spTree>
    <p:extLst>
      <p:ext uri="{BB962C8B-B14F-4D97-AF65-F5344CB8AC3E}">
        <p14:creationId xmlns:p14="http://schemas.microsoft.com/office/powerpoint/2010/main" val="3748470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A7B929-22C3-4736-9788-E616448B98B4}"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224A0-BF7D-423C-B548-2EFE78E32CE2}" type="slidenum">
              <a:rPr lang="en-US" smtClean="0"/>
              <a:t>‹#›</a:t>
            </a:fld>
            <a:endParaRPr lang="en-US"/>
          </a:p>
        </p:txBody>
      </p:sp>
    </p:spTree>
    <p:extLst>
      <p:ext uri="{BB962C8B-B14F-4D97-AF65-F5344CB8AC3E}">
        <p14:creationId xmlns:p14="http://schemas.microsoft.com/office/powerpoint/2010/main" val="2436108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A7B929-22C3-4736-9788-E616448B98B4}"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224A0-BF7D-423C-B548-2EFE78E32CE2}" type="slidenum">
              <a:rPr lang="en-US" smtClean="0"/>
              <a:t>‹#›</a:t>
            </a:fld>
            <a:endParaRPr lang="en-US"/>
          </a:p>
        </p:txBody>
      </p:sp>
    </p:spTree>
    <p:extLst>
      <p:ext uri="{BB962C8B-B14F-4D97-AF65-F5344CB8AC3E}">
        <p14:creationId xmlns:p14="http://schemas.microsoft.com/office/powerpoint/2010/main" val="228885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08A7B929-22C3-4736-9788-E616448B98B4}"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224A0-BF7D-423C-B548-2EFE78E32CE2}" type="slidenum">
              <a:rPr lang="en-US" smtClean="0"/>
              <a:t>‹#›</a:t>
            </a:fld>
            <a:endParaRPr lang="en-US"/>
          </a:p>
        </p:txBody>
      </p:sp>
    </p:spTree>
    <p:extLst>
      <p:ext uri="{BB962C8B-B14F-4D97-AF65-F5344CB8AC3E}">
        <p14:creationId xmlns:p14="http://schemas.microsoft.com/office/powerpoint/2010/main" val="3220914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A7B929-22C3-4736-9788-E616448B98B4}" type="datetimeFigureOut">
              <a:rPr lang="en-US" smtClean="0"/>
              <a:t>6/24/2021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5224A0-BF7D-423C-B548-2EFE78E32CE2}" type="slidenum">
              <a:rPr lang="en-US" smtClean="0"/>
              <a:t>‹#›</a:t>
            </a:fld>
            <a:endParaRPr lang="en-US"/>
          </a:p>
        </p:txBody>
      </p:sp>
    </p:spTree>
    <p:extLst>
      <p:ext uri="{BB962C8B-B14F-4D97-AF65-F5344CB8AC3E}">
        <p14:creationId xmlns:p14="http://schemas.microsoft.com/office/powerpoint/2010/main" val="2461705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A7B929-22C3-4736-9788-E616448B98B4}"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224A0-BF7D-423C-B548-2EFE78E32CE2}" type="slidenum">
              <a:rPr lang="en-US" smtClean="0"/>
              <a:t>‹#›</a:t>
            </a:fld>
            <a:endParaRPr lang="en-US"/>
          </a:p>
        </p:txBody>
      </p:sp>
    </p:spTree>
    <p:extLst>
      <p:ext uri="{BB962C8B-B14F-4D97-AF65-F5344CB8AC3E}">
        <p14:creationId xmlns:p14="http://schemas.microsoft.com/office/powerpoint/2010/main" val="3583596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A7B929-22C3-4736-9788-E616448B98B4}" type="datetimeFigureOut">
              <a:rPr lang="en-US" smtClean="0"/>
              <a:t>6/24/2021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5224A0-BF7D-423C-B548-2EFE78E32CE2}" type="slidenum">
              <a:rPr lang="en-US" smtClean="0"/>
              <a:t>‹#›</a:t>
            </a:fld>
            <a:endParaRPr lang="en-US"/>
          </a:p>
        </p:txBody>
      </p:sp>
    </p:spTree>
    <p:extLst>
      <p:ext uri="{BB962C8B-B14F-4D97-AF65-F5344CB8AC3E}">
        <p14:creationId xmlns:p14="http://schemas.microsoft.com/office/powerpoint/2010/main" val="1195002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8A7B929-22C3-4736-9788-E616448B98B4}" type="datetimeFigureOut">
              <a:rPr lang="en-US" smtClean="0"/>
              <a:t>6/24/2021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25224A0-BF7D-423C-B548-2EFE78E32CE2}" type="slidenum">
              <a:rPr lang="en-US" smtClean="0"/>
              <a:t>‹#›</a:t>
            </a:fld>
            <a:endParaRPr lang="en-US"/>
          </a:p>
        </p:txBody>
      </p:sp>
    </p:spTree>
    <p:extLst>
      <p:ext uri="{BB962C8B-B14F-4D97-AF65-F5344CB8AC3E}">
        <p14:creationId xmlns:p14="http://schemas.microsoft.com/office/powerpoint/2010/main" val="771153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8A7B929-22C3-4736-9788-E616448B98B4}" type="datetimeFigureOut">
              <a:rPr lang="en-US" smtClean="0"/>
              <a:t>6/24/2021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25224A0-BF7D-423C-B548-2EFE78E32CE2}" type="slidenum">
              <a:rPr lang="en-US" smtClean="0"/>
              <a:t>‹#›</a:t>
            </a:fld>
            <a:endParaRPr lang="en-US"/>
          </a:p>
        </p:txBody>
      </p:sp>
    </p:spTree>
    <p:extLst>
      <p:ext uri="{BB962C8B-B14F-4D97-AF65-F5344CB8AC3E}">
        <p14:creationId xmlns:p14="http://schemas.microsoft.com/office/powerpoint/2010/main" val="4184674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08A7B929-22C3-4736-9788-E616448B98B4}" type="datetimeFigureOut">
              <a:rPr lang="en-US" smtClean="0"/>
              <a:t>6/24/2021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25224A0-BF7D-423C-B548-2EFE78E32CE2}" type="slidenum">
              <a:rPr lang="en-US" smtClean="0"/>
              <a:t>‹#›</a:t>
            </a:fld>
            <a:endParaRPr lang="en-US"/>
          </a:p>
        </p:txBody>
      </p:sp>
    </p:spTree>
    <p:extLst>
      <p:ext uri="{BB962C8B-B14F-4D97-AF65-F5344CB8AC3E}">
        <p14:creationId xmlns:p14="http://schemas.microsoft.com/office/powerpoint/2010/main" val="1372376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A7B929-22C3-4736-9788-E616448B98B4}" type="datetimeFigureOut">
              <a:rPr lang="en-US" smtClean="0"/>
              <a:t>6/24/2021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5224A0-BF7D-423C-B548-2EFE78E32CE2}" type="slidenum">
              <a:rPr lang="en-US" smtClean="0"/>
              <a:t>‹#›</a:t>
            </a:fld>
            <a:endParaRPr lang="en-US"/>
          </a:p>
        </p:txBody>
      </p:sp>
    </p:spTree>
    <p:extLst>
      <p:ext uri="{BB962C8B-B14F-4D97-AF65-F5344CB8AC3E}">
        <p14:creationId xmlns:p14="http://schemas.microsoft.com/office/powerpoint/2010/main" val="1753602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8A7B929-22C3-4736-9788-E616448B98B4}" type="datetimeFigureOut">
              <a:rPr lang="en-US" smtClean="0"/>
              <a:t>6/24/2021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25224A0-BF7D-423C-B548-2EFE78E32CE2}" type="slidenum">
              <a:rPr lang="en-US" smtClean="0"/>
              <a:t>‹#›</a:t>
            </a:fld>
            <a:endParaRPr lang="en-US"/>
          </a:p>
        </p:txBody>
      </p:sp>
    </p:spTree>
    <p:extLst>
      <p:ext uri="{BB962C8B-B14F-4D97-AF65-F5344CB8AC3E}">
        <p14:creationId xmlns:p14="http://schemas.microsoft.com/office/powerpoint/2010/main" val="21645124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CLEAN DEVELOPMENT MECHANISM</a:t>
            </a:r>
            <a:br>
              <a:rPr lang="en-US" dirty="0" smtClean="0"/>
            </a:br>
            <a:endParaRPr lang="en-US" dirty="0"/>
          </a:p>
        </p:txBody>
      </p:sp>
    </p:spTree>
    <p:extLst>
      <p:ext uri="{BB962C8B-B14F-4D97-AF65-F5344CB8AC3E}">
        <p14:creationId xmlns:p14="http://schemas.microsoft.com/office/powerpoint/2010/main" val="3081730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Verification </a:t>
            </a:r>
          </a:p>
          <a:p>
            <a:pPr lvl="1"/>
            <a:r>
              <a:rPr lang="en-US" dirty="0" smtClean="0"/>
              <a:t>Verified by team of professionals.</a:t>
            </a:r>
            <a:endParaRPr lang="en-US" dirty="0"/>
          </a:p>
          <a:p>
            <a:r>
              <a:rPr lang="en-US" dirty="0" smtClean="0"/>
              <a:t>Certification</a:t>
            </a:r>
          </a:p>
          <a:p>
            <a:pPr lvl="1"/>
            <a:r>
              <a:rPr lang="en-US" dirty="0" smtClean="0"/>
              <a:t>After completion the body certifies project have successfully reduced emission per plan</a:t>
            </a:r>
          </a:p>
          <a:p>
            <a:pPr lvl="1"/>
            <a:endParaRPr lang="en-US" dirty="0"/>
          </a:p>
        </p:txBody>
      </p:sp>
    </p:spTree>
    <p:extLst>
      <p:ext uri="{BB962C8B-B14F-4D97-AF65-F5344CB8AC3E}">
        <p14:creationId xmlns:p14="http://schemas.microsoft.com/office/powerpoint/2010/main" val="2502847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14342"/>
            <a:ext cx="6355080" cy="7248138"/>
          </a:xfrm>
          <a:prstGeom prst="rect">
            <a:avLst/>
          </a:prstGeom>
        </p:spPr>
        <p:txBody>
          <a:bodyPr wrap="square">
            <a:spAutoFit/>
          </a:bodyPr>
          <a:lstStyle/>
          <a:p>
            <a:pPr algn="ctr"/>
            <a:r>
              <a:rPr lang="en-US" sz="4400" dirty="0">
                <a:latin typeface="Calibri" panose="020F0502020204030204" pitchFamily="34" charset="0"/>
              </a:rPr>
              <a:t>CDM opportunities in Nepal</a:t>
            </a:r>
            <a:endParaRPr lang="en-US" dirty="0"/>
          </a:p>
          <a:p>
            <a:pPr fontAlgn="base">
              <a:spcBef>
                <a:spcPts val="518"/>
              </a:spcBef>
              <a:buFont typeface="Arial" panose="020B0604020202020204" pitchFamily="34" charset="0"/>
              <a:buChar char="•"/>
            </a:pPr>
            <a:r>
              <a:rPr lang="en-US" dirty="0"/>
              <a:t/>
            </a:r>
            <a:br>
              <a:rPr lang="en-US" dirty="0"/>
            </a:br>
            <a:r>
              <a:rPr lang="en-US" dirty="0"/>
              <a:t/>
            </a:r>
            <a:br>
              <a:rPr lang="en-US" dirty="0"/>
            </a:br>
            <a:r>
              <a:rPr lang="en-US" sz="2800" b="1" dirty="0">
                <a:latin typeface="Calibri" panose="020F0502020204030204" pitchFamily="34" charset="0"/>
              </a:rPr>
              <a:t>Renewable Energy</a:t>
            </a:r>
            <a:endParaRPr lang="en-US" sz="2800" b="1" dirty="0">
              <a:latin typeface="Arial" panose="020B0604020202020204" pitchFamily="34" charset="0"/>
            </a:endParaRPr>
          </a:p>
          <a:p>
            <a:pPr marL="742950" lvl="1" indent="-285750" fontAlgn="base">
              <a:spcBef>
                <a:spcPts val="444"/>
              </a:spcBef>
              <a:buFont typeface="Arial" panose="020B0604020202020204" pitchFamily="34" charset="0"/>
              <a:buChar char="•"/>
            </a:pPr>
            <a:r>
              <a:rPr lang="en-US" sz="2400" dirty="0">
                <a:latin typeface="Calibri" panose="020F0502020204030204" pitchFamily="34" charset="0"/>
              </a:rPr>
              <a:t>Micro hydro power generation</a:t>
            </a:r>
            <a:endParaRPr lang="en-US" sz="2400" dirty="0">
              <a:latin typeface="Arial" panose="020B0604020202020204" pitchFamily="34" charset="0"/>
            </a:endParaRPr>
          </a:p>
          <a:p>
            <a:pPr marL="742950" lvl="1" indent="-285750" fontAlgn="base">
              <a:spcBef>
                <a:spcPts val="444"/>
              </a:spcBef>
              <a:buFont typeface="Arial" panose="020B0604020202020204" pitchFamily="34" charset="0"/>
              <a:buChar char="•"/>
            </a:pPr>
            <a:r>
              <a:rPr lang="en-US" sz="2400" dirty="0">
                <a:latin typeface="Calibri" panose="020F0502020204030204" pitchFamily="34" charset="0"/>
              </a:rPr>
              <a:t>Solar energy -power, heating, lighting</a:t>
            </a:r>
            <a:endParaRPr lang="en-US" sz="2400" dirty="0">
              <a:latin typeface="Arial" panose="020B0604020202020204" pitchFamily="34" charset="0"/>
            </a:endParaRPr>
          </a:p>
          <a:p>
            <a:pPr marL="742950" lvl="1" indent="-285750" fontAlgn="base">
              <a:spcBef>
                <a:spcPts val="444"/>
              </a:spcBef>
              <a:buFont typeface="Arial" panose="020B0604020202020204" pitchFamily="34" charset="0"/>
              <a:buChar char="•"/>
            </a:pPr>
            <a:r>
              <a:rPr lang="en-US" sz="2400" dirty="0">
                <a:latin typeface="Calibri" panose="020F0502020204030204" pitchFamily="34" charset="0"/>
              </a:rPr>
              <a:t>Biomass based energy -power, heating</a:t>
            </a:r>
            <a:endParaRPr lang="en-US" sz="2400" dirty="0">
              <a:latin typeface="Arial" panose="020B0604020202020204" pitchFamily="34" charset="0"/>
            </a:endParaRPr>
          </a:p>
          <a:p>
            <a:pPr marL="742950" lvl="1" indent="-285750" fontAlgn="base">
              <a:spcBef>
                <a:spcPts val="444"/>
              </a:spcBef>
              <a:buFont typeface="Arial" panose="020B0604020202020204" pitchFamily="34" charset="0"/>
              <a:buChar char="•"/>
            </a:pPr>
            <a:r>
              <a:rPr lang="en-US" sz="2400" dirty="0">
                <a:latin typeface="Calibri" panose="020F0502020204030204" pitchFamily="34" charset="0"/>
              </a:rPr>
              <a:t>Wind based power generation</a:t>
            </a:r>
            <a:endParaRPr lang="en-US" sz="2400" dirty="0">
              <a:latin typeface="Arial" panose="020B0604020202020204" pitchFamily="34" charset="0"/>
            </a:endParaRPr>
          </a:p>
          <a:p>
            <a:pPr marL="742950" lvl="1" indent="-285750" fontAlgn="base">
              <a:spcBef>
                <a:spcPts val="444"/>
              </a:spcBef>
              <a:buFont typeface="Arial" panose="020B0604020202020204" pitchFamily="34" charset="0"/>
              <a:buChar char="•"/>
            </a:pPr>
            <a:r>
              <a:rPr lang="en-US" sz="2400" dirty="0">
                <a:latin typeface="Calibri" panose="020F0502020204030204" pitchFamily="34" charset="0"/>
              </a:rPr>
              <a:t>Geo-thermal energy utilization -heating/ cooling, power generation</a:t>
            </a:r>
            <a:endParaRPr lang="en-US" sz="2400" dirty="0">
              <a:latin typeface="Arial" panose="020B0604020202020204" pitchFamily="34" charset="0"/>
            </a:endParaRPr>
          </a:p>
          <a:p>
            <a:pPr fontAlgn="base">
              <a:spcBef>
                <a:spcPts val="518"/>
              </a:spcBef>
            </a:pP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5" name="Content Placeholder 2"/>
          <p:cNvSpPr>
            <a:spLocks noGrp="1"/>
          </p:cNvSpPr>
          <p:nvPr>
            <p:ph idx="1"/>
          </p:nvPr>
        </p:nvSpPr>
        <p:spPr>
          <a:xfrm>
            <a:off x="6583680" y="2058982"/>
            <a:ext cx="5090160" cy="4351338"/>
          </a:xfrm>
        </p:spPr>
        <p:txBody>
          <a:bodyPr/>
          <a:lstStyle/>
          <a:p>
            <a:pPr fontAlgn="base">
              <a:spcBef>
                <a:spcPts val="518"/>
              </a:spcBef>
            </a:pPr>
            <a:r>
              <a:rPr lang="en-US" b="1" dirty="0">
                <a:latin typeface="Calibri" panose="020F0502020204030204" pitchFamily="34" charset="0"/>
              </a:rPr>
              <a:t>Energy Efficiency</a:t>
            </a:r>
            <a:endParaRPr lang="en-US" b="1" dirty="0">
              <a:latin typeface="Arial" panose="020B0604020202020204" pitchFamily="34" charset="0"/>
            </a:endParaRPr>
          </a:p>
          <a:p>
            <a:pPr marL="742950" lvl="1" indent="-285750" fontAlgn="base">
              <a:spcBef>
                <a:spcPts val="444"/>
              </a:spcBef>
            </a:pPr>
            <a:r>
              <a:rPr lang="en-US" dirty="0">
                <a:latin typeface="Calibri" panose="020F0502020204030204" pitchFamily="34" charset="0"/>
              </a:rPr>
              <a:t>Process optimization: new technology, retrofits</a:t>
            </a:r>
            <a:endParaRPr lang="en-US" dirty="0">
              <a:latin typeface="Arial" panose="020B0604020202020204" pitchFamily="34" charset="0"/>
            </a:endParaRPr>
          </a:p>
          <a:p>
            <a:pPr marL="742950" lvl="1" indent="-285750" fontAlgn="base">
              <a:spcBef>
                <a:spcPts val="444"/>
              </a:spcBef>
            </a:pPr>
            <a:r>
              <a:rPr lang="en-US" dirty="0">
                <a:latin typeface="Calibri" panose="020F0502020204030204" pitchFamily="34" charset="0"/>
              </a:rPr>
              <a:t>Building Energy Efficiency</a:t>
            </a:r>
            <a:endParaRPr lang="en-US" dirty="0">
              <a:latin typeface="Arial" panose="020B0604020202020204" pitchFamily="34" charset="0"/>
            </a:endParaRPr>
          </a:p>
          <a:p>
            <a:pPr marL="742950" lvl="1" indent="-285750" fontAlgn="base">
              <a:spcBef>
                <a:spcPts val="444"/>
              </a:spcBef>
            </a:pPr>
            <a:r>
              <a:rPr lang="en-US" dirty="0">
                <a:latin typeface="Calibri" panose="020F0502020204030204" pitchFamily="34" charset="0"/>
              </a:rPr>
              <a:t>Power Generation</a:t>
            </a:r>
            <a:endParaRPr lang="en-US" dirty="0">
              <a:latin typeface="Arial" panose="020B0604020202020204" pitchFamily="34" charset="0"/>
            </a:endParaRPr>
          </a:p>
          <a:p>
            <a:pPr marL="742950" lvl="1" indent="-285750" fontAlgn="base">
              <a:spcBef>
                <a:spcPts val="444"/>
              </a:spcBef>
            </a:pPr>
            <a:r>
              <a:rPr lang="en-US" dirty="0">
                <a:latin typeface="Calibri" panose="020F0502020204030204" pitchFamily="34" charset="0"/>
              </a:rPr>
              <a:t>Efficiency Improvement in T&amp;D</a:t>
            </a:r>
            <a:endParaRPr lang="en-US" dirty="0">
              <a:latin typeface="Arial" panose="020B0604020202020204" pitchFamily="34" charset="0"/>
            </a:endParaRPr>
          </a:p>
          <a:p>
            <a:pPr marL="742950" lvl="1" indent="-285750" fontAlgn="base">
              <a:spcBef>
                <a:spcPts val="444"/>
              </a:spcBef>
            </a:pPr>
            <a:r>
              <a:rPr lang="en-US" dirty="0">
                <a:latin typeface="Calibri" panose="020F0502020204030204" pitchFamily="34" charset="0"/>
              </a:rPr>
              <a:t>Energy Efficient Lighting technology </a:t>
            </a:r>
            <a:endParaRPr lang="en-US" dirty="0">
              <a:latin typeface="Arial" panose="020B0604020202020204" pitchFamily="34" charset="0"/>
            </a:endParaRPr>
          </a:p>
        </p:txBody>
      </p:sp>
    </p:spTree>
    <p:extLst>
      <p:ext uri="{BB962C8B-B14F-4D97-AF65-F5344CB8AC3E}">
        <p14:creationId xmlns:p14="http://schemas.microsoft.com/office/powerpoint/2010/main" val="439675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26403"/>
          </a:xfrm>
        </p:spPr>
        <p:txBody>
          <a:bodyPr>
            <a:normAutofit/>
          </a:bodyPr>
          <a:lstStyle/>
          <a:p>
            <a:r>
              <a:rPr lang="en-US" sz="8000" dirty="0" smtClean="0"/>
              <a:t/>
            </a:r>
            <a:br>
              <a:rPr lang="en-US" sz="8000" dirty="0" smtClean="0"/>
            </a:br>
            <a:r>
              <a:rPr lang="en-US" sz="8000" dirty="0"/>
              <a:t/>
            </a:r>
            <a:br>
              <a:rPr lang="en-US" sz="8000" dirty="0"/>
            </a:br>
            <a:r>
              <a:rPr lang="en-US" sz="8000" dirty="0" smtClean="0"/>
              <a:t>				</a:t>
            </a:r>
            <a:r>
              <a:rPr lang="en-US" sz="8000" dirty="0" smtClean="0"/>
              <a:t>Thank </a:t>
            </a:r>
            <a:r>
              <a:rPr lang="en-US" sz="8000" dirty="0" smtClean="0"/>
              <a:t>you</a:t>
            </a:r>
            <a:endParaRPr lang="en-US" sz="8000" dirty="0"/>
          </a:p>
        </p:txBody>
      </p:sp>
    </p:spTree>
    <p:extLst>
      <p:ext uri="{BB962C8B-B14F-4D97-AF65-F5344CB8AC3E}">
        <p14:creationId xmlns:p14="http://schemas.microsoft.com/office/powerpoint/2010/main" val="5403118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lstStyle/>
          <a:p>
            <a:r>
              <a:rPr lang="en-US" dirty="0" smtClean="0"/>
              <a:t>One of the flexibility mechanism identified in Kyoto Protocol that can be used to meet GHG (Green House Gas ) reduction targets.</a:t>
            </a:r>
          </a:p>
          <a:p>
            <a:r>
              <a:rPr lang="en-US" dirty="0" smtClean="0"/>
              <a:t>It is the only mechanism that includes developing countries.</a:t>
            </a:r>
          </a:p>
          <a:p>
            <a:endParaRPr lang="en-US" dirty="0"/>
          </a:p>
        </p:txBody>
      </p:sp>
    </p:spTree>
    <p:extLst>
      <p:ext uri="{BB962C8B-B14F-4D97-AF65-F5344CB8AC3E}">
        <p14:creationId xmlns:p14="http://schemas.microsoft.com/office/powerpoint/2010/main" val="3028380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 Article 12 of the Kyoto Protocol allows developed countries and countries with economies in transition  to meet their greenhouse gas reduction commitments by engaging in CDM projects that reduce GHG emissions. Developing, or non-Annex I, countries that have ratified the Kyoto Protocol can benefit from these CDM projects to promote sustainable development. Annex I countries, in return, receive certified emission reduction (CERs) credits for investing in CDM projects in non-Annex I countries, which can be used against their GHG reduction commitments under the Kyoto Protocol.</a:t>
            </a:r>
          </a:p>
        </p:txBody>
      </p:sp>
    </p:spTree>
    <p:extLst>
      <p:ext uri="{BB962C8B-B14F-4D97-AF65-F5344CB8AC3E}">
        <p14:creationId xmlns:p14="http://schemas.microsoft.com/office/powerpoint/2010/main" val="15943508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Help and slow climate change</a:t>
            </a:r>
          </a:p>
          <a:p>
            <a:r>
              <a:rPr lang="en-US" dirty="0" smtClean="0"/>
              <a:t>Guide developing nations to develop sustainable methods</a:t>
            </a:r>
          </a:p>
          <a:p>
            <a:r>
              <a:rPr lang="en-US" dirty="0" smtClean="0"/>
              <a:t>Assist developed countries to reduce their emission and move towards cheaper forms of energy</a:t>
            </a:r>
          </a:p>
          <a:p>
            <a:r>
              <a:rPr lang="en-US" dirty="0" smtClean="0"/>
              <a:t>Help countries to find and innovate new methods to reduce emission</a:t>
            </a:r>
          </a:p>
          <a:p>
            <a:endParaRPr lang="en-US" dirty="0"/>
          </a:p>
        </p:txBody>
      </p:sp>
    </p:spTree>
    <p:extLst>
      <p:ext uri="{BB962C8B-B14F-4D97-AF65-F5344CB8AC3E}">
        <p14:creationId xmlns:p14="http://schemas.microsoft.com/office/powerpoint/2010/main" val="335118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CDM projects</a:t>
            </a:r>
            <a:endParaRPr lang="en-US" dirty="0"/>
          </a:p>
        </p:txBody>
      </p:sp>
      <p:sp>
        <p:nvSpPr>
          <p:cNvPr id="3" name="Content Placeholder 2"/>
          <p:cNvSpPr>
            <a:spLocks noGrp="1"/>
          </p:cNvSpPr>
          <p:nvPr>
            <p:ph idx="1"/>
          </p:nvPr>
        </p:nvSpPr>
        <p:spPr/>
        <p:txBody>
          <a:bodyPr/>
          <a:lstStyle/>
          <a:p>
            <a:r>
              <a:rPr lang="en-US" dirty="0" smtClean="0"/>
              <a:t>Reducing </a:t>
            </a:r>
            <a:r>
              <a:rPr lang="en-US" dirty="0" err="1" smtClean="0"/>
              <a:t>dependancy</a:t>
            </a:r>
            <a:r>
              <a:rPr lang="en-US" dirty="0" smtClean="0"/>
              <a:t> </a:t>
            </a:r>
            <a:r>
              <a:rPr lang="en-US" dirty="0" smtClean="0"/>
              <a:t>of fossil fuels</a:t>
            </a:r>
          </a:p>
          <a:p>
            <a:r>
              <a:rPr lang="en-US" dirty="0" smtClean="0"/>
              <a:t>Using animal waste to generate energy and manage it efficiently</a:t>
            </a:r>
          </a:p>
          <a:p>
            <a:r>
              <a:rPr lang="en-US" dirty="0" smtClean="0"/>
              <a:t>Fuel and electricity efficient household and offices</a:t>
            </a:r>
          </a:p>
          <a:p>
            <a:r>
              <a:rPr lang="en-US" dirty="0" smtClean="0"/>
              <a:t>Reducing the emission involved in manufacturing process</a:t>
            </a:r>
            <a:endParaRPr lang="en-US" dirty="0"/>
          </a:p>
        </p:txBody>
      </p:sp>
    </p:spTree>
    <p:extLst>
      <p:ext uri="{BB962C8B-B14F-4D97-AF65-F5344CB8AC3E}">
        <p14:creationId xmlns:p14="http://schemas.microsoft.com/office/powerpoint/2010/main" val="4082581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scale CDM projects</a:t>
            </a:r>
            <a:endParaRPr lang="en-US" dirty="0"/>
          </a:p>
        </p:txBody>
      </p:sp>
      <p:sp>
        <p:nvSpPr>
          <p:cNvPr id="3" name="Content Placeholder 2"/>
          <p:cNvSpPr>
            <a:spLocks noGrp="1"/>
          </p:cNvSpPr>
          <p:nvPr>
            <p:ph idx="1"/>
          </p:nvPr>
        </p:nvSpPr>
        <p:spPr/>
        <p:txBody>
          <a:bodyPr/>
          <a:lstStyle/>
          <a:p>
            <a:pPr fontAlgn="base"/>
            <a:r>
              <a:rPr lang="en-US" dirty="0"/>
              <a:t>Type I: RE projects with a maximum output capacity equivalent to up to 15 megawatts (or an appropriate equivalent)</a:t>
            </a:r>
          </a:p>
          <a:p>
            <a:pPr fontAlgn="base"/>
            <a:r>
              <a:rPr lang="en-US" dirty="0"/>
              <a:t>Type II: energy-efficiency improvement project activities which reduce energy consumption on the supply and/or demand side by up to the equivalent of 15 </a:t>
            </a:r>
            <a:r>
              <a:rPr lang="en-US" dirty="0" err="1"/>
              <a:t>gigawatt</a:t>
            </a:r>
            <a:r>
              <a:rPr lang="en-US" dirty="0"/>
              <a:t>-hours per year</a:t>
            </a:r>
          </a:p>
          <a:p>
            <a:pPr fontAlgn="base"/>
            <a:r>
              <a:rPr lang="en-US" dirty="0"/>
              <a:t>Type III: other project activities that both reduce anthropogenic emissions by sources and directly emit less than 15 </a:t>
            </a:r>
            <a:r>
              <a:rPr lang="en-US" dirty="0" err="1"/>
              <a:t>kilotonnesof</a:t>
            </a:r>
            <a:r>
              <a:rPr lang="en-US" dirty="0"/>
              <a:t> CO2 equivalent (CO2e) annually</a:t>
            </a:r>
          </a:p>
        </p:txBody>
      </p:sp>
    </p:spTree>
    <p:extLst>
      <p:ext uri="{BB962C8B-B14F-4D97-AF65-F5344CB8AC3E}">
        <p14:creationId xmlns:p14="http://schemas.microsoft.com/office/powerpoint/2010/main" val="1409927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in CDM project cycle: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8080" y="2330273"/>
            <a:ext cx="7051040" cy="3696663"/>
          </a:xfrm>
        </p:spPr>
      </p:pic>
    </p:spTree>
    <p:extLst>
      <p:ext uri="{BB962C8B-B14F-4D97-AF65-F5344CB8AC3E}">
        <p14:creationId xmlns:p14="http://schemas.microsoft.com/office/powerpoint/2010/main" val="23079759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implementing CDM project</a:t>
            </a:r>
            <a:endParaRPr lang="en-US" dirty="0"/>
          </a:p>
        </p:txBody>
      </p:sp>
      <p:sp>
        <p:nvSpPr>
          <p:cNvPr id="3" name="Content Placeholder 2"/>
          <p:cNvSpPr>
            <a:spLocks noGrp="1"/>
          </p:cNvSpPr>
          <p:nvPr>
            <p:ph idx="1"/>
          </p:nvPr>
        </p:nvSpPr>
        <p:spPr/>
        <p:txBody>
          <a:bodyPr/>
          <a:lstStyle/>
          <a:p>
            <a:r>
              <a:rPr lang="en-US" dirty="0" smtClean="0"/>
              <a:t>Project identification</a:t>
            </a:r>
          </a:p>
          <a:p>
            <a:pPr lvl="1"/>
            <a:r>
              <a:rPr lang="en-US" dirty="0" smtClean="0"/>
              <a:t>Identify idea having potential to reduce emission</a:t>
            </a:r>
          </a:p>
          <a:p>
            <a:pPr marL="457200" lvl="1" indent="0">
              <a:buNone/>
            </a:pPr>
            <a:endParaRPr lang="en-US" dirty="0" smtClean="0"/>
          </a:p>
          <a:p>
            <a:r>
              <a:rPr lang="en-US" dirty="0" smtClean="0"/>
              <a:t>Government Endorsement</a:t>
            </a:r>
          </a:p>
          <a:p>
            <a:pPr lvl="1"/>
            <a:r>
              <a:rPr lang="en-US" dirty="0" smtClean="0"/>
              <a:t>Presented before </a:t>
            </a:r>
            <a:r>
              <a:rPr lang="en-US" dirty="0" smtClean="0"/>
              <a:t>respective ministry</a:t>
            </a:r>
            <a:r>
              <a:rPr lang="en-US" dirty="0" smtClean="0"/>
              <a:t>. </a:t>
            </a:r>
            <a:r>
              <a:rPr lang="en-US" dirty="0" err="1"/>
              <a:t>i</a:t>
            </a:r>
            <a:r>
              <a:rPr lang="en-US" dirty="0" err="1" smtClean="0"/>
              <a:t>e</a:t>
            </a:r>
            <a:r>
              <a:rPr lang="en-US" dirty="0" smtClean="0"/>
              <a:t> ministry of energy water resources and irrigation. </a:t>
            </a:r>
            <a:endParaRPr lang="en-US" dirty="0" smtClean="0"/>
          </a:p>
          <a:p>
            <a:pPr lvl="1"/>
            <a:endParaRPr lang="en-US" dirty="0"/>
          </a:p>
          <a:p>
            <a:r>
              <a:rPr lang="en-US" dirty="0" smtClean="0"/>
              <a:t>Project Development</a:t>
            </a:r>
          </a:p>
          <a:p>
            <a:pPr lvl="1"/>
            <a:r>
              <a:rPr lang="en-US" dirty="0" smtClean="0"/>
              <a:t>Study is carried out to measure baseline according to which emission change will be measured as per Kyoto protocol</a:t>
            </a:r>
            <a:endParaRPr lang="en-US" dirty="0"/>
          </a:p>
          <a:p>
            <a:endParaRPr lang="en-US" dirty="0" smtClean="0"/>
          </a:p>
          <a:p>
            <a:pPr lvl="1"/>
            <a:endParaRPr lang="en-US" dirty="0"/>
          </a:p>
          <a:p>
            <a:endParaRPr lang="en-US" dirty="0"/>
          </a:p>
          <a:p>
            <a:endParaRPr lang="en-US" dirty="0"/>
          </a:p>
        </p:txBody>
      </p:sp>
    </p:spTree>
    <p:extLst>
      <p:ext uri="{BB962C8B-B14F-4D97-AF65-F5344CB8AC3E}">
        <p14:creationId xmlns:p14="http://schemas.microsoft.com/office/powerpoint/2010/main" val="644087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Validation</a:t>
            </a:r>
          </a:p>
          <a:p>
            <a:pPr lvl="1"/>
            <a:r>
              <a:rPr lang="en-US" dirty="0" smtClean="0"/>
              <a:t>Result of baseline identification survey is verified by CDM executive body</a:t>
            </a:r>
          </a:p>
          <a:p>
            <a:pPr lvl="1"/>
            <a:endParaRPr lang="en-US" dirty="0"/>
          </a:p>
          <a:p>
            <a:r>
              <a:rPr lang="en-US" dirty="0" smtClean="0"/>
              <a:t>Registration</a:t>
            </a:r>
          </a:p>
          <a:p>
            <a:pPr lvl="1"/>
            <a:r>
              <a:rPr lang="en-US" dirty="0" smtClean="0"/>
              <a:t>Formal acceptance provide a project legal and financial support.</a:t>
            </a:r>
          </a:p>
          <a:p>
            <a:pPr lvl="1"/>
            <a:endParaRPr lang="en-US" dirty="0" smtClean="0"/>
          </a:p>
          <a:p>
            <a:pPr lvl="1"/>
            <a:endParaRPr lang="en-US" dirty="0"/>
          </a:p>
          <a:p>
            <a:r>
              <a:rPr lang="en-US" dirty="0" smtClean="0"/>
              <a:t>Monitoring</a:t>
            </a:r>
          </a:p>
          <a:p>
            <a:pPr lvl="1"/>
            <a:r>
              <a:rPr lang="en-US" dirty="0" smtClean="0"/>
              <a:t>Changes in greenhouse gases emission is monitored from time to time and amendments are made.</a:t>
            </a:r>
            <a:endParaRPr lang="en-US" dirty="0"/>
          </a:p>
        </p:txBody>
      </p:sp>
    </p:spTree>
    <p:extLst>
      <p:ext uri="{BB962C8B-B14F-4D97-AF65-F5344CB8AC3E}">
        <p14:creationId xmlns:p14="http://schemas.microsoft.com/office/powerpoint/2010/main" val="36118965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129</TotalTime>
  <Words>334</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CLEAN DEVELOPMENT MECHANISM </vt:lpstr>
      <vt:lpstr>What is it?</vt:lpstr>
      <vt:lpstr>PowerPoint Presentation</vt:lpstr>
      <vt:lpstr>objectives</vt:lpstr>
      <vt:lpstr>Types of CDM projects</vt:lpstr>
      <vt:lpstr>Small scale CDM projects</vt:lpstr>
      <vt:lpstr>Steps in CDM project cycle:</vt:lpstr>
      <vt:lpstr>Steps for implementing CDM project</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DEVELOPMENT MECHANISM</dc:title>
  <dc:creator>Microsoft account</dc:creator>
  <cp:lastModifiedBy>Microsoft account</cp:lastModifiedBy>
  <cp:revision>10</cp:revision>
  <dcterms:created xsi:type="dcterms:W3CDTF">2021-06-23T18:33:47Z</dcterms:created>
  <dcterms:modified xsi:type="dcterms:W3CDTF">2021-06-24T04:09:19Z</dcterms:modified>
</cp:coreProperties>
</file>