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6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1C25"/>
    <a:srgbClr val="4C5A6A"/>
    <a:srgbClr val="00DC00"/>
    <a:srgbClr val="FA4E4E"/>
    <a:srgbClr val="AD1221"/>
    <a:srgbClr val="808080"/>
    <a:srgbClr val="66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26" autoAdjust="0"/>
    <p:restoredTop sz="94637" autoAdjust="0"/>
  </p:normalViewPr>
  <p:slideViewPr>
    <p:cSldViewPr>
      <p:cViewPr>
        <p:scale>
          <a:sx n="100" d="100"/>
          <a:sy n="100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6B9A-E6FD-CF49-9902-B6185AF67D5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9284-748A-D44C-9FFE-1C133956D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9450" y="895350"/>
            <a:ext cx="5438775" cy="4078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5158894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Intrafocus Limited. Please do not copy without permission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EB6B2-96F2-4896-A17C-28BC79159B6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1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17526"/>
            <a:ext cx="4572000" cy="533400"/>
          </a:xfrm>
        </p:spPr>
        <p:txBody>
          <a:bodyPr/>
          <a:lstStyle>
            <a:lvl1pPr marL="0" indent="0" algn="l">
              <a:buNone/>
              <a:defRPr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3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59450"/>
            <a:ext cx="2015716" cy="385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8302" y="1115354"/>
            <a:ext cx="798497" cy="5145281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115354"/>
            <a:ext cx="7235727" cy="51452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9100"/>
            <a:ext cx="5650396" cy="533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3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601"/>
            <a:ext cx="4038600" cy="51980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601"/>
            <a:ext cx="4038600" cy="51980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1402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AD1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9220"/>
            <a:ext cx="3931920" cy="45904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041402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AD122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799220"/>
            <a:ext cx="3931920" cy="45904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8884"/>
            <a:ext cx="2139696" cy="659062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068882"/>
            <a:ext cx="5715000" cy="53010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52857"/>
            <a:ext cx="2139696" cy="4521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6" y="1115353"/>
            <a:ext cx="2142680" cy="550137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115353"/>
            <a:ext cx="5904390" cy="522330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90402"/>
            <a:ext cx="2139696" cy="458601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37949"/>
            <a:ext cx="6347047" cy="660099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2782"/>
            <a:ext cx="8229600" cy="530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49527"/>
            <a:ext cx="9144000" cy="216000"/>
          </a:xfrm>
          <a:prstGeom prst="rect">
            <a:avLst/>
          </a:prstGeom>
          <a:solidFill>
            <a:srgbClr val="EE1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49527"/>
            <a:ext cx="28956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Sunday, August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49527"/>
            <a:ext cx="41148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649527"/>
            <a:ext cx="10668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47022"/>
            <a:ext cx="9144000" cy="0"/>
          </a:xfrm>
          <a:prstGeom prst="line">
            <a:avLst/>
          </a:prstGeom>
          <a:ln w="19050">
            <a:solidFill>
              <a:srgbClr val="EE1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296652"/>
            <a:ext cx="1547664" cy="296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72" r:id="rId2"/>
    <p:sldLayoutId id="2147483962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1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38311"/>
              </p:ext>
            </p:extLst>
          </p:nvPr>
        </p:nvGraphicFramePr>
        <p:xfrm>
          <a:off x="515861" y="3000890"/>
          <a:ext cx="8232137" cy="37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22"/>
                <a:gridCol w="1116124"/>
                <a:gridCol w="1080120"/>
                <a:gridCol w="1548171"/>
              </a:tblGrid>
              <a:tr h="685621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rgbClr val="1C3A6A"/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Financial</a:t>
                      </a:r>
                      <a:endParaRPr lang="en-GB" sz="900" dirty="0">
                        <a:solidFill>
                          <a:srgbClr val="1C3A6A"/>
                        </a:solidFill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Net Profit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GB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 Costs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Revenue in target markets</a:t>
                      </a: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↑ 5% per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↓ 3% per year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10% per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Implement a new financial   system 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Simplify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the billing operation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0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Customer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Market share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statistic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Customer satisfaction share statistic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08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↑ 2.5% per year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↑ 4%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per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Gifts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and vouchers during purchase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Increase the number of customer care employee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15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Internal</a:t>
                      </a:r>
                      <a:b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Processes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End user experience score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Efficiency turnover ratio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&gt;90%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every reporting period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Training programme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for new offerings and user interface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86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Learning and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Growth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Perspective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No.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of collaborations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survey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↑ by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3 companies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&gt; 50% who use or recognize one plus device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the activities of competitors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Reach out for collaborations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Product and marketing training programme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802">
                <a:tc gridSpan="4"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Professionalism    -    Commitment  </a:t>
                      </a:r>
                      <a:r>
                        <a:rPr lang="en-GB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  -    Initiative    -    Team Work    -    Winning Mentality</a:t>
                      </a:r>
                      <a:endParaRPr lang="en-GB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16788"/>
              </p:ext>
            </p:extLst>
          </p:nvPr>
        </p:nvGraphicFramePr>
        <p:xfrm>
          <a:off x="1403183" y="1092586"/>
          <a:ext cx="7283617" cy="1765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657"/>
                <a:gridCol w="2368943"/>
                <a:gridCol w="2475017"/>
              </a:tblGrid>
              <a:tr h="3842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To</a:t>
                      </a:r>
                      <a:r>
                        <a:rPr lang="en-US" sz="1000" baseline="0" dirty="0" smtClean="0">
                          <a:effectLst/>
                        </a:rPr>
                        <a:t> create a scenario where anyone can afford a premium smartphone</a:t>
                      </a:r>
                      <a:endParaRPr lang="en-US" sz="1000" dirty="0" smtClean="0">
                        <a:effectLst/>
                      </a:endParaRPr>
                    </a:p>
                    <a:p>
                      <a:pPr algn="ctr"/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GB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become the largest smartphone manufacturing company</a:t>
                      </a:r>
                      <a:endParaRPr lang="en-US" sz="1000" dirty="0" smtClean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51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dirty="0" smtClean="0">
                          <a:solidFill>
                            <a:schemeClr val="tx1"/>
                          </a:solidFill>
                        </a:rPr>
                        <a:t>New Innovations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dirty="0" smtClean="0">
                          <a:solidFill>
                            <a:schemeClr val="tx1"/>
                          </a:solidFill>
                        </a:rPr>
                        <a:t>Customer Care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baseline="0" dirty="0" smtClean="0">
                          <a:solidFill>
                            <a:schemeClr val="tx1"/>
                          </a:solidFill>
                        </a:rPr>
                        <a:t>Economic growth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218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Strong, well-equipped R&amp;D department</a:t>
                      </a:r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Good</a:t>
                      </a:r>
                      <a:r>
                        <a:rPr lang="en-GB" sz="900" baseline="0" dirty="0" smtClean="0"/>
                        <a:t> client service, best user interface </a:t>
                      </a:r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 </a:t>
                      </a:r>
                    </a:p>
                    <a:p>
                      <a:pPr algn="ctr"/>
                      <a:r>
                        <a:rPr lang="en-GB" sz="900" dirty="0" smtClean="0"/>
                        <a:t>product expansion, acquisition and diversification</a:t>
                      </a:r>
                    </a:p>
                    <a:p>
                      <a:endParaRPr lang="en-GB" sz="900" dirty="0"/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03083" y="1072520"/>
            <a:ext cx="900100" cy="416179"/>
          </a:xfrm>
          <a:prstGeom prst="roundRect">
            <a:avLst>
              <a:gd name="adj" fmla="val 25784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Vision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3083" y="1488700"/>
            <a:ext cx="900100" cy="325202"/>
          </a:xfrm>
          <a:prstGeom prst="roundRect">
            <a:avLst>
              <a:gd name="adj" fmla="val 15167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Mission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3083" y="1813903"/>
            <a:ext cx="900100" cy="318954"/>
          </a:xfrm>
          <a:prstGeom prst="roundRect">
            <a:avLst>
              <a:gd name="adj" fmla="val 16009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Strategic Priorities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3083" y="2132857"/>
            <a:ext cx="900100" cy="625917"/>
          </a:xfrm>
          <a:prstGeom prst="roundRect">
            <a:avLst>
              <a:gd name="adj" fmla="val 12370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Strategic Results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9871" y="2752218"/>
            <a:ext cx="4506924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Business Objectives and Strategy Map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10007" y="2760154"/>
            <a:ext cx="1116124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Measures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26131" y="2758774"/>
            <a:ext cx="1080120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Targets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6251" y="2758774"/>
            <a:ext cx="1548172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Initiatives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55471" y="3073259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Profitability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81259" y="3816524"/>
            <a:ext cx="720080" cy="504056"/>
          </a:xfrm>
          <a:prstGeom prst="ellipse">
            <a:avLst/>
          </a:prstGeom>
          <a:solidFill>
            <a:srgbClr val="00326E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Improve market perception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84816" y="5588478"/>
            <a:ext cx="720080" cy="504056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Improve 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Marketing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50793" y="3079472"/>
            <a:ext cx="736729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</a:t>
            </a:r>
          </a:p>
          <a:p>
            <a:pPr algn="ctr"/>
            <a:r>
              <a:rPr lang="en-GB" sz="700" b="1" dirty="0">
                <a:solidFill>
                  <a:srgbClr val="FFFFFF"/>
                </a:solidFill>
              </a:rPr>
              <a:t> Revenue</a:t>
            </a:r>
          </a:p>
          <a:p>
            <a:pPr algn="ctr"/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96007" y="3079471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Reduce Costs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186367" y="3816524"/>
            <a:ext cx="738082" cy="504056"/>
          </a:xfrm>
          <a:prstGeom prst="ellipse">
            <a:avLst/>
          </a:prstGeom>
          <a:solidFill>
            <a:srgbClr val="00326E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Improve end user experience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71392" y="4613827"/>
            <a:ext cx="717521" cy="504056"/>
          </a:xfrm>
          <a:prstGeom prst="ellipse">
            <a:avLst/>
          </a:prstGeom>
          <a:solidFill>
            <a:srgbClr val="42929D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Improve 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Efficiency </a:t>
            </a:r>
          </a:p>
          <a:p>
            <a:pPr algn="ctr"/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3627" y="4613827"/>
            <a:ext cx="717521" cy="504056"/>
          </a:xfrm>
          <a:prstGeom prst="ellipse">
            <a:avLst/>
          </a:prstGeom>
          <a:solidFill>
            <a:srgbClr val="42929D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Improve ease of use for end users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53333" y="5583876"/>
            <a:ext cx="720080" cy="504056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Collaborate with new companies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5211" y="5588478"/>
            <a:ext cx="745822" cy="504056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Learn from competitors</a:t>
            </a:r>
            <a:endParaRPr lang="en-GB" sz="700" b="1" dirty="0">
              <a:solidFill>
                <a:srgbClr val="FFFFFF"/>
              </a:solidFill>
            </a:endParaRPr>
          </a:p>
        </p:txBody>
      </p:sp>
      <p:cxnSp>
        <p:nvCxnSpPr>
          <p:cNvPr id="49" name="Curved Connector 48"/>
          <p:cNvCxnSpPr>
            <a:stCxn id="38" idx="2"/>
            <a:endCxn id="36" idx="2"/>
          </p:cNvCxnSpPr>
          <p:nvPr/>
        </p:nvCxnSpPr>
        <p:spPr>
          <a:xfrm rot="10800000" flipH="1">
            <a:off x="1655211" y="4865856"/>
            <a:ext cx="88416" cy="974651"/>
          </a:xfrm>
          <a:prstGeom prst="curvedConnector3">
            <a:avLst>
              <a:gd name="adj1" fmla="val -2585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7" idx="0"/>
            <a:endCxn id="36" idx="6"/>
          </p:cNvCxnSpPr>
          <p:nvPr/>
        </p:nvCxnSpPr>
        <p:spPr>
          <a:xfrm rot="16200000" flipV="1">
            <a:off x="2428251" y="4898753"/>
            <a:ext cx="718021" cy="65222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5" idx="0"/>
            <a:endCxn id="33" idx="6"/>
          </p:cNvCxnSpPr>
          <p:nvPr/>
        </p:nvCxnSpPr>
        <p:spPr>
          <a:xfrm rot="16200000" flipV="1">
            <a:off x="3431956" y="3915630"/>
            <a:ext cx="1282328" cy="11406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36" idx="0"/>
            <a:endCxn id="34" idx="4"/>
          </p:cNvCxnSpPr>
          <p:nvPr/>
        </p:nvCxnSpPr>
        <p:spPr>
          <a:xfrm rot="5400000" flipH="1" flipV="1">
            <a:off x="2682275" y="3740694"/>
            <a:ext cx="293247" cy="1453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0" idx="0"/>
            <a:endCxn id="29" idx="4"/>
          </p:cNvCxnSpPr>
          <p:nvPr/>
        </p:nvCxnSpPr>
        <p:spPr>
          <a:xfrm rot="16200000" flipV="1">
            <a:off x="1758801" y="3434026"/>
            <a:ext cx="239209" cy="525788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4" idx="0"/>
            <a:endCxn id="32" idx="4"/>
          </p:cNvCxnSpPr>
          <p:nvPr/>
        </p:nvCxnSpPr>
        <p:spPr>
          <a:xfrm rot="16200000" flipV="1">
            <a:off x="2970785" y="3231901"/>
            <a:ext cx="232996" cy="93625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3" idx="2"/>
            <a:endCxn id="32" idx="6"/>
          </p:cNvCxnSpPr>
          <p:nvPr/>
        </p:nvCxnSpPr>
        <p:spPr>
          <a:xfrm rot="10800000" flipV="1">
            <a:off x="2987523" y="3331498"/>
            <a:ext cx="308485" cy="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1" y="137949"/>
            <a:ext cx="6887107" cy="660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 scorecard of a mobile manufacturing company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51" y="0"/>
            <a:ext cx="968603" cy="944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275" y="6237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(One plus)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107338" y="3071437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sales</a:t>
            </a:r>
            <a:endParaRPr lang="en-GB" sz="700" b="1" dirty="0">
              <a:solidFill>
                <a:srgbClr val="FFFFFF"/>
              </a:solidFill>
            </a:endParaRPr>
          </a:p>
        </p:txBody>
      </p:sp>
      <p:cxnSp>
        <p:nvCxnSpPr>
          <p:cNvPr id="113" name="Curved Connector 112"/>
          <p:cNvCxnSpPr>
            <a:stCxn id="31" idx="6"/>
            <a:endCxn id="53" idx="6"/>
          </p:cNvCxnSpPr>
          <p:nvPr/>
        </p:nvCxnSpPr>
        <p:spPr>
          <a:xfrm flipV="1">
            <a:off x="4704896" y="3323465"/>
            <a:ext cx="122522" cy="2517041"/>
          </a:xfrm>
          <a:prstGeom prst="curvedConnector3">
            <a:avLst>
              <a:gd name="adj1" fmla="val 20365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31" idx="2"/>
          </p:cNvCxnSpPr>
          <p:nvPr/>
        </p:nvCxnSpPr>
        <p:spPr>
          <a:xfrm rot="10800000">
            <a:off x="2229872" y="4327658"/>
            <a:ext cx="1754945" cy="151284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37" idx="6"/>
            <a:endCxn id="35" idx="4"/>
          </p:cNvCxnSpPr>
          <p:nvPr/>
        </p:nvCxnSpPr>
        <p:spPr>
          <a:xfrm flipV="1">
            <a:off x="3473413" y="5117883"/>
            <a:ext cx="656740" cy="7180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53" idx="0"/>
            <a:endCxn id="32" idx="7"/>
          </p:cNvCxnSpPr>
          <p:nvPr/>
        </p:nvCxnSpPr>
        <p:spPr>
          <a:xfrm rot="16200000" flipH="1" flipV="1">
            <a:off x="3632579" y="2318489"/>
            <a:ext cx="81852" cy="1587747"/>
          </a:xfrm>
          <a:prstGeom prst="curvedConnector3">
            <a:avLst>
              <a:gd name="adj1" fmla="val -496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32" idx="2"/>
            <a:endCxn id="29" idx="6"/>
          </p:cNvCxnSpPr>
          <p:nvPr/>
        </p:nvCxnSpPr>
        <p:spPr>
          <a:xfrm rot="10800000">
            <a:off x="1975551" y="3325288"/>
            <a:ext cx="275242" cy="621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5669</TotalTime>
  <Words>254</Words>
  <Application>Microsoft Office PowerPoint</Application>
  <PresentationFormat>On-screen Show (4:3)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Times New Roman</vt:lpstr>
      <vt:lpstr>Clarity</vt:lpstr>
      <vt:lpstr>Balance scorecard of a mobile manufacturing company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Keyte</dc:creator>
  <cp:lastModifiedBy>Microsoft account</cp:lastModifiedBy>
  <cp:revision>318</cp:revision>
  <cp:lastPrinted>2012-01-09T16:51:20Z</cp:lastPrinted>
  <dcterms:created xsi:type="dcterms:W3CDTF">2011-08-08T07:14:26Z</dcterms:created>
  <dcterms:modified xsi:type="dcterms:W3CDTF">2021-08-01T17:12:09Z</dcterms:modified>
</cp:coreProperties>
</file>