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"/>
  </p:notesMasterIdLst>
  <p:sldIdLst>
    <p:sldId id="26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C25"/>
    <a:srgbClr val="4C5A6A"/>
    <a:srgbClr val="00DC00"/>
    <a:srgbClr val="FA4E4E"/>
    <a:srgbClr val="AD1221"/>
    <a:srgbClr val="808080"/>
    <a:srgbClr val="66CC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26" autoAdjust="0"/>
    <p:restoredTop sz="94637" autoAdjust="0"/>
  </p:normalViewPr>
  <p:slideViewPr>
    <p:cSldViewPr>
      <p:cViewPr>
        <p:scale>
          <a:sx n="125" d="100"/>
          <a:sy n="125" d="100"/>
        </p:scale>
        <p:origin x="763" y="-18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B6B9A-E6FD-CF49-9902-B6185AF67D5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99284-748A-D44C-9FFE-1C133956D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9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9450" y="895350"/>
            <a:ext cx="5438775" cy="4078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5158894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Intrafocus Limited. Please do not copy without permission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7EB6B2-96F2-4896-A17C-28BC79159B63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1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17526"/>
            <a:ext cx="4572000" cy="533400"/>
          </a:xfrm>
        </p:spPr>
        <p:txBody>
          <a:bodyPr/>
          <a:lstStyle>
            <a:lvl1pPr marL="0" indent="0" algn="l">
              <a:buNone/>
              <a:defRPr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93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159450"/>
            <a:ext cx="2015716" cy="385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88302" y="1115354"/>
            <a:ext cx="798497" cy="5145281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1115354"/>
            <a:ext cx="7235727" cy="514528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9100"/>
            <a:ext cx="5650396" cy="533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93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9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3601"/>
            <a:ext cx="4038600" cy="51980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3601"/>
            <a:ext cx="4038600" cy="51980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1402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AD12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9220"/>
            <a:ext cx="3931920" cy="45904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041402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AD122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799220"/>
            <a:ext cx="3931920" cy="45904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68884"/>
            <a:ext cx="2139696" cy="659062"/>
          </a:xfrm>
        </p:spPr>
        <p:txBody>
          <a:bodyPr anchor="b">
            <a:noAutofit/>
          </a:bodyPr>
          <a:lstStyle>
            <a:lvl1pPr algn="l">
              <a:defRPr sz="2000" b="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068882"/>
            <a:ext cx="5715000" cy="530103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52857"/>
            <a:ext cx="2139696" cy="45213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6" y="1115353"/>
            <a:ext cx="2142680" cy="550137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1115353"/>
            <a:ext cx="5904390" cy="522330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90402"/>
            <a:ext cx="2139696" cy="458601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August 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37949"/>
            <a:ext cx="6347047" cy="660099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2782"/>
            <a:ext cx="8229600" cy="530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49527"/>
            <a:ext cx="9144000" cy="216000"/>
          </a:xfrm>
          <a:prstGeom prst="rect">
            <a:avLst/>
          </a:prstGeom>
          <a:solidFill>
            <a:srgbClr val="EE1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49527"/>
            <a:ext cx="2895600" cy="20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Monday, August 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649527"/>
            <a:ext cx="4114800" cy="20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649527"/>
            <a:ext cx="1066800" cy="20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47022"/>
            <a:ext cx="9144000" cy="0"/>
          </a:xfrm>
          <a:prstGeom prst="line">
            <a:avLst/>
          </a:prstGeom>
          <a:ln w="19050">
            <a:solidFill>
              <a:srgbClr val="EE1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76" y="296652"/>
            <a:ext cx="1547664" cy="296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72" r:id="rId2"/>
    <p:sldLayoutId id="2147483962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1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85397"/>
              </p:ext>
            </p:extLst>
          </p:nvPr>
        </p:nvGraphicFramePr>
        <p:xfrm>
          <a:off x="515861" y="3000890"/>
          <a:ext cx="8232137" cy="432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722"/>
                <a:gridCol w="1116124"/>
                <a:gridCol w="1080120"/>
                <a:gridCol w="1548171"/>
              </a:tblGrid>
              <a:tr h="685621">
                <a:tc>
                  <a:txBody>
                    <a:bodyPr/>
                    <a:lstStyle/>
                    <a:p>
                      <a:r>
                        <a:rPr lang="en-GB" sz="900" dirty="0" smtClean="0">
                          <a:solidFill>
                            <a:srgbClr val="1C3A6A"/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Financial</a:t>
                      </a:r>
                      <a:endParaRPr lang="en-GB" sz="900" dirty="0">
                        <a:solidFill>
                          <a:srgbClr val="1C3A6A"/>
                        </a:solidFill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Net Profit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Operating</a:t>
                      </a:r>
                      <a:r>
                        <a:rPr lang="en-GB" sz="800" b="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 Costs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800" b="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↑ 5% per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year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↓ </a:t>
                      </a: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10% </a:t>
                      </a: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per year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Hire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a new business expert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Users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runtime and surfing pattern analysis</a:t>
                      </a: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05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900" b="1" kern="1200" dirty="0" smtClean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Customer</a:t>
                      </a:r>
                      <a:endParaRPr lang="en-GB" sz="900" b="1" kern="1200" dirty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Add new users</a:t>
                      </a: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Customer complaints reduction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08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Incresase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customers by 5% this year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Reduce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complaints by 10 %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Offers and add-ons during subscription</a:t>
                      </a: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Initialize social media QA with well trained </a:t>
                      </a:r>
                      <a:r>
                        <a:rPr lang="en-GB" sz="800" b="0" kern="12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chatbots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72000" marR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provide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services according to user’s use pattern.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15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900" b="1" kern="1200" dirty="0" smtClean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Internal</a:t>
                      </a:r>
                      <a:b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Processes</a:t>
                      </a:r>
                      <a:endParaRPr lang="en-GB" sz="900" b="1" kern="1200" dirty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Use of competitive professionals.</a:t>
                      </a: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Replace old fashioned technologies</a:t>
                      </a: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Replace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at least 5 people </a:t>
                      </a:r>
                      <a:r>
                        <a:rPr lang="en-GB" sz="800" b="0" kern="12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withm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more </a:t>
                      </a:r>
                      <a:r>
                        <a:rPr lang="en-GB" sz="800" b="0" kern="1200" baseline="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profiecient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professionals.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% this year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AI tools for technical support.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Add engineers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869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900" b="1" kern="1200" dirty="0" smtClean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Learning and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Growth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900" b="1" kern="1200" dirty="0" smtClean="0">
                          <a:solidFill>
                            <a:srgbClr val="1C3A6A"/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Perspective</a:t>
                      </a:r>
                      <a:endParaRPr lang="en-GB" sz="900" b="1" kern="1200" dirty="0">
                        <a:solidFill>
                          <a:srgbClr val="1C3A6A"/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execution 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of improved technologies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Analysis</a:t>
                      </a: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Get known to top class technologies in world</a:t>
                      </a: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Every marketing employee gets known to internet usage pattern</a:t>
                      </a: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Observe</a:t>
                      </a: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 the activities of competitors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Technology growth research</a:t>
                      </a: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r>
                        <a:rPr lang="en-GB" sz="800" b="0" kern="12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/>
                          <a:ea typeface="+mn-ea"/>
                          <a:cs typeface="Times New Roman" panose="02020603050405020304" pitchFamily="18" charset="0"/>
                        </a:rPr>
                        <a:t>Social media marketing, time based user activities marketing.</a:t>
                      </a:r>
                      <a:endParaRPr lang="en-GB" sz="800" b="0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2000" indent="-72000">
                        <a:buFont typeface="Arial" panose="020B0604020202020204" pitchFamily="34" charset="0"/>
                        <a:buChar char="•"/>
                      </a:pPr>
                      <a:endParaRPr lang="en-GB" sz="800" b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3802">
                <a:tc gridSpan="4">
                  <a:txBody>
                    <a:bodyPr/>
                    <a:lstStyle/>
                    <a:p>
                      <a:pPr algn="ctr"/>
                      <a:r>
                        <a:rPr lang="en-GB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Professionalism    -    </a:t>
                      </a:r>
                      <a:r>
                        <a:rPr lang="en-GB" sz="9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helpfulness</a:t>
                      </a:r>
                      <a:r>
                        <a:rPr lang="en-GB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-    </a:t>
                      </a:r>
                      <a:r>
                        <a:rPr lang="en-GB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Initiative    -    </a:t>
                      </a:r>
                      <a:r>
                        <a:rPr lang="en-GB" sz="9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  <a:cs typeface="Times New Roman" panose="02020603050405020304" pitchFamily="18" charset="0"/>
                        </a:rPr>
                        <a:t>Technology adaptation   </a:t>
                      </a:r>
                      <a:endParaRPr lang="en-GB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54311"/>
              </p:ext>
            </p:extLst>
          </p:nvPr>
        </p:nvGraphicFramePr>
        <p:xfrm>
          <a:off x="1403183" y="1092586"/>
          <a:ext cx="7283617" cy="175329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9657"/>
                <a:gridCol w="2368943"/>
                <a:gridCol w="2475017"/>
              </a:tblGrid>
              <a:tr h="38423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To</a:t>
                      </a:r>
                      <a:r>
                        <a:rPr lang="en-US" sz="1000" baseline="0" dirty="0" smtClean="0">
                          <a:effectLst/>
                        </a:rPr>
                        <a:t> develop </a:t>
                      </a:r>
                      <a:r>
                        <a:rPr lang="en-US" sz="1000" baseline="0" dirty="0" err="1" smtClean="0">
                          <a:effectLst/>
                        </a:rPr>
                        <a:t>Vianet</a:t>
                      </a:r>
                      <a:r>
                        <a:rPr lang="en-US" sz="1000" baseline="0" dirty="0" smtClean="0">
                          <a:effectLst/>
                        </a:rPr>
                        <a:t> as most subscribed ISP in Nepal</a:t>
                      </a:r>
                      <a:endParaRPr lang="en-US" sz="1000" dirty="0" smtClean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0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GB" sz="1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become the ruling internet service provider in Nepal</a:t>
                      </a:r>
                      <a:endParaRPr lang="en-US" sz="1000" dirty="0" smtClean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51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1" dirty="0" smtClean="0">
                          <a:solidFill>
                            <a:schemeClr val="tx1"/>
                          </a:solidFill>
                        </a:rPr>
                        <a:t>New innovations</a:t>
                      </a:r>
                      <a:endParaRPr lang="en-GB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1" dirty="0" smtClean="0">
                          <a:solidFill>
                            <a:schemeClr val="tx1"/>
                          </a:solidFill>
                        </a:rPr>
                        <a:t>Customer Care</a:t>
                      </a:r>
                      <a:endParaRPr lang="en-GB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1" baseline="0" dirty="0" smtClean="0">
                          <a:solidFill>
                            <a:schemeClr val="tx1"/>
                          </a:solidFill>
                        </a:rPr>
                        <a:t>Economic growth</a:t>
                      </a:r>
                      <a:endParaRPr lang="en-GB" sz="10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218"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Installed</a:t>
                      </a:r>
                      <a:r>
                        <a:rPr lang="en-GB" sz="900" baseline="0" dirty="0" smtClean="0"/>
                        <a:t> new service </a:t>
                      </a:r>
                      <a:r>
                        <a:rPr lang="en-GB" sz="900" baseline="0" dirty="0" err="1" smtClean="0"/>
                        <a:t>stations,better</a:t>
                      </a:r>
                      <a:r>
                        <a:rPr lang="en-GB" sz="900" baseline="0" dirty="0" smtClean="0"/>
                        <a:t> range </a:t>
                      </a:r>
                      <a:r>
                        <a:rPr lang="en-GB" sz="900" baseline="0" dirty="0" err="1" smtClean="0"/>
                        <a:t>routers,AI</a:t>
                      </a:r>
                      <a:r>
                        <a:rPr lang="en-GB" sz="900" baseline="0" dirty="0" smtClean="0"/>
                        <a:t> programmed set top boxes</a:t>
                      </a:r>
                      <a:endParaRPr lang="en-GB" sz="900" dirty="0" smtClean="0"/>
                    </a:p>
                  </a:txBody>
                  <a:tcPr marL="144000" marR="90000" marT="46800" marB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 smtClean="0"/>
                        <a:t>Good</a:t>
                      </a:r>
                      <a:r>
                        <a:rPr lang="en-GB" sz="900" baseline="0" dirty="0" smtClean="0"/>
                        <a:t> client service, problem solving robots</a:t>
                      </a:r>
                    </a:p>
                  </a:txBody>
                  <a:tcPr marL="144000" marR="90000" marT="46800" marB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 service station expansion ,users</a:t>
                      </a:r>
                      <a:r>
                        <a:rPr lang="en-GB" sz="900" baseline="0" dirty="0" smtClean="0"/>
                        <a:t> expansion</a:t>
                      </a:r>
                      <a:endParaRPr lang="en-GB" sz="900" dirty="0" smtClean="0"/>
                    </a:p>
                    <a:p>
                      <a:pPr algn="ctr"/>
                      <a:endParaRPr lang="en-GB" sz="900" dirty="0"/>
                    </a:p>
                  </a:txBody>
                  <a:tcPr marL="144000" marR="90000" marT="46800" marB="468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03083" y="1072520"/>
            <a:ext cx="900100" cy="416179"/>
          </a:xfrm>
          <a:prstGeom prst="roundRect">
            <a:avLst>
              <a:gd name="adj" fmla="val 25784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bg1"/>
                </a:solidFill>
              </a:rPr>
              <a:t>Vision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3083" y="1488700"/>
            <a:ext cx="900100" cy="325202"/>
          </a:xfrm>
          <a:prstGeom prst="roundRect">
            <a:avLst>
              <a:gd name="adj" fmla="val 15167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Mission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3083" y="1813903"/>
            <a:ext cx="900100" cy="318954"/>
          </a:xfrm>
          <a:prstGeom prst="roundRect">
            <a:avLst>
              <a:gd name="adj" fmla="val 16009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Strategic Priorities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3083" y="2132857"/>
            <a:ext cx="900100" cy="625917"/>
          </a:xfrm>
          <a:prstGeom prst="roundRect">
            <a:avLst>
              <a:gd name="adj" fmla="val 12370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Strategic Results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9871" y="2752218"/>
            <a:ext cx="4506924" cy="252028"/>
          </a:xfrm>
          <a:prstGeom prst="roundRect">
            <a:avLst>
              <a:gd name="adj" fmla="val 35071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Business Objectives and Strategy Map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10007" y="2760154"/>
            <a:ext cx="1116124" cy="252028"/>
          </a:xfrm>
          <a:prstGeom prst="roundRect">
            <a:avLst>
              <a:gd name="adj" fmla="val 35071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Measures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26131" y="2758774"/>
            <a:ext cx="1080120" cy="252028"/>
          </a:xfrm>
          <a:prstGeom prst="roundRect">
            <a:avLst>
              <a:gd name="adj" fmla="val 35071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Targets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06251" y="2758774"/>
            <a:ext cx="1548172" cy="252028"/>
          </a:xfrm>
          <a:prstGeom prst="roundRect">
            <a:avLst>
              <a:gd name="adj" fmla="val 35071"/>
            </a:avLst>
          </a:prstGeom>
          <a:solidFill>
            <a:srgbClr val="00326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rgbClr val="FFFFFF"/>
                </a:solidFill>
              </a:rPr>
              <a:t>Initiatives</a:t>
            </a:r>
            <a:endParaRPr lang="en-GB" sz="1050" dirty="0">
              <a:solidFill>
                <a:srgbClr val="FFFFFF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55471" y="3073259"/>
            <a:ext cx="720080" cy="504056"/>
          </a:xfrm>
          <a:prstGeom prst="ellipse">
            <a:avLst/>
          </a:prstGeom>
          <a:solidFill>
            <a:srgbClr val="00923F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Increase</a:t>
            </a:r>
          </a:p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Profitability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81259" y="3816524"/>
            <a:ext cx="720080" cy="504056"/>
          </a:xfrm>
          <a:prstGeom prst="ellipse">
            <a:avLst/>
          </a:prstGeom>
          <a:solidFill>
            <a:srgbClr val="00326E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Uplift company image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84816" y="5588478"/>
            <a:ext cx="720080" cy="796592"/>
          </a:xfrm>
          <a:prstGeom prst="ellipse">
            <a:avLst/>
          </a:prstGeom>
          <a:solidFill>
            <a:srgbClr val="BF9010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 </a:t>
            </a:r>
            <a:r>
              <a:rPr lang="en-GB" sz="700" b="1" dirty="0" smtClean="0">
                <a:solidFill>
                  <a:srgbClr val="FFFFFF"/>
                </a:solidFill>
              </a:rPr>
              <a:t>collaboration among team members </a:t>
            </a:r>
            <a:endParaRPr lang="en-GB" sz="700" b="1" dirty="0" smtClean="0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250793" y="3079472"/>
            <a:ext cx="736729" cy="504056"/>
          </a:xfrm>
          <a:prstGeom prst="ellipse">
            <a:avLst/>
          </a:prstGeom>
          <a:solidFill>
            <a:srgbClr val="00923F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Increase</a:t>
            </a:r>
          </a:p>
          <a:p>
            <a:pPr algn="ctr"/>
            <a:r>
              <a:rPr lang="en-GB" sz="700" b="1" dirty="0">
                <a:solidFill>
                  <a:srgbClr val="FFFFFF"/>
                </a:solidFill>
              </a:rPr>
              <a:t> Revenue</a:t>
            </a:r>
          </a:p>
          <a:p>
            <a:pPr algn="ctr"/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410072" y="3055199"/>
            <a:ext cx="720080" cy="504056"/>
          </a:xfrm>
          <a:prstGeom prst="ellipse">
            <a:avLst/>
          </a:prstGeom>
          <a:solidFill>
            <a:srgbClr val="00923F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Reduce Costs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868218" y="3910779"/>
            <a:ext cx="738082" cy="504056"/>
          </a:xfrm>
          <a:prstGeom prst="ellipse">
            <a:avLst/>
          </a:prstGeom>
          <a:solidFill>
            <a:srgbClr val="00326E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Improve end user experience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771392" y="4613827"/>
            <a:ext cx="717521" cy="504056"/>
          </a:xfrm>
          <a:prstGeom prst="ellipse">
            <a:avLst/>
          </a:prstGeom>
          <a:solidFill>
            <a:srgbClr val="42929D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Modify old used technologies. </a:t>
            </a:r>
          </a:p>
          <a:p>
            <a:pPr algn="ctr"/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3627" y="4613827"/>
            <a:ext cx="717521" cy="504056"/>
          </a:xfrm>
          <a:prstGeom prst="ellipse">
            <a:avLst/>
          </a:prstGeom>
          <a:solidFill>
            <a:srgbClr val="42929D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 Improve </a:t>
            </a:r>
            <a:r>
              <a:rPr lang="en-GB" sz="700" b="1" dirty="0" smtClean="0">
                <a:solidFill>
                  <a:srgbClr val="FFFFFF"/>
                </a:solidFill>
              </a:rPr>
              <a:t> helpline  for customers </a:t>
            </a:r>
            <a:r>
              <a:rPr lang="en-GB" sz="700" b="1" dirty="0" smtClean="0">
                <a:solidFill>
                  <a:srgbClr val="FFFFFF"/>
                </a:solidFill>
              </a:rPr>
              <a:t>users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661572" y="5972646"/>
            <a:ext cx="720080" cy="504056"/>
          </a:xfrm>
          <a:prstGeom prst="ellipse">
            <a:avLst/>
          </a:prstGeom>
          <a:solidFill>
            <a:srgbClr val="BF9010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Train on</a:t>
            </a:r>
            <a:r>
              <a:rPr lang="en-GB" sz="700" b="1" dirty="0" smtClean="0">
                <a:solidFill>
                  <a:srgbClr val="FFFFFF"/>
                </a:solidFill>
              </a:rPr>
              <a:t>  use new </a:t>
            </a:r>
            <a:r>
              <a:rPr lang="en-GB" sz="700" b="1" dirty="0" smtClean="0">
                <a:solidFill>
                  <a:srgbClr val="FFFFFF"/>
                </a:solidFill>
              </a:rPr>
              <a:t>technologies</a:t>
            </a:r>
            <a:endParaRPr lang="en-GB" sz="700" b="1" dirty="0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5211" y="5588478"/>
            <a:ext cx="745822" cy="504056"/>
          </a:xfrm>
          <a:prstGeom prst="ellipse">
            <a:avLst/>
          </a:prstGeom>
          <a:solidFill>
            <a:srgbClr val="BF9010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 </a:t>
            </a:r>
            <a:r>
              <a:rPr lang="en-GB" sz="700" b="1" dirty="0" smtClean="0">
                <a:solidFill>
                  <a:srgbClr val="FFFFFF"/>
                </a:solidFill>
              </a:rPr>
              <a:t>improve knowledge and skills</a:t>
            </a:r>
            <a:endParaRPr lang="en-GB" sz="700" b="1" dirty="0">
              <a:solidFill>
                <a:srgbClr val="FFFFFF"/>
              </a:solidFill>
            </a:endParaRPr>
          </a:p>
        </p:txBody>
      </p:sp>
      <p:cxnSp>
        <p:nvCxnSpPr>
          <p:cNvPr id="49" name="Curved Connector 48"/>
          <p:cNvCxnSpPr>
            <a:stCxn id="38" idx="2"/>
            <a:endCxn id="36" idx="2"/>
          </p:cNvCxnSpPr>
          <p:nvPr/>
        </p:nvCxnSpPr>
        <p:spPr>
          <a:xfrm rot="10800000" flipH="1">
            <a:off x="1655211" y="4865856"/>
            <a:ext cx="88416" cy="974651"/>
          </a:xfrm>
          <a:prstGeom prst="curvedConnector3">
            <a:avLst>
              <a:gd name="adj1" fmla="val -2585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7" idx="0"/>
            <a:endCxn id="36" idx="6"/>
          </p:cNvCxnSpPr>
          <p:nvPr/>
        </p:nvCxnSpPr>
        <p:spPr>
          <a:xfrm rot="16200000" flipV="1">
            <a:off x="2187985" y="5139019"/>
            <a:ext cx="1106791" cy="56046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5" idx="0"/>
          </p:cNvCxnSpPr>
          <p:nvPr/>
        </p:nvCxnSpPr>
        <p:spPr>
          <a:xfrm rot="16200000" flipV="1">
            <a:off x="3454403" y="3938076"/>
            <a:ext cx="1105525" cy="245977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36" idx="0"/>
            <a:endCxn id="34" idx="4"/>
          </p:cNvCxnSpPr>
          <p:nvPr/>
        </p:nvCxnSpPr>
        <p:spPr>
          <a:xfrm rot="5400000" flipH="1" flipV="1">
            <a:off x="2570327" y="3946896"/>
            <a:ext cx="198992" cy="1134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0" idx="0"/>
            <a:endCxn id="29" idx="4"/>
          </p:cNvCxnSpPr>
          <p:nvPr/>
        </p:nvCxnSpPr>
        <p:spPr>
          <a:xfrm rot="16200000" flipV="1">
            <a:off x="1758801" y="3434026"/>
            <a:ext cx="239209" cy="525788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4" idx="0"/>
            <a:endCxn id="32" idx="4"/>
          </p:cNvCxnSpPr>
          <p:nvPr/>
        </p:nvCxnSpPr>
        <p:spPr>
          <a:xfrm rot="16200000" flipV="1">
            <a:off x="2764584" y="3438103"/>
            <a:ext cx="327251" cy="61810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33" idx="2"/>
            <a:endCxn id="32" idx="6"/>
          </p:cNvCxnSpPr>
          <p:nvPr/>
        </p:nvCxnSpPr>
        <p:spPr>
          <a:xfrm rot="10800000" flipV="1">
            <a:off x="2987522" y="3307226"/>
            <a:ext cx="422550" cy="2427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230792" y="3847377"/>
            <a:ext cx="720080" cy="504056"/>
          </a:xfrm>
          <a:prstGeom prst="ellipse">
            <a:avLst/>
          </a:prstGeom>
          <a:solidFill>
            <a:srgbClr val="00923F"/>
          </a:solidFill>
          <a:ln>
            <a:noFill/>
          </a:ln>
          <a:effectLst>
            <a:outerShdw blurRad="63500" dist="38100" dir="3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00" b="1" dirty="0" smtClean="0">
                <a:solidFill>
                  <a:srgbClr val="FFFFFF"/>
                </a:solidFill>
              </a:rPr>
              <a:t>Increase new users</a:t>
            </a:r>
          </a:p>
        </p:txBody>
      </p:sp>
      <p:cxnSp>
        <p:nvCxnSpPr>
          <p:cNvPr id="113" name="Curved Connector 112"/>
          <p:cNvCxnSpPr>
            <a:stCxn id="31" idx="6"/>
            <a:endCxn id="53" idx="4"/>
          </p:cNvCxnSpPr>
          <p:nvPr/>
        </p:nvCxnSpPr>
        <p:spPr>
          <a:xfrm flipH="1" flipV="1">
            <a:off x="4590832" y="4351433"/>
            <a:ext cx="114064" cy="1635341"/>
          </a:xfrm>
          <a:prstGeom prst="curvedConnector4">
            <a:avLst>
              <a:gd name="adj1" fmla="val -200414"/>
              <a:gd name="adj2" fmla="val 6217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31" idx="2"/>
          </p:cNvCxnSpPr>
          <p:nvPr/>
        </p:nvCxnSpPr>
        <p:spPr>
          <a:xfrm rot="10800000">
            <a:off x="2229876" y="4327662"/>
            <a:ext cx="1754941" cy="165911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stCxn id="37" idx="6"/>
            <a:endCxn id="35" idx="4"/>
          </p:cNvCxnSpPr>
          <p:nvPr/>
        </p:nvCxnSpPr>
        <p:spPr>
          <a:xfrm flipV="1">
            <a:off x="3381652" y="5117883"/>
            <a:ext cx="748501" cy="11067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endCxn id="32" idx="5"/>
          </p:cNvCxnSpPr>
          <p:nvPr/>
        </p:nvCxnSpPr>
        <p:spPr>
          <a:xfrm rot="10800000">
            <a:off x="2879632" y="3509711"/>
            <a:ext cx="1716025" cy="34098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32" idx="2"/>
            <a:endCxn id="29" idx="6"/>
          </p:cNvCxnSpPr>
          <p:nvPr/>
        </p:nvCxnSpPr>
        <p:spPr>
          <a:xfrm rot="10800000">
            <a:off x="1975551" y="3325288"/>
            <a:ext cx="275242" cy="621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Balance scorecard of  Internet </a:t>
            </a:r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P</a:t>
            </a:r>
            <a:r>
              <a:rPr lang="en-US" dirty="0" smtClean="0"/>
              <a:t>rovider </a:t>
            </a:r>
            <a:r>
              <a:rPr lang="en-US" dirty="0" err="1" smtClean="0"/>
              <a:t>Vianet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05" y="84785"/>
            <a:ext cx="2554750" cy="7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5796</TotalTime>
  <Words>277</Words>
  <Application>Microsoft Office PowerPoint</Application>
  <PresentationFormat>On-screen Show (4:3)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Times New Roman</vt:lpstr>
      <vt:lpstr>Clarity</vt:lpstr>
      <vt:lpstr>Balance scorecard of  Internet Service Provider Vianet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Keyte</dc:creator>
  <cp:lastModifiedBy>Microsoft account</cp:lastModifiedBy>
  <cp:revision>337</cp:revision>
  <cp:lastPrinted>2012-01-09T16:51:20Z</cp:lastPrinted>
  <dcterms:created xsi:type="dcterms:W3CDTF">2011-08-08T07:14:26Z</dcterms:created>
  <dcterms:modified xsi:type="dcterms:W3CDTF">2021-08-02T02:39:27Z</dcterms:modified>
</cp:coreProperties>
</file>