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5" r:id="rId3"/>
    <p:sldId id="260" r:id="rId4"/>
    <p:sldId id="261" r:id="rId5"/>
    <p:sldId id="262" r:id="rId6"/>
    <p:sldId id="263" r:id="rId7"/>
    <p:sldId id="273" r:id="rId8"/>
    <p:sldId id="274" r:id="rId9"/>
    <p:sldId id="264" r:id="rId10"/>
    <p:sldId id="276" r:id="rId11"/>
    <p:sldId id="265" r:id="rId12"/>
    <p:sldId id="271" r:id="rId13"/>
    <p:sldId id="272" r:id="rId14"/>
    <p:sldId id="279" r:id="rId15"/>
    <p:sldId id="277" r:id="rId16"/>
    <p:sldId id="278" r:id="rId17"/>
    <p:sldId id="280" r:id="rId18"/>
    <p:sldId id="284" r:id="rId19"/>
    <p:sldId id="285" r:id="rId20"/>
    <p:sldId id="286" r:id="rId21"/>
    <p:sldId id="287" r:id="rId22"/>
    <p:sldId id="289" r:id="rId23"/>
    <p:sldId id="288" r:id="rId24"/>
    <p:sldId id="290" r:id="rId25"/>
    <p:sldId id="291" r:id="rId26"/>
    <p:sldId id="295" r:id="rId27"/>
    <p:sldId id="301" r:id="rId28"/>
    <p:sldId id="299" r:id="rId29"/>
    <p:sldId id="302" r:id="rId30"/>
    <p:sldId id="303" r:id="rId31"/>
    <p:sldId id="270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4574" autoAdjust="0"/>
  </p:normalViewPr>
  <p:slideViewPr>
    <p:cSldViewPr>
      <p:cViewPr>
        <p:scale>
          <a:sx n="77" d="100"/>
          <a:sy n="77" d="100"/>
        </p:scale>
        <p:origin x="-117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2E9F31E-CC68-48A7-8A35-EA1E0021FCB6}" type="datetimeFigureOut">
              <a:rPr lang="en-US"/>
              <a:pPr>
                <a:defRPr/>
              </a:pPr>
              <a:t>31-Oct-15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7FF31E9-32FB-48EB-8D29-C62BC515A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7EE1B7A-F881-4275-B22D-2A0F9AC87890}" type="datetimeFigureOut">
              <a:rPr lang="en-US"/>
              <a:pPr>
                <a:defRPr/>
              </a:pPr>
              <a:t>31-Oct-15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D3FCA7-3BF5-4C7B-8166-0DFA99055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A5C20D-90BE-41AF-A377-48190AA8D8C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  <p:sp>
        <p:nvSpPr>
          <p:cNvPr id="19460" name="Date Placeholder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24AEB4-956C-48CC-8773-E44D5BF54B67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4AAF1-9260-4F49-AD29-4A2D0256ABE8}" type="datetime1">
              <a:rPr lang="en-US"/>
              <a:pPr>
                <a:defRPr/>
              </a:pPr>
              <a:t>31-Oct-15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8FA047A-5BBC-4525-8050-241A775EC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7768F-EDFD-4B6D-8608-ABF56E0C9137}" type="datetime1">
              <a:rPr lang="en-US"/>
              <a:pPr>
                <a:defRPr/>
              </a:pPr>
              <a:t>31-Oct-15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BE48B-2CFB-4938-BDC0-253A6C1FC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9B9B1-8128-4ED9-AD3C-34B059F6CCD0}" type="datetime1">
              <a:rPr lang="en-US"/>
              <a:pPr>
                <a:defRPr/>
              </a:pPr>
              <a:t>31-Oct-15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60F95-89C7-44CD-AA7C-EBA871124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0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B5A8A83-36D8-46C3-B4BA-0061C7529F4D}" type="datetime1">
              <a:rPr lang="en-US"/>
              <a:pPr>
                <a:defRPr/>
              </a:pPr>
              <a:t>31-Oct-15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B7B87CBF-4097-4416-B543-87C8406C9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ransition spd="slow">
    <p:randomBar dir="vert"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Date Placeholder 5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F4FB47-BB4F-4EEC-A01D-69226E128740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471136-57FA-4588-9574-F9E89F295210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5363" name="Title 3"/>
          <p:cNvSpPr>
            <a:spLocks noGrp="1"/>
          </p:cNvSpPr>
          <p:nvPr>
            <p:ph type="title" idx="4294967295"/>
          </p:nvPr>
        </p:nvSpPr>
        <p:spPr>
          <a:xfrm>
            <a:off x="0" y="63500"/>
            <a:ext cx="8943975" cy="2184400"/>
          </a:xfrm>
        </p:spPr>
        <p:txBody>
          <a:bodyPr/>
          <a:lstStyle/>
          <a:p>
            <a:pPr eaLnBrk="1" hangingPunct="1"/>
            <a:r>
              <a:rPr lang="en-US" smtClean="0">
                <a:latin typeface="Franklin Gothic Book" pitchFamily="34" charset="0"/>
              </a:rPr>
              <a:t>    </a:t>
            </a:r>
          </a:p>
        </p:txBody>
      </p:sp>
      <p:sp>
        <p:nvSpPr>
          <p:cNvPr id="15364" name="Content Placeholder 1"/>
          <p:cNvSpPr>
            <a:spLocks noGrp="1"/>
          </p:cNvSpPr>
          <p:nvPr>
            <p:ph idx="4294967295"/>
          </p:nvPr>
        </p:nvSpPr>
        <p:spPr>
          <a:xfrm>
            <a:off x="0" y="2332038"/>
            <a:ext cx="86868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200" dirty="0" smtClean="0">
              <a:latin typeface="Perpetua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200" dirty="0" smtClean="0">
              <a:latin typeface="Perpetua" pitchFamily="18" charset="0"/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200" b="1" dirty="0" smtClean="0">
                <a:latin typeface="Algerian" pitchFamily="82" charset="0"/>
              </a:rPr>
              <a:t>                    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200" b="1" dirty="0" smtClean="0">
                <a:latin typeface="Algerian" pitchFamily="82" charset="0"/>
              </a:rPr>
              <a:t> </a:t>
            </a:r>
            <a:endParaRPr lang="en-US" sz="2200" dirty="0" smtClean="0">
              <a:latin typeface="Perpetua" pitchFamily="18" charset="0"/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000" dirty="0" smtClean="0">
                <a:latin typeface="Perpetua" pitchFamily="18" charset="0"/>
              </a:rPr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000" dirty="0" smtClean="0">
                <a:latin typeface="Perpetua" pitchFamily="18" charset="0"/>
              </a:rPr>
              <a:t>                                     </a:t>
            </a:r>
          </a:p>
          <a:p>
            <a:pPr algn="r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smtClean="0">
                <a:latin typeface="Perpetua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</a:rPr>
              <a:t>Submitted by:</a:t>
            </a:r>
          </a:p>
          <a:p>
            <a:pPr algn="r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sz="1800" b="1" dirty="0" err="1" smtClean="0">
                <a:latin typeface="Times New Roman" pitchFamily="18" charset="0"/>
              </a:rPr>
              <a:t>Sameep</a:t>
            </a:r>
            <a:r>
              <a:rPr lang="en-GB" sz="1800" b="1" dirty="0" smtClean="0">
                <a:latin typeface="Times New Roman" pitchFamily="18" charset="0"/>
              </a:rPr>
              <a:t> </a:t>
            </a:r>
            <a:r>
              <a:rPr lang="en-GB" sz="1800" b="1" dirty="0" err="1" smtClean="0">
                <a:latin typeface="Times New Roman" pitchFamily="18" charset="0"/>
              </a:rPr>
              <a:t>Periwal</a:t>
            </a:r>
            <a:r>
              <a:rPr lang="en-GB" sz="1800" b="1" dirty="0" smtClean="0">
                <a:latin typeface="Times New Roman" pitchFamily="18" charset="0"/>
              </a:rPr>
              <a:t> (</a:t>
            </a:r>
            <a:r>
              <a:rPr lang="en-GB" sz="1800" b="1" dirty="0" smtClean="0">
                <a:latin typeface="Times New Roman" pitchFamily="18" charset="0"/>
              </a:rPr>
              <a:t>12</a:t>
            </a:r>
            <a:r>
              <a:rPr lang="en-GB" sz="1800" b="1" dirty="0" smtClean="0">
                <a:latin typeface="Times New Roman" pitchFamily="18" charset="0"/>
              </a:rPr>
              <a:t>ESKCS099)</a:t>
            </a:r>
            <a:endParaRPr lang="en-GB" sz="1800" b="1" dirty="0" smtClean="0">
              <a:latin typeface="Times New Roman" pitchFamily="18" charset="0"/>
            </a:endParaRPr>
          </a:p>
          <a:p>
            <a:pPr algn="r" eaLnBrk="1" hangingPunct="1">
              <a:buFont typeface="Wingdings 2" pitchFamily="18" charset="2"/>
              <a:buNone/>
            </a:pPr>
            <a:r>
              <a:rPr lang="en-GB" sz="1800" b="1" dirty="0" err="1" smtClean="0">
                <a:latin typeface="Times New Roman" pitchFamily="18" charset="0"/>
              </a:rPr>
              <a:t>Shumayala</a:t>
            </a:r>
            <a:r>
              <a:rPr lang="en-GB" sz="1800" b="1" dirty="0" smtClean="0">
                <a:latin typeface="Times New Roman" pitchFamily="18" charset="0"/>
              </a:rPr>
              <a:t> </a:t>
            </a:r>
            <a:r>
              <a:rPr lang="en-GB" sz="1800" b="1" dirty="0" err="1" smtClean="0">
                <a:latin typeface="Times New Roman" pitchFamily="18" charset="0"/>
              </a:rPr>
              <a:t>Sabbag</a:t>
            </a:r>
            <a:r>
              <a:rPr lang="en-GB" sz="1800" b="1" dirty="0" smtClean="0">
                <a:latin typeface="Times New Roman" pitchFamily="18" charset="0"/>
              </a:rPr>
              <a:t>(12ESKCS108)</a:t>
            </a:r>
            <a:endParaRPr lang="en-GB" sz="1800" b="1" dirty="0" smtClean="0">
              <a:latin typeface="Times New Roman" pitchFamily="18" charset="0"/>
            </a:endParaRPr>
          </a:p>
          <a:p>
            <a:pPr algn="r" eaLnBrk="1" hangingPunct="1">
              <a:buFont typeface="Wingdings 2" pitchFamily="18" charset="2"/>
              <a:buNone/>
            </a:pPr>
            <a:r>
              <a:rPr lang="en-GB" sz="1800" b="1" dirty="0" err="1" smtClean="0">
                <a:latin typeface="Times New Roman" pitchFamily="18" charset="0"/>
              </a:rPr>
              <a:t>Uday</a:t>
            </a:r>
            <a:r>
              <a:rPr lang="en-GB" sz="1800" b="1" dirty="0" smtClean="0">
                <a:latin typeface="Times New Roman" pitchFamily="18" charset="0"/>
              </a:rPr>
              <a:t> Chopra</a:t>
            </a:r>
            <a:r>
              <a:rPr lang="en-GB" sz="1800" b="1" dirty="0" smtClean="0">
                <a:latin typeface="Times New Roman" pitchFamily="18" charset="0"/>
              </a:rPr>
              <a:t>(12ESKCS120)</a:t>
            </a:r>
            <a:endParaRPr lang="en-GB" sz="1800" b="1" dirty="0" smtClean="0">
              <a:latin typeface="Times New Roman" pitchFamily="18" charset="0"/>
            </a:endParaRPr>
          </a:p>
          <a:p>
            <a:pPr algn="r" eaLnBrk="1" hangingPunct="1">
              <a:buFont typeface="Wingdings 2" pitchFamily="18" charset="2"/>
              <a:buNone/>
            </a:pPr>
            <a:r>
              <a:rPr lang="en-GB" sz="1800" b="1" dirty="0" err="1" smtClean="0">
                <a:latin typeface="Times New Roman" pitchFamily="18" charset="0"/>
              </a:rPr>
              <a:t>Ritwick</a:t>
            </a:r>
            <a:r>
              <a:rPr lang="en-GB" sz="1800" b="1" dirty="0" smtClean="0">
                <a:latin typeface="Times New Roman" pitchFamily="18" charset="0"/>
              </a:rPr>
              <a:t> </a:t>
            </a:r>
            <a:r>
              <a:rPr lang="en-GB" sz="1800" b="1" dirty="0" err="1" smtClean="0">
                <a:latin typeface="Times New Roman" pitchFamily="18" charset="0"/>
              </a:rPr>
              <a:t>Tak</a:t>
            </a:r>
            <a:r>
              <a:rPr lang="en-GB" sz="1800" b="1" dirty="0" smtClean="0">
                <a:latin typeface="Times New Roman" pitchFamily="18" charset="0"/>
              </a:rPr>
              <a:t>(12ESKCS097)</a:t>
            </a:r>
            <a:r>
              <a:rPr lang="en-US" sz="2000" dirty="0" smtClean="0">
                <a:latin typeface="Perpetua" pitchFamily="18" charset="0"/>
              </a:rPr>
              <a:t>                                     </a:t>
            </a:r>
            <a:r>
              <a:rPr lang="en-US" sz="2000" dirty="0" smtClean="0">
                <a:latin typeface="Perpetua" pitchFamily="18" charset="0"/>
              </a:rPr>
              <a:t/>
            </a:r>
            <a:br>
              <a:rPr lang="en-US" sz="2000" dirty="0" smtClean="0">
                <a:latin typeface="Perpetua" pitchFamily="18" charset="0"/>
              </a:rPr>
            </a:br>
            <a:r>
              <a:rPr lang="en-US" sz="2000" dirty="0" smtClean="0">
                <a:latin typeface="Perpetua" pitchFamily="18" charset="0"/>
              </a:rPr>
              <a:t>                                         </a:t>
            </a:r>
            <a:br>
              <a:rPr lang="en-US" sz="2000" dirty="0" smtClean="0">
                <a:latin typeface="Perpetua" pitchFamily="18" charset="0"/>
              </a:rPr>
            </a:br>
            <a:endParaRPr lang="en-US" sz="2000" dirty="0" smtClean="0">
              <a:latin typeface="Perpetua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200" dirty="0" smtClean="0">
              <a:latin typeface="Perpetua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200" dirty="0" smtClean="0">
              <a:latin typeface="Perpetua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200" dirty="0" smtClean="0">
              <a:latin typeface="Perpetua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200" dirty="0" smtClean="0">
              <a:latin typeface="Perpetu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348880"/>
            <a:ext cx="914400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PRISON MANAGEMENT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SYSTEM</a:t>
            </a:r>
          </a:p>
        </p:txBody>
      </p:sp>
      <p:pic>
        <p:nvPicPr>
          <p:cNvPr id="15366" name="Picture 2" descr="C:\Users\USER\Downloads\jail-pris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0"/>
            <a:ext cx="29749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3" descr="C:\Users\USER\Downloads\prison gu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113" y="0"/>
            <a:ext cx="2805112" cy="220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5" descr="C:\Users\USER\Downloads\swa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738" y="60325"/>
            <a:ext cx="3167062" cy="22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>
          <a:xfrm>
            <a:off x="900113" y="0"/>
            <a:ext cx="7772400" cy="785813"/>
          </a:xfrm>
        </p:spPr>
        <p:txBody>
          <a:bodyPr/>
          <a:lstStyle/>
          <a:p>
            <a:pPr algn="ctr" eaLnBrk="1" hangingPunct="1"/>
            <a:r>
              <a:rPr lang="en-US" b="1" u="sng" smtClean="0">
                <a:solidFill>
                  <a:schemeClr val="tx1"/>
                </a:solidFill>
                <a:latin typeface="Franklin Gothic Book" pitchFamily="34" charset="0"/>
              </a:rPr>
              <a:t>2.SUPERVISOR</a:t>
            </a:r>
          </a:p>
        </p:txBody>
      </p:sp>
      <p:sp>
        <p:nvSpPr>
          <p:cNvPr id="29698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12A936-856F-43F7-B1E3-828B08286E0B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FB3E4-AACA-4454-9CB6-0AF078659D7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5604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285750" y="857250"/>
            <a:ext cx="5581650" cy="4443413"/>
          </a:xfrm>
        </p:spPr>
        <p:txBody>
          <a:bodyPr/>
          <a:lstStyle/>
          <a:p>
            <a:pPr algn="just"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Supervisor has all the functions of the guard like viewing work schedule, adding prisoner feedback ,viewing prisoner details etc.</a:t>
            </a:r>
          </a:p>
          <a:p>
            <a:pPr algn="just"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Additional provision is the maintenance of purchase - sale info.</a:t>
            </a:r>
          </a:p>
          <a:p>
            <a:pPr algn="just"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can add details of purchase and info like amount of item purchased/sold and calculate net profit and loss. </a:t>
            </a:r>
          </a:p>
        </p:txBody>
      </p:sp>
      <p:pic>
        <p:nvPicPr>
          <p:cNvPr id="25605" name="Picture 5" descr="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425" y="2205038"/>
            <a:ext cx="295275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 idx="4294967295"/>
          </p:nvPr>
        </p:nvSpPr>
        <p:spPr>
          <a:xfrm>
            <a:off x="1357313" y="214313"/>
            <a:ext cx="6643687" cy="866775"/>
          </a:xfrm>
        </p:spPr>
        <p:txBody>
          <a:bodyPr/>
          <a:lstStyle/>
          <a:p>
            <a:pPr algn="r" eaLnBrk="1" hangingPunct="1"/>
            <a:r>
              <a:rPr lang="en-US" b="1" u="sng" smtClean="0">
                <a:solidFill>
                  <a:schemeClr val="tx1"/>
                </a:solidFill>
                <a:latin typeface="Franklin Gothic Book" pitchFamily="34" charset="0"/>
              </a:rPr>
              <a:t>3.PRISONER </a:t>
            </a:r>
          </a:p>
        </p:txBody>
      </p:sp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2C6DB2-7C99-4017-92A8-385E1AAD7907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7DB8E-6407-4CCD-8CC3-A6170C977A9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662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50825" y="1844675"/>
            <a:ext cx="8785225" cy="4321175"/>
          </a:xfrm>
        </p:spPr>
        <p:txBody>
          <a:bodyPr/>
          <a:lstStyle/>
          <a:p>
            <a:pPr algn="just"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module includes details of each prisoner. Prisoner management module helps to view prisoner information and update the current information. </a:t>
            </a:r>
          </a:p>
          <a:p>
            <a:pPr algn="just"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information is regarding their personal details such as name, address, crime, date duration of the imprisonment, etc. </a:t>
            </a:r>
          </a:p>
          <a:p>
            <a:pPr algn="just" eaLnBrk="1" hangingPunct="1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Updation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includes insertion and deletion of information provided</a:t>
            </a:r>
            <a:r>
              <a:rPr lang="en-US" sz="2800" dirty="0" smtClean="0">
                <a:latin typeface="Arial Rounded MT Bold" pitchFamily="34" charset="0"/>
              </a:rPr>
              <a:t>.</a:t>
            </a:r>
          </a:p>
          <a:p>
            <a:pPr eaLnBrk="1" hangingPunct="1"/>
            <a:endParaRPr lang="en-US" dirty="0" smtClean="0">
              <a:latin typeface="Perpetua" pitchFamily="18" charset="0"/>
            </a:endParaRPr>
          </a:p>
        </p:txBody>
      </p:sp>
      <p:pic>
        <p:nvPicPr>
          <p:cNvPr id="26629" name="Picture 2" descr="C:\Users\USER\Downloads\pris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88913"/>
            <a:ext cx="4392613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C38CC2-EC6C-4E0E-A0A2-9540EC75BF94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2C607-9041-4461-A5F8-4E8EDE23C71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268538" y="404813"/>
            <a:ext cx="46815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19100">
              <a:buClr>
                <a:srgbClr val="000000"/>
              </a:buClr>
              <a:buSzPct val="100000"/>
            </a:pPr>
            <a:r>
              <a:rPr lang="en-US" sz="3200" b="1" u="sng">
                <a:solidFill>
                  <a:srgbClr val="000000"/>
                </a:solidFill>
              </a:rPr>
              <a:t>DATA FLOW DIAGRAM</a:t>
            </a:r>
          </a:p>
        </p:txBody>
      </p:sp>
      <p:pic>
        <p:nvPicPr>
          <p:cNvPr id="27652" name="Picture 4" descr="Screenshot (43)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700213"/>
            <a:ext cx="7273925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11188" y="1268413"/>
            <a:ext cx="2089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>
                <a:latin typeface="Perpetua" pitchFamily="18" charset="0"/>
              </a:rPr>
              <a:t>LEVEL 0 DFD</a:t>
            </a:r>
            <a:endParaRPr lang="en-US" sz="2400" i="1">
              <a:latin typeface="Perpetua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14F9AD-1005-4292-BEA5-6AFCF2FF5C84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DC0FFA-0B3B-4677-B6E3-13CBF6E7678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116013" y="549275"/>
            <a:ext cx="19065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latin typeface="Perpetua" pitchFamily="18" charset="0"/>
              </a:rPr>
              <a:t>LEVEL 1 DFD</a:t>
            </a:r>
          </a:p>
        </p:txBody>
      </p:sp>
      <p:pic>
        <p:nvPicPr>
          <p:cNvPr id="28676" name="Picture 6" descr="Screenshot (45)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981075"/>
            <a:ext cx="7632700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7FBF52-F6F6-4A85-A463-2DDF06DF9905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5B85D-A053-4CAC-A25E-A586EF2B84DB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29699" name="Picture 3" descr="Screenshot (47)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052513"/>
            <a:ext cx="7777163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11188" y="549275"/>
            <a:ext cx="32527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Perpetua" pitchFamily="18" charset="0"/>
              </a:rPr>
              <a:t>LEVEL 2 DFD:ADMINISTRATOR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0F1E55-6543-4318-B5AA-84EA11EC4EDE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6653F-5DB8-4D63-9D9A-22ACF4A4EC0E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30723" name="Picture 4" descr="Screenshot (46)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836613"/>
            <a:ext cx="8785225" cy="531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611188" y="692150"/>
            <a:ext cx="3960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latin typeface="Perpetua" pitchFamily="18" charset="0"/>
              </a:rPr>
              <a:t>LEVEL 2 DFD:SUPERVISOR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Date Placeholder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564848-C97C-4630-AE4D-6A92F4514D59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F208F7-CC6D-4F0D-94D3-22F8801C28F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31747" name="Picture 3" descr="Screenshot (48)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60350"/>
            <a:ext cx="8713787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971550" y="836613"/>
            <a:ext cx="2286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Perpetua" pitchFamily="18" charset="0"/>
              </a:rPr>
              <a:t>LEVEL 2 DFD:GUARD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3"/>
          <p:cNvSpPr>
            <a:spLocks noGrp="1"/>
          </p:cNvSpPr>
          <p:nvPr>
            <p:ph type="title" idx="4294967295"/>
          </p:nvPr>
        </p:nvSpPr>
        <p:spPr>
          <a:xfrm>
            <a:off x="900113" y="26035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z="5400" b="1" u="sng" smtClean="0">
                <a:solidFill>
                  <a:schemeClr val="tx1"/>
                </a:solidFill>
                <a:latin typeface="Franklin Gothic Book" pitchFamily="34" charset="0"/>
              </a:rPr>
              <a:t>TABLES</a:t>
            </a:r>
          </a:p>
        </p:txBody>
      </p:sp>
      <p:sp>
        <p:nvSpPr>
          <p:cNvPr id="36866" name="Date Placeholder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48B1B7-F443-4EEC-A3D4-7026A307C285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D3EA3-FC41-4A37-AFAE-F4455EF2479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539750" y="1484313"/>
            <a:ext cx="1233488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AutoNum type="arabicPeriod"/>
            </a:pPr>
            <a:r>
              <a:rPr lang="en-US" sz="1300">
                <a:latin typeface="ff27" charset="0"/>
                <a:cs typeface="Times New Roman" pitchFamily="18" charset="0"/>
              </a:rPr>
              <a:t>Login Table:</a:t>
            </a:r>
            <a:endParaRPr lang="en-US" sz="800"/>
          </a:p>
          <a:p>
            <a:pPr eaLnBrk="0" hangingPunct="0"/>
            <a:endParaRPr lang="en-US"/>
          </a:p>
        </p:txBody>
      </p:sp>
      <p:graphicFrame>
        <p:nvGraphicFramePr>
          <p:cNvPr id="32847" name="Group 79"/>
          <p:cNvGraphicFramePr>
            <a:graphicFrameLocks noGrp="1"/>
          </p:cNvGraphicFramePr>
          <p:nvPr/>
        </p:nvGraphicFramePr>
        <p:xfrm>
          <a:off x="539750" y="1844675"/>
          <a:ext cx="6083300" cy="871539"/>
        </p:xfrm>
        <a:graphic>
          <a:graphicData uri="http://schemas.openxmlformats.org/drawingml/2006/table">
            <a:tbl>
              <a:tblPr/>
              <a:tblGrid>
                <a:gridCol w="1520825"/>
                <a:gridCol w="1520825"/>
                <a:gridCol w="1520825"/>
                <a:gridCol w="1520825"/>
              </a:tblGrid>
              <a:tr h="2905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Serial Number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Field 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Type of field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Remark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Username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Varchar(15)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Primary key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8E8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Password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Number(10)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--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48" name="Rectangle 80"/>
          <p:cNvSpPr>
            <a:spLocks noChangeArrowheads="1"/>
          </p:cNvSpPr>
          <p:nvPr/>
        </p:nvSpPr>
        <p:spPr bwMode="auto">
          <a:xfrm>
            <a:off x="468313" y="2852738"/>
            <a:ext cx="1966912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300">
                <a:latin typeface="ff27" charset="0"/>
                <a:cs typeface="Times New Roman" pitchFamily="18" charset="0"/>
              </a:rPr>
              <a:t>2.Nominal Roll Register:</a:t>
            </a:r>
            <a:endParaRPr lang="en-US" sz="800"/>
          </a:p>
          <a:p>
            <a:pPr eaLnBrk="0" hangingPunct="0"/>
            <a:endParaRPr lang="en-US"/>
          </a:p>
        </p:txBody>
      </p:sp>
      <p:graphicFrame>
        <p:nvGraphicFramePr>
          <p:cNvPr id="33114" name="Group 346"/>
          <p:cNvGraphicFramePr>
            <a:graphicFrameLocks noGrp="1"/>
          </p:cNvGraphicFramePr>
          <p:nvPr/>
        </p:nvGraphicFramePr>
        <p:xfrm>
          <a:off x="395288" y="3213100"/>
          <a:ext cx="7777162" cy="3886200"/>
        </p:xfrm>
        <a:graphic>
          <a:graphicData uri="http://schemas.openxmlformats.org/drawingml/2006/table">
            <a:tbl>
              <a:tblPr/>
              <a:tblGrid>
                <a:gridCol w="1943100"/>
                <a:gridCol w="1946275"/>
                <a:gridCol w="1944687"/>
                <a:gridCol w="1943100"/>
              </a:tblGrid>
              <a:tr h="1762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Serial number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Fieldname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Type of field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Remark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Prisoner id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Number(1000)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Primary key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Case id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Number(1000)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Foreign key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Varchar(15)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No special characters allowed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Gender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Varchar(1)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M/F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Type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Varchar(15)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Duration specific/ life term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Duration of sentence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Number(100000)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No. of days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Height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Number(500)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In cms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Criminal Snaps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&lt;img object&gt;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--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Status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Number(1)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1.in jail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2.on parole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3.released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4. dead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33105" name="Rectangle 337"/>
          <p:cNvSpPr>
            <a:spLocks noChangeArrowheads="1"/>
          </p:cNvSpPr>
          <p:nvPr/>
        </p:nvSpPr>
        <p:spPr bwMode="auto">
          <a:xfrm>
            <a:off x="0" y="6573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3115" name="Rectangle 347"/>
          <p:cNvSpPr>
            <a:spLocks noChangeArrowheads="1"/>
          </p:cNvSpPr>
          <p:nvPr/>
        </p:nvSpPr>
        <p:spPr bwMode="auto">
          <a:xfrm>
            <a:off x="539750" y="1484313"/>
            <a:ext cx="1233488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AutoNum type="arabicPeriod"/>
            </a:pPr>
            <a:r>
              <a:rPr lang="en-US" sz="1300">
                <a:latin typeface="ff27" charset="0"/>
                <a:cs typeface="Times New Roman" pitchFamily="18" charset="0"/>
              </a:rPr>
              <a:t>Login Table:</a:t>
            </a:r>
            <a:endParaRPr lang="en-US" sz="800"/>
          </a:p>
          <a:p>
            <a:pPr eaLnBrk="0" hangingPunct="0"/>
            <a:endParaRPr lang="en-US"/>
          </a:p>
        </p:txBody>
      </p:sp>
      <p:graphicFrame>
        <p:nvGraphicFramePr>
          <p:cNvPr id="33116" name="Group 348"/>
          <p:cNvGraphicFramePr>
            <a:graphicFrameLocks noGrp="1"/>
          </p:cNvGraphicFramePr>
          <p:nvPr/>
        </p:nvGraphicFramePr>
        <p:xfrm>
          <a:off x="539750" y="1844675"/>
          <a:ext cx="6083300" cy="871539"/>
        </p:xfrm>
        <a:graphic>
          <a:graphicData uri="http://schemas.openxmlformats.org/drawingml/2006/table">
            <a:tbl>
              <a:tblPr/>
              <a:tblGrid>
                <a:gridCol w="1520825"/>
                <a:gridCol w="1520825"/>
                <a:gridCol w="1520825"/>
                <a:gridCol w="1520825"/>
              </a:tblGrid>
              <a:tr h="2905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Serial Number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Field 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Type of field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Remark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Username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Varchar(15)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Primary key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8E8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Password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Number(10)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--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138" name="Rectangle 370"/>
          <p:cNvSpPr>
            <a:spLocks noChangeArrowheads="1"/>
          </p:cNvSpPr>
          <p:nvPr/>
        </p:nvSpPr>
        <p:spPr bwMode="auto">
          <a:xfrm>
            <a:off x="468313" y="2852738"/>
            <a:ext cx="1966912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300">
                <a:latin typeface="ff27" charset="0"/>
                <a:cs typeface="Times New Roman" pitchFamily="18" charset="0"/>
              </a:rPr>
              <a:t>2.Nominal Roll Register:</a:t>
            </a:r>
            <a:endParaRPr lang="en-US" sz="800"/>
          </a:p>
          <a:p>
            <a:pPr eaLnBrk="0" hangingPunct="0"/>
            <a:endParaRPr lang="en-US"/>
          </a:p>
        </p:txBody>
      </p:sp>
      <p:sp>
        <p:nvSpPr>
          <p:cNvPr id="33139" name="Rectangle 371"/>
          <p:cNvSpPr>
            <a:spLocks noChangeArrowheads="1"/>
          </p:cNvSpPr>
          <p:nvPr/>
        </p:nvSpPr>
        <p:spPr bwMode="auto">
          <a:xfrm>
            <a:off x="539750" y="1484313"/>
            <a:ext cx="1233488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AutoNum type="arabicPeriod"/>
            </a:pPr>
            <a:r>
              <a:rPr lang="en-US" sz="1300">
                <a:latin typeface="ff27" charset="0"/>
                <a:cs typeface="Times New Roman" pitchFamily="18" charset="0"/>
              </a:rPr>
              <a:t>Login Table:</a:t>
            </a:r>
            <a:endParaRPr lang="en-US" sz="800"/>
          </a:p>
          <a:p>
            <a:pPr eaLnBrk="0" hangingPunct="0"/>
            <a:endParaRPr lang="en-US"/>
          </a:p>
        </p:txBody>
      </p:sp>
      <p:graphicFrame>
        <p:nvGraphicFramePr>
          <p:cNvPr id="33140" name="Group 372"/>
          <p:cNvGraphicFramePr>
            <a:graphicFrameLocks noGrp="1"/>
          </p:cNvGraphicFramePr>
          <p:nvPr/>
        </p:nvGraphicFramePr>
        <p:xfrm>
          <a:off x="539750" y="1844675"/>
          <a:ext cx="6083300" cy="871539"/>
        </p:xfrm>
        <a:graphic>
          <a:graphicData uri="http://schemas.openxmlformats.org/drawingml/2006/table">
            <a:tbl>
              <a:tblPr/>
              <a:tblGrid>
                <a:gridCol w="1520825"/>
                <a:gridCol w="1520825"/>
                <a:gridCol w="1520825"/>
                <a:gridCol w="1520825"/>
              </a:tblGrid>
              <a:tr h="2905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Serial Number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Field 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Type of field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Remark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Username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Varchar(15)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Primary key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8E8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Password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Number(10)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--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162" name="Group 394"/>
          <p:cNvGraphicFramePr>
            <a:graphicFrameLocks noGrp="1"/>
          </p:cNvGraphicFramePr>
          <p:nvPr/>
        </p:nvGraphicFramePr>
        <p:xfrm>
          <a:off x="395288" y="3213100"/>
          <a:ext cx="7777162" cy="3886200"/>
        </p:xfrm>
        <a:graphic>
          <a:graphicData uri="http://schemas.openxmlformats.org/drawingml/2006/table">
            <a:tbl>
              <a:tblPr/>
              <a:tblGrid>
                <a:gridCol w="1943100"/>
                <a:gridCol w="1946275"/>
                <a:gridCol w="1944687"/>
                <a:gridCol w="1943100"/>
              </a:tblGrid>
              <a:tr h="1762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Serial number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Fieldname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Type of field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Remark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Prisoner id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Number(1000)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Primary key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Case id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Number(1000)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Foreign key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Varchar(15)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No special characters allowed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Gender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Varchar(1)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M/F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Type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Varchar(15)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Duration specific/ life term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Duration of sentence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Number(100000)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No. of days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Height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Number(500)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In cms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Criminal Snaps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&lt;img object&gt;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--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Status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Number(1)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1.in jail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2.on parole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3.released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4. dead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33219" name="Rectangle 451"/>
          <p:cNvSpPr>
            <a:spLocks noChangeArrowheads="1"/>
          </p:cNvSpPr>
          <p:nvPr/>
        </p:nvSpPr>
        <p:spPr bwMode="auto">
          <a:xfrm>
            <a:off x="468313" y="2852738"/>
            <a:ext cx="1966912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300">
                <a:latin typeface="ff27" charset="0"/>
                <a:cs typeface="Times New Roman" pitchFamily="18" charset="0"/>
              </a:rPr>
              <a:t>2.Nominal Roll Register:</a:t>
            </a:r>
            <a:endParaRPr lang="en-US" sz="800"/>
          </a:p>
          <a:p>
            <a:pPr eaLnBrk="0" hangingPunct="0"/>
            <a:endParaRPr lang="en-US"/>
          </a:p>
        </p:txBody>
      </p:sp>
      <p:sp>
        <p:nvSpPr>
          <p:cNvPr id="33220" name="Rectangle 452"/>
          <p:cNvSpPr>
            <a:spLocks noChangeArrowheads="1"/>
          </p:cNvSpPr>
          <p:nvPr/>
        </p:nvSpPr>
        <p:spPr bwMode="auto">
          <a:xfrm>
            <a:off x="539750" y="1484313"/>
            <a:ext cx="1233488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AutoNum type="arabicPeriod"/>
            </a:pPr>
            <a:r>
              <a:rPr lang="en-US" sz="1300">
                <a:latin typeface="ff27" charset="0"/>
                <a:cs typeface="Times New Roman" pitchFamily="18" charset="0"/>
              </a:rPr>
              <a:t>Login Table:</a:t>
            </a:r>
            <a:endParaRPr lang="en-US" sz="800"/>
          </a:p>
          <a:p>
            <a:pPr eaLnBrk="0" hangingPunct="0"/>
            <a:endParaRPr lang="en-US"/>
          </a:p>
        </p:txBody>
      </p:sp>
      <p:graphicFrame>
        <p:nvGraphicFramePr>
          <p:cNvPr id="33221" name="Group 453"/>
          <p:cNvGraphicFramePr>
            <a:graphicFrameLocks noGrp="1"/>
          </p:cNvGraphicFramePr>
          <p:nvPr/>
        </p:nvGraphicFramePr>
        <p:xfrm>
          <a:off x="539750" y="1844675"/>
          <a:ext cx="6083300" cy="871539"/>
        </p:xfrm>
        <a:graphic>
          <a:graphicData uri="http://schemas.openxmlformats.org/drawingml/2006/table">
            <a:tbl>
              <a:tblPr/>
              <a:tblGrid>
                <a:gridCol w="1520825"/>
                <a:gridCol w="1520825"/>
                <a:gridCol w="1520825"/>
                <a:gridCol w="1520825"/>
              </a:tblGrid>
              <a:tr h="2905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Serial Number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Field 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Type of field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Remark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Username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Varchar(15)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Primary key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8E8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Password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Number(10)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--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Date Placeholder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EC1DF3-F920-43A4-86D2-45422F7B0353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0A60A-E6B5-4785-BE14-B7D1CA1BDD5E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850" y="476250"/>
            <a:ext cx="1554163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300">
                <a:latin typeface="ff27" charset="0"/>
                <a:cs typeface="Times New Roman" pitchFamily="18" charset="0"/>
              </a:rPr>
              <a:t>3.  Case Register: </a:t>
            </a:r>
            <a:endParaRPr lang="en-US" sz="800"/>
          </a:p>
          <a:p>
            <a:pPr eaLnBrk="0" hangingPunct="0"/>
            <a:endParaRPr lang="en-US"/>
          </a:p>
        </p:txBody>
      </p:sp>
      <p:graphicFrame>
        <p:nvGraphicFramePr>
          <p:cNvPr id="33897" name="Group 105"/>
          <p:cNvGraphicFramePr>
            <a:graphicFrameLocks noGrp="1"/>
          </p:cNvGraphicFramePr>
          <p:nvPr/>
        </p:nvGraphicFramePr>
        <p:xfrm>
          <a:off x="468313" y="836613"/>
          <a:ext cx="8316912" cy="1829436"/>
        </p:xfrm>
        <a:graphic>
          <a:graphicData uri="http://schemas.openxmlformats.org/drawingml/2006/table">
            <a:tbl>
              <a:tblPr/>
              <a:tblGrid>
                <a:gridCol w="2079625"/>
                <a:gridCol w="2079625"/>
                <a:gridCol w="2078037"/>
                <a:gridCol w="2079625"/>
              </a:tblGrid>
              <a:tr h="274638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Serial number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Field 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Type of variable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Remark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Case id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Number(1000)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Primary key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D5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description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varchar(15)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Special characters not allowed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type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Number(1)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1.murder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2.theft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3.forgery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4.counterfeiting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sp>
        <p:nvSpPr>
          <p:cNvPr id="33898" name="Rectangle 106"/>
          <p:cNvSpPr>
            <a:spLocks noChangeArrowheads="1"/>
          </p:cNvSpPr>
          <p:nvPr/>
        </p:nvSpPr>
        <p:spPr bwMode="auto">
          <a:xfrm>
            <a:off x="395288" y="2852738"/>
            <a:ext cx="1508125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300">
                <a:latin typeface="ff27" charset="0"/>
                <a:cs typeface="Times New Roman" pitchFamily="18" charset="0"/>
              </a:rPr>
              <a:t>4.Parole Register:</a:t>
            </a:r>
            <a:endParaRPr lang="en-US" sz="800"/>
          </a:p>
          <a:p>
            <a:pPr eaLnBrk="0" hangingPunct="0"/>
            <a:endParaRPr lang="en-US"/>
          </a:p>
        </p:txBody>
      </p:sp>
      <p:graphicFrame>
        <p:nvGraphicFramePr>
          <p:cNvPr id="34131" name="Group 339"/>
          <p:cNvGraphicFramePr>
            <a:graphicFrameLocks noGrp="1"/>
          </p:cNvGraphicFramePr>
          <p:nvPr/>
        </p:nvGraphicFramePr>
        <p:xfrm>
          <a:off x="468313" y="3284538"/>
          <a:ext cx="8316912" cy="2808925"/>
        </p:xfrm>
        <a:graphic>
          <a:graphicData uri="http://schemas.openxmlformats.org/drawingml/2006/table">
            <a:tbl>
              <a:tblPr/>
              <a:tblGrid>
                <a:gridCol w="2079625"/>
                <a:gridCol w="2079625"/>
                <a:gridCol w="2078037"/>
                <a:gridCol w="2079625"/>
              </a:tblGrid>
              <a:tr h="2905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Serial number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Field 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Type of variable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Remarks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Prisoner id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Number(1000)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Primary key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Address of residence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Varchar(15)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Special keys not allowed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Entry date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Date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--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Exit date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Date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--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Remand frequency days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Number(1000)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Should visit jail for remand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Last frequency days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Number(1000)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T/F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Last remand visit status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Varchar(1)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--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Last visited on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Date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f27" charset="0"/>
                          <a:cs typeface="Times New Roman" pitchFamily="18" charset="0"/>
                        </a:rPr>
                        <a:t>--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129" name="Rectangle 337"/>
          <p:cNvSpPr>
            <a:spLocks noChangeArrowheads="1"/>
          </p:cNvSpPr>
          <p:nvPr/>
        </p:nvSpPr>
        <p:spPr bwMode="auto">
          <a:xfrm>
            <a:off x="0" y="6608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Date Placeholder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530E29-8BE0-4062-A683-09DCBBAB5A36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44564-F755-4DE8-A62F-7419D9957A2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684213" y="2565400"/>
            <a:ext cx="79914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19100">
              <a:buClr>
                <a:srgbClr val="000000"/>
              </a:buClr>
              <a:buSzPct val="100000"/>
            </a:pPr>
            <a:r>
              <a:rPr lang="en-US" sz="6600" b="1" u="sng">
                <a:solidFill>
                  <a:srgbClr val="000000"/>
                </a:solidFill>
              </a:rPr>
              <a:t>IMPLEMENTATION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Date Placeholder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DDF68E-0C4B-4531-B4B7-DF641352BC9D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F0B5E-B4D6-4D84-B852-9BB89939A44C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1187450" y="1557338"/>
            <a:ext cx="567055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19100">
              <a:buClr>
                <a:srgbClr val="000000"/>
              </a:buClr>
              <a:buSzPct val="100000"/>
              <a:buFont typeface="Georgia" pitchFamily="18" charset="0"/>
              <a:buChar char="❖"/>
            </a:pPr>
            <a:r>
              <a:rPr lang="en-US" sz="2400" dirty="0">
                <a:solidFill>
                  <a:srgbClr val="000000"/>
                </a:solidFill>
              </a:rPr>
              <a:t>INTRODUCTION</a:t>
            </a:r>
          </a:p>
          <a:p>
            <a:pPr marL="457200" indent="-419100">
              <a:buClr>
                <a:srgbClr val="000000"/>
              </a:buClr>
              <a:buSzPct val="100000"/>
              <a:buFont typeface="Georgia" pitchFamily="18" charset="0"/>
              <a:buChar char="❖"/>
            </a:pPr>
            <a:r>
              <a:rPr lang="en-US" sz="2400" dirty="0">
                <a:solidFill>
                  <a:srgbClr val="000000"/>
                </a:solidFill>
              </a:rPr>
              <a:t>EXISTING SYSTEM</a:t>
            </a:r>
          </a:p>
          <a:p>
            <a:pPr marL="457200" indent="-419100">
              <a:buClr>
                <a:srgbClr val="000000"/>
              </a:buClr>
              <a:buSzPct val="100000"/>
              <a:buFont typeface="Georgia" pitchFamily="18" charset="0"/>
              <a:buChar char="❖"/>
            </a:pPr>
            <a:r>
              <a:rPr lang="en-US" sz="2400" dirty="0">
                <a:solidFill>
                  <a:srgbClr val="000000"/>
                </a:solidFill>
              </a:rPr>
              <a:t>PROPOSED SYSTEM</a:t>
            </a:r>
          </a:p>
          <a:p>
            <a:pPr marL="457200" indent="-419100">
              <a:buClr>
                <a:srgbClr val="000000"/>
              </a:buClr>
              <a:buSzPct val="100000"/>
              <a:buFont typeface="Georgia" pitchFamily="18" charset="0"/>
              <a:buChar char="❖"/>
            </a:pPr>
            <a:r>
              <a:rPr lang="en-US" sz="2400" dirty="0">
                <a:solidFill>
                  <a:srgbClr val="000000"/>
                </a:solidFill>
              </a:rPr>
              <a:t>ADVANTAGES </a:t>
            </a:r>
          </a:p>
          <a:p>
            <a:pPr marL="457200" indent="-419100">
              <a:buClr>
                <a:srgbClr val="000000"/>
              </a:buClr>
              <a:buSzPct val="100000"/>
              <a:buFont typeface="Georgia" pitchFamily="18" charset="0"/>
              <a:buChar char="❖"/>
            </a:pPr>
            <a:r>
              <a:rPr lang="en-US" sz="2400" dirty="0">
                <a:solidFill>
                  <a:srgbClr val="000000"/>
                </a:solidFill>
              </a:rPr>
              <a:t>HARDWARE REQUIREMENTS</a:t>
            </a:r>
          </a:p>
          <a:p>
            <a:pPr marL="457200" indent="-419100">
              <a:buClr>
                <a:srgbClr val="000000"/>
              </a:buClr>
              <a:buSzPct val="100000"/>
              <a:buFont typeface="Georgia" pitchFamily="18" charset="0"/>
              <a:buChar char="❖"/>
            </a:pPr>
            <a:r>
              <a:rPr lang="en-US" sz="2400" dirty="0">
                <a:solidFill>
                  <a:srgbClr val="000000"/>
                </a:solidFill>
              </a:rPr>
              <a:t>SOFTWARE REQUIRMENTS</a:t>
            </a:r>
          </a:p>
          <a:p>
            <a:pPr marL="457200" indent="-419100">
              <a:buClr>
                <a:srgbClr val="000000"/>
              </a:buClr>
              <a:buSzPct val="100000"/>
              <a:buFont typeface="Georgia" pitchFamily="18" charset="0"/>
              <a:buChar char="❖"/>
            </a:pPr>
            <a:r>
              <a:rPr lang="en-US" sz="2400" dirty="0">
                <a:solidFill>
                  <a:srgbClr val="000000"/>
                </a:solidFill>
              </a:rPr>
              <a:t>MODULE DESCRIPTION</a:t>
            </a:r>
          </a:p>
          <a:p>
            <a:pPr marL="457200" indent="-419100">
              <a:buClr>
                <a:srgbClr val="000000"/>
              </a:buClr>
              <a:buSzPct val="100000"/>
              <a:buFont typeface="Georgia" pitchFamily="18" charset="0"/>
              <a:buChar char="❖"/>
            </a:pPr>
            <a:r>
              <a:rPr lang="en-US" sz="2400" dirty="0">
                <a:solidFill>
                  <a:srgbClr val="000000"/>
                </a:solidFill>
              </a:rPr>
              <a:t>DATA FLOW DIAGRAM</a:t>
            </a:r>
          </a:p>
          <a:p>
            <a:pPr marL="457200" indent="-419100">
              <a:buClr>
                <a:srgbClr val="000000"/>
              </a:buClr>
              <a:buSzPct val="100000"/>
              <a:buFont typeface="Georgia" pitchFamily="18" charset="0"/>
              <a:buChar char="❖"/>
            </a:pPr>
            <a:r>
              <a:rPr lang="en-US" sz="2400" dirty="0">
                <a:solidFill>
                  <a:srgbClr val="000000"/>
                </a:solidFill>
              </a:rPr>
              <a:t>TABLES</a:t>
            </a:r>
          </a:p>
          <a:p>
            <a:pPr marL="457200" indent="-419100">
              <a:buClr>
                <a:srgbClr val="000000"/>
              </a:buClr>
              <a:buSzPct val="100000"/>
              <a:buFont typeface="Georgia" pitchFamily="18" charset="0"/>
              <a:buChar char="❖"/>
            </a:pPr>
            <a:r>
              <a:rPr lang="en-US" sz="2400" dirty="0">
                <a:solidFill>
                  <a:srgbClr val="000000"/>
                </a:solidFill>
              </a:rPr>
              <a:t>IMPLEMENTATION</a:t>
            </a:r>
          </a:p>
          <a:p>
            <a:pPr marL="457200" indent="-419100">
              <a:buClr>
                <a:srgbClr val="000000"/>
              </a:buClr>
              <a:buSzPct val="100000"/>
              <a:buFont typeface="Georgia" pitchFamily="18" charset="0"/>
              <a:buChar char="❖"/>
            </a:pPr>
            <a:r>
              <a:rPr lang="en-US" sz="2400" dirty="0">
                <a:solidFill>
                  <a:srgbClr val="000000"/>
                </a:solidFill>
              </a:rPr>
              <a:t>CONCLUSION</a:t>
            </a:r>
          </a:p>
          <a:p>
            <a:pPr marL="457200" indent="-419100">
              <a:buClr>
                <a:srgbClr val="000000"/>
              </a:buClr>
              <a:buSzPct val="100000"/>
              <a:buFont typeface="Georgia" pitchFamily="18" charset="0"/>
              <a:buChar char="❖"/>
            </a:pPr>
            <a:r>
              <a:rPr lang="en-US" sz="2400" dirty="0">
                <a:solidFill>
                  <a:srgbClr val="000000"/>
                </a:solidFill>
              </a:rPr>
              <a:t>FUTURE ENHANCEMENTS</a:t>
            </a:r>
          </a:p>
          <a:p>
            <a:pPr marL="457200" indent="-419100">
              <a:buClr>
                <a:srgbClr val="000000"/>
              </a:buClr>
              <a:buSzPct val="100000"/>
              <a:buFont typeface="Georgia" pitchFamily="18" charset="0"/>
              <a:buChar char="❖"/>
            </a:pPr>
            <a:r>
              <a:rPr lang="en-US" sz="2400" dirty="0">
                <a:solidFill>
                  <a:srgbClr val="000000"/>
                </a:solidFill>
              </a:rPr>
              <a:t>REFERENCES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2771775" y="476250"/>
            <a:ext cx="410368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b="1" u="sng">
                <a:solidFill>
                  <a:srgbClr val="000000"/>
                </a:solidFill>
                <a:sym typeface="Arial" charset="0"/>
              </a:rPr>
              <a:t>CONTENTS</a:t>
            </a:r>
            <a:endParaRPr lang="en-US" sz="4400" u="sng">
              <a:latin typeface="Perpetua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Date Placeholder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792DE2-DF94-4F78-8457-AA012A9B257B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56949A-A706-4AB4-A0DD-97FBACAA4B4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75" y="-171450"/>
            <a:ext cx="3752850" cy="667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Date Placeholder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9B383C-77E6-4808-9A43-2359B6B894ED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A61FAC-EF92-4DC4-AD86-9DBE776E1C6E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213" y="476250"/>
            <a:ext cx="3241675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Date Placeholder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A6F57D-98D9-4ED9-99F5-9FE0BF8F0C64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CD605-6D9C-49CA-80C5-25B3D34972AE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404813"/>
            <a:ext cx="3194050" cy="566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Date Placeholder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A9B692-6EE0-437F-8F0F-C4794EEA2323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74EDE-A6CB-471C-819D-9162D372A369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3993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476250"/>
            <a:ext cx="3194050" cy="566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Date Placeholder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3687AE-888A-49DC-9A74-4B1B6555A7B2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AF1CB-AB8A-4559-A5E0-D31F1FCA5F4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4096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0338" y="260350"/>
            <a:ext cx="3241675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Date Placeholder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BFE697-DB82-41B6-85D5-857698275946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D9982-5B6D-4A09-8824-38616DFD836C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4198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5" y="-242888"/>
            <a:ext cx="3705225" cy="657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Date Placeholder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F21D84-25EB-4AB4-AB67-BE8EF27D686D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70BE1-F06F-4FD7-934B-ED0997BEF476}" type="slidenum">
              <a:rPr lang="en-US"/>
              <a:pPr>
                <a:defRPr/>
              </a:pPr>
              <a:t>26</a:t>
            </a:fld>
            <a:endParaRPr lang="en-US"/>
          </a:p>
        </p:txBody>
      </p:sp>
      <p:pic>
        <p:nvPicPr>
          <p:cNvPr id="4301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38" y="0"/>
            <a:ext cx="3443287" cy="612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" b="1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6322" name="Date Placeholder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5D3348-044A-49D0-8270-ECAF2D20BC31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0ABC-1AE0-498C-8513-1DC899D4226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4036" name="Content Placeholder 5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mtClean="0">
                <a:latin typeface="Perpetua" pitchFamily="18" charset="0"/>
              </a:rPr>
              <a:t> </a:t>
            </a: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611188" y="981075"/>
            <a:ext cx="777716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3600" dirty="0">
                <a:latin typeface="Arial Rounded MT Bold" pitchFamily="34" charset="0"/>
              </a:rPr>
              <a:t>“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As the technology is growing day by day, hour by hour very fast we have to use those growing technologies to the best.” </a:t>
            </a:r>
          </a:p>
          <a:p>
            <a:pPr algn="just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Our system provides different services like easy access to users, efficient management ,clear 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productivity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feedback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summary.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3"/>
          <p:cNvSpPr>
            <a:spLocks noGrp="1"/>
          </p:cNvSpPr>
          <p:nvPr>
            <p:ph type="title" idx="4294967295"/>
          </p:nvPr>
        </p:nvSpPr>
        <p:spPr>
          <a:xfrm>
            <a:off x="900113" y="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b="1" u="sng" smtClean="0">
                <a:solidFill>
                  <a:srgbClr val="000000"/>
                </a:solidFill>
                <a:latin typeface="Arial" charset="0"/>
                <a:cs typeface="Arial" charset="0"/>
              </a:rPr>
              <a:t>FUTURE ENHANCEMENTS</a:t>
            </a:r>
            <a:endParaRPr lang="en-US" smtClean="0">
              <a:latin typeface="Franklin Gothic Book" pitchFamily="34" charset="0"/>
            </a:endParaRPr>
          </a:p>
        </p:txBody>
      </p:sp>
      <p:sp>
        <p:nvSpPr>
          <p:cNvPr id="57346" name="Date Placeholder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EDDACB-C847-4433-A0E7-5C32AA9D576E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0E336-A734-4DC9-81BE-12466E53B2E4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5060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323850" y="1196975"/>
            <a:ext cx="8569325" cy="403225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To provide users a platform where they could implement technology.</a:t>
            </a:r>
          </a:p>
          <a:p>
            <a:pPr eaLnBrk="1" hangingPunct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To add more location specifications for the better Security of Prisoners.</a:t>
            </a:r>
          </a:p>
          <a:p>
            <a:pPr eaLnBrk="1" hangingPunct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Update the system with the advancement of technology.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" b="1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e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8370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FA73FE-F027-43B3-938D-5E1D23BC4811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8C14E-3488-47EF-B70E-7B926BB74B6C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600" dirty="0" smtClean="0">
                <a:latin typeface="Arial Rounded MT Bold" pitchFamily="34" charset="0"/>
                <a:cs typeface="Arial" pitchFamily="34" charset="0"/>
              </a:rPr>
              <a:t>Elmsri and Navethe, “Fundamentals of Database Systems” 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600" dirty="0" smtClean="0">
                <a:latin typeface="Arial Rounded MT Bold" pitchFamily="34" charset="0"/>
                <a:cs typeface="Arial" pitchFamily="34" charset="0"/>
              </a:rPr>
              <a:t>Rajib Mall, “Fundamentals of Software Engineering”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600" dirty="0" smtClean="0">
                <a:latin typeface="Arial Rounded MT Bold" pitchFamily="34" charset="0"/>
                <a:cs typeface="Arial" pitchFamily="34" charset="0"/>
              </a:rPr>
              <a:t>Robert Vieira, “Beginning SQL Server Programming”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600" dirty="0" smtClean="0">
                <a:latin typeface="Arial Rounded MT Bold" pitchFamily="34" charset="0"/>
                <a:cs typeface="Arial" pitchFamily="34" charset="0"/>
              </a:rPr>
              <a:t>Herbert Schildt,”Java The Complete Reference”, 8th Edition. 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600" dirty="0" smtClean="0">
                <a:latin typeface="Arial Rounded MT Bold" pitchFamily="34" charset="0"/>
                <a:cs typeface="Arial" pitchFamily="34" charset="0"/>
              </a:rPr>
              <a:t>Patrick Keegan, “NetBeans IDE Field Guide”.                                                   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 idx="4294967295"/>
          </p:nvPr>
        </p:nvSpPr>
        <p:spPr>
          <a:xfrm>
            <a:off x="2714625" y="0"/>
            <a:ext cx="3357563" cy="1081088"/>
          </a:xfrm>
        </p:spPr>
        <p:txBody>
          <a:bodyPr/>
          <a:lstStyle/>
          <a:p>
            <a:pPr eaLnBrk="1" hangingPunct="1"/>
            <a:r>
              <a:rPr lang="en-US" sz="5400" b="1" u="sng" smtClean="0">
                <a:solidFill>
                  <a:schemeClr val="tx1"/>
                </a:solidFill>
                <a:latin typeface="Franklin Gothic Book" pitchFamily="34" charset="0"/>
              </a:rPr>
              <a:t>ABSTRACT</a:t>
            </a:r>
            <a:endParaRPr lang="en-US" sz="5400" b="1" smtClean="0">
              <a:solidFill>
                <a:schemeClr val="tx1"/>
              </a:solidFill>
              <a:latin typeface="Franklin Gothic Book" pitchFamily="34" charset="0"/>
            </a:endParaRPr>
          </a:p>
        </p:txBody>
      </p:sp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C4368E-7828-47CE-89CB-86E2357E9F8B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8722CF-DBDA-4D67-B8DF-FE03B89D48E7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850" y="1125538"/>
            <a:ext cx="8640763" cy="5040312"/>
          </a:xfrm>
        </p:spPr>
        <p:txBody>
          <a:bodyPr>
            <a:normAutofit lnSpcReduction="10000"/>
          </a:bodyPr>
          <a:lstStyle/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Desktop application exclusively for administrators in the prison.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Gives a clear idea of the Prison and its details and information about the prisoners.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Helps to view and update prisoners info, guard info and also helps in scheduling work(job)  for each prisoner.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Used to keep a feedback of each prisoner by administrators.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3500" dirty="0" smtClean="0">
              <a:latin typeface="Arial Rounded MT Bold" pitchFamily="34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b="1" u="sng" smtClean="0">
                <a:solidFill>
                  <a:schemeClr val="tx1"/>
                </a:solidFill>
                <a:latin typeface="Franklin Gothic Book" pitchFamily="34" charset="0"/>
              </a:rPr>
              <a:t>WEB SITES</a:t>
            </a:r>
            <a:endParaRPr lang="en-US" u="sng" smtClean="0">
              <a:solidFill>
                <a:schemeClr val="tx1"/>
              </a:solidFill>
              <a:latin typeface="Franklin Gothic Book" pitchFamily="34" charset="0"/>
            </a:endParaRPr>
          </a:p>
        </p:txBody>
      </p:sp>
      <p:sp>
        <p:nvSpPr>
          <p:cNvPr id="59394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4C5FE2-56FB-4310-961C-B2625EDA336A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E9560-31C8-4F6A-9F37-28F3193ECB46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4710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250825" y="1844675"/>
            <a:ext cx="8713788" cy="3600450"/>
          </a:xfrm>
        </p:spPr>
        <p:txBody>
          <a:bodyPr/>
          <a:lstStyle/>
          <a:p>
            <a:pPr algn="just" eaLnBrk="1" hangingPunct="1"/>
            <a:r>
              <a:rPr lang="en-US" sz="4800" u="sng" smtClean="0">
                <a:solidFill>
                  <a:srgbClr val="0070C0"/>
                </a:solidFill>
                <a:latin typeface="Perpetua" pitchFamily="18" charset="0"/>
              </a:rPr>
              <a:t>http://www.oracle.com/index.html</a:t>
            </a:r>
            <a:endParaRPr lang="en-US" sz="4800" smtClean="0">
              <a:solidFill>
                <a:srgbClr val="0070C0"/>
              </a:solidFill>
              <a:latin typeface="Perpetua" pitchFamily="18" charset="0"/>
            </a:endParaRPr>
          </a:p>
          <a:p>
            <a:pPr algn="just" eaLnBrk="1" hangingPunct="1"/>
            <a:r>
              <a:rPr lang="en-US" sz="4800" u="sng" smtClean="0">
                <a:solidFill>
                  <a:srgbClr val="0070C0"/>
                </a:solidFill>
                <a:latin typeface="Perpetua" pitchFamily="18" charset="0"/>
              </a:rPr>
              <a:t>https://w3schools.com</a:t>
            </a:r>
            <a:endParaRPr lang="en-US" sz="4800" smtClean="0">
              <a:solidFill>
                <a:srgbClr val="0070C0"/>
              </a:solidFill>
              <a:latin typeface="Perpetua" pitchFamily="18" charset="0"/>
            </a:endParaRPr>
          </a:p>
          <a:p>
            <a:pPr algn="just" eaLnBrk="1" hangingPunct="1"/>
            <a:r>
              <a:rPr lang="en-US" sz="4800" u="sng" smtClean="0">
                <a:solidFill>
                  <a:srgbClr val="0070C0"/>
                </a:solidFill>
                <a:latin typeface="Perpetua" pitchFamily="18" charset="0"/>
              </a:rPr>
              <a:t>http://www.mysql.com</a:t>
            </a:r>
            <a:endParaRPr lang="en-US" sz="4800" smtClean="0">
              <a:solidFill>
                <a:srgbClr val="0070C0"/>
              </a:solidFill>
              <a:latin typeface="Perpetua" pitchFamily="18" charset="0"/>
            </a:endParaRPr>
          </a:p>
          <a:p>
            <a:pPr algn="just" eaLnBrk="1" hangingPunct="1"/>
            <a:r>
              <a:rPr lang="en-US" sz="4800" u="sng" smtClean="0">
                <a:solidFill>
                  <a:srgbClr val="0070C0"/>
                </a:solidFill>
                <a:latin typeface="Perpetua" pitchFamily="18" charset="0"/>
              </a:rPr>
              <a:t>http://www.wikipedia.org/</a:t>
            </a:r>
            <a:endParaRPr lang="en-US" sz="4800" smtClean="0">
              <a:solidFill>
                <a:srgbClr val="0070C0"/>
              </a:solidFill>
              <a:latin typeface="Perpetua" pitchFamily="18" charset="0"/>
            </a:endParaRPr>
          </a:p>
          <a:p>
            <a:pPr eaLnBrk="1" hangingPunct="1"/>
            <a:endParaRPr lang="en-US" sz="2400" smtClean="0">
              <a:latin typeface="Perpetua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Date Placeholder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E8424A-C75D-48FB-9B64-4ECEC68F380B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CF22B0-F85A-409B-A22F-32891EC18EE3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59632" y="141277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7744" y="2636912"/>
            <a:ext cx="53270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haroni" pitchFamily="2" charset="-79"/>
                <a:cs typeface="Aharoni" pitchFamily="2" charset="-79"/>
              </a:rPr>
              <a:t>Thank You</a:t>
            </a:r>
            <a:endParaRPr lang="en-US" sz="80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 idx="4294967295"/>
          </p:nvPr>
        </p:nvSpPr>
        <p:spPr>
          <a:xfrm>
            <a:off x="2143125" y="0"/>
            <a:ext cx="4786313" cy="1000125"/>
          </a:xfrm>
        </p:spPr>
        <p:txBody>
          <a:bodyPr/>
          <a:lstStyle/>
          <a:p>
            <a:pPr eaLnBrk="1" hangingPunct="1"/>
            <a:r>
              <a:rPr lang="en-US" smtClean="0">
                <a:latin typeface="Franklin Gothic Book" pitchFamily="34" charset="0"/>
              </a:rPr>
              <a:t>  </a:t>
            </a:r>
            <a:r>
              <a:rPr lang="en-US" sz="4400" b="1" u="sng" smtClean="0">
                <a:solidFill>
                  <a:schemeClr val="tx1"/>
                </a:solidFill>
                <a:latin typeface="Franklin Gothic Book" pitchFamily="34" charset="0"/>
              </a:rPr>
              <a:t>EXISTING SYSTEM</a:t>
            </a:r>
            <a:endParaRPr lang="en-US" b="1" u="sng" smtClean="0">
              <a:solidFill>
                <a:schemeClr val="tx1"/>
              </a:solidFill>
              <a:latin typeface="Franklin Gothic Book" pitchFamily="34" charset="0"/>
            </a:endParaRPr>
          </a:p>
        </p:txBody>
      </p:sp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213C25-41EE-4F3F-A02A-AC292B607090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D8794-576A-4259-9BC2-109B179180AA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2636838"/>
            <a:ext cx="8883650" cy="3875087"/>
          </a:xfrm>
        </p:spPr>
        <p:txBody>
          <a:bodyPr>
            <a:normAutofit/>
          </a:bodyPr>
          <a:lstStyle/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us consider the case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TIHAR PRISON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one of biggest prisons in India with 12000 inmates.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Includes info about prisoners, their crime and lodging pattern. It also records, tracks and monitors the movement of prisoners.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Doesn’t  have the provision for head to schedule prisoners and guard’s job(work assignment).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provision to keep feedback regarding the performance of the prisoners</a:t>
            </a:r>
            <a:r>
              <a:rPr lang="en-US" dirty="0" smtClean="0">
                <a:latin typeface="Arial Rounded MT Bold" pitchFamily="34" charset="0"/>
              </a:rPr>
              <a:t>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b="1" dirty="0"/>
          </a:p>
        </p:txBody>
      </p:sp>
      <p:pic>
        <p:nvPicPr>
          <p:cNvPr id="18437" name="Picture 2" descr="C:\Users\USER\Downloads\Tihar_b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113" y="908050"/>
            <a:ext cx="3097212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0" y="0"/>
            <a:ext cx="4357688" cy="866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 </a:t>
            </a:r>
            <a:r>
              <a:rPr lang="en-US" b="1" u="sng" dirty="0" smtClean="0">
                <a:solidFill>
                  <a:schemeClr val="tx1"/>
                </a:solidFill>
              </a:rPr>
              <a:t>PROPOSED SYSTEM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C29432-103A-447B-A0BB-E386FD812445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560E9-FB6F-448D-A1E1-247B71944A93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412875"/>
            <a:ext cx="9144000" cy="4670425"/>
          </a:xfrm>
        </p:spPr>
        <p:txBody>
          <a:bodyPr>
            <a:normAutofit fontScale="92500" lnSpcReduction="10000"/>
          </a:bodyPr>
          <a:lstStyle/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 have the database of prisoners, guards and administrator.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Administrator can schedule jobs for prisoners and guards.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Through feedback management guards can records the performance of prisoners.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Production overview can be viewed.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Administrator can have and update all the details of prisoners and guards</a:t>
            </a:r>
            <a:r>
              <a:rPr lang="en-US" b="1" dirty="0" smtClean="0"/>
              <a:t>. </a:t>
            </a:r>
            <a:endParaRPr 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8"/>
          <p:cNvSpPr>
            <a:spLocks noGrp="1"/>
          </p:cNvSpPr>
          <p:nvPr>
            <p:ph type="title" idx="4294967295"/>
          </p:nvPr>
        </p:nvSpPr>
        <p:spPr>
          <a:xfrm>
            <a:off x="900113" y="333375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b="1" u="sng" smtClean="0">
                <a:solidFill>
                  <a:schemeClr val="tx1"/>
                </a:solidFill>
                <a:latin typeface="Franklin Gothic Book" pitchFamily="34" charset="0"/>
              </a:rPr>
              <a:t>ADVANTAGES OF PROPOSED SYSTEM</a:t>
            </a:r>
          </a:p>
        </p:txBody>
      </p:sp>
      <p:sp>
        <p:nvSpPr>
          <p:cNvPr id="21506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EE00EC-39B9-4D08-A338-6A875BD62891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6457F-2AE3-47F6-92D9-6C34A20ED8D7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179388" y="1628775"/>
            <a:ext cx="8713787" cy="3960813"/>
          </a:xfrm>
        </p:spPr>
        <p:txBody>
          <a:bodyPr>
            <a:normAutofit fontScale="40000" lnSpcReduction="20000"/>
          </a:bodyPr>
          <a:lstStyle/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Improvements and reforms can be taken in a swifter and efficient manner.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Alertness of guards gets increased since they need to provide constant feedback to the prison administration 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Prison inmates can serve their jail period by serving the society.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Production summary can be viewed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b="1" u="sng" smtClean="0">
                <a:solidFill>
                  <a:schemeClr val="tx1"/>
                </a:solidFill>
                <a:latin typeface="Franklin Gothic Book" pitchFamily="34" charset="0"/>
              </a:rPr>
              <a:t>HARDWARE REQUIREMENTS</a:t>
            </a:r>
          </a:p>
        </p:txBody>
      </p:sp>
      <p:sp>
        <p:nvSpPr>
          <p:cNvPr id="22530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BB5129-6599-4486-8C6C-FEFF5B399FAA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93CF3-65D4-4111-8C49-4B94F7A59CB0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2600" name="Rectangle 72"/>
          <p:cNvSpPr>
            <a:spLocks noChangeArrowheads="1"/>
          </p:cNvSpPr>
          <p:nvPr/>
        </p:nvSpPr>
        <p:spPr bwMode="auto">
          <a:xfrm>
            <a:off x="684213" y="1773238"/>
            <a:ext cx="7418387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28600">
              <a:tabLst>
                <a:tab pos="457200" algn="l"/>
              </a:tabLst>
            </a:pPr>
            <a:r>
              <a:rPr lang="en-US" sz="2400"/>
              <a:t>Pentium processor     	:	1.2 GHZ</a:t>
            </a:r>
          </a:p>
          <a:p>
            <a:pPr indent="228600">
              <a:tabLst>
                <a:tab pos="457200" algn="l"/>
              </a:tabLst>
            </a:pPr>
            <a:r>
              <a:rPr lang="en-US" sz="2400"/>
              <a:t>RAM Capacity          	:     	500 MB (min)</a:t>
            </a:r>
          </a:p>
          <a:p>
            <a:pPr indent="228600">
              <a:tabLst>
                <a:tab pos="457200" algn="l"/>
              </a:tabLst>
            </a:pPr>
            <a:r>
              <a:rPr lang="en-US" sz="2400"/>
              <a:t>Hard Disk 			:	20GB </a:t>
            </a:r>
          </a:p>
          <a:p>
            <a:pPr indent="228600">
              <a:tabLst>
                <a:tab pos="457200" algn="l"/>
              </a:tabLst>
            </a:pPr>
            <a:r>
              <a:rPr lang="en-US" sz="2400"/>
              <a:t>CD-ROM Drive         	:       	32 HZ</a:t>
            </a:r>
          </a:p>
          <a:p>
            <a:pPr indent="228600">
              <a:tabLst>
                <a:tab pos="457200" algn="l"/>
              </a:tabLst>
            </a:pPr>
            <a:r>
              <a:rPr lang="en-US" sz="2400"/>
              <a:t>Keyboard	           	:    	Standard keyboard.</a:t>
            </a:r>
          </a:p>
          <a:p>
            <a:pPr indent="228600">
              <a:tabLst>
                <a:tab pos="457200" algn="l"/>
              </a:tabLst>
            </a:pPr>
            <a:r>
              <a:rPr lang="en-US" sz="2400"/>
              <a:t>Mouse			:	Optical</a:t>
            </a:r>
          </a:p>
          <a:p>
            <a:pPr indent="228600">
              <a:tabLst>
                <a:tab pos="457200" algn="l"/>
              </a:tabLst>
            </a:pPr>
            <a:r>
              <a:rPr lang="en-US" sz="2400"/>
              <a:t>Monitor			:	15’’ Color Monitor</a:t>
            </a:r>
          </a:p>
          <a:p>
            <a:pPr indent="228600">
              <a:tabLst>
                <a:tab pos="457200" algn="l"/>
              </a:tabLst>
            </a:pPr>
            <a:endParaRPr lang="en-US" sz="2400"/>
          </a:p>
          <a:p>
            <a:pPr indent="228600">
              <a:tabLst>
                <a:tab pos="457200" algn="l"/>
              </a:tabLst>
            </a:pPr>
            <a:endParaRPr lang="en-US" sz="2400"/>
          </a:p>
          <a:p>
            <a:pPr indent="228600">
              <a:tabLst>
                <a:tab pos="457200" algn="l"/>
              </a:tabLst>
            </a:pPr>
            <a:endParaRPr lang="en-US" sz="2400"/>
          </a:p>
          <a:p>
            <a:pPr indent="228600">
              <a:tabLst>
                <a:tab pos="457200" algn="l"/>
              </a:tabLst>
            </a:pPr>
            <a:endParaRPr lang="en-US" sz="2400"/>
          </a:p>
          <a:p>
            <a:pPr indent="228600">
              <a:tabLst>
                <a:tab pos="457200" algn="l"/>
              </a:tabLst>
            </a:pPr>
            <a:endParaRPr lang="en-US" sz="240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b="1" u="sng" smtClean="0">
                <a:solidFill>
                  <a:schemeClr val="tx1"/>
                </a:solidFill>
                <a:latin typeface="Franklin Gothic Book" pitchFamily="34" charset="0"/>
              </a:rPr>
              <a:t>SOFTWARE REQUIREMENTS </a:t>
            </a:r>
            <a:endParaRPr lang="en-US" b="1" smtClean="0">
              <a:solidFill>
                <a:schemeClr val="tx1"/>
              </a:solidFill>
              <a:latin typeface="Franklin Gothic Book" pitchFamily="34" charset="0"/>
            </a:endParaRPr>
          </a:p>
        </p:txBody>
      </p:sp>
      <p:sp>
        <p:nvSpPr>
          <p:cNvPr id="23554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7F2896-34E9-4EA3-8200-080FD1F7A627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739DD4-B91F-458F-9FE7-B1AAC557082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827088" y="1628775"/>
            <a:ext cx="7332662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28600"/>
            <a:r>
              <a:rPr lang="en-US" sz="2400"/>
              <a:t>Programming Language	:	Java</a:t>
            </a:r>
          </a:p>
          <a:p>
            <a:pPr indent="228600"/>
            <a:r>
              <a:rPr lang="en-US" sz="2400"/>
              <a:t>Technologies			:           Andriod V4.2.2</a:t>
            </a:r>
          </a:p>
          <a:p>
            <a:pPr indent="228600"/>
            <a:r>
              <a:rPr lang="en-US" sz="2400"/>
              <a:t>Database Connectivity 	: 	JDBC</a:t>
            </a:r>
          </a:p>
          <a:p>
            <a:pPr indent="228600"/>
            <a:r>
              <a:rPr lang="en-US" sz="2400"/>
              <a:t>Java Version			:	JDK 8</a:t>
            </a:r>
          </a:p>
          <a:p>
            <a:pPr indent="228600"/>
            <a:r>
              <a:rPr lang="en-US" sz="2400"/>
              <a:t>Backend Database		:	SQLite.</a:t>
            </a:r>
          </a:p>
          <a:p>
            <a:pPr indent="228600"/>
            <a:r>
              <a:rPr lang="en-US" sz="2400"/>
              <a:t>Operating System		:	Windows XP/2000.</a:t>
            </a:r>
          </a:p>
          <a:p>
            <a:pPr indent="228600"/>
            <a:r>
              <a:rPr lang="en-US" sz="2400"/>
              <a:t>Web Server			: 	Tomcat 6.0</a:t>
            </a:r>
          </a:p>
          <a:p>
            <a:pPr indent="228600"/>
            <a:endParaRPr lang="en-US" sz="2400"/>
          </a:p>
          <a:p>
            <a:pPr indent="228600"/>
            <a:endParaRPr lang="en-US" sz="2400"/>
          </a:p>
          <a:p>
            <a:pPr indent="228600"/>
            <a:endParaRPr lang="en-US" sz="2400"/>
          </a:p>
          <a:p>
            <a:pPr indent="228600"/>
            <a:endParaRPr lang="en-US" sz="2400"/>
          </a:p>
          <a:p>
            <a:pPr indent="228600"/>
            <a:endParaRPr lang="en-US" sz="2400"/>
          </a:p>
          <a:p>
            <a:pPr indent="228600"/>
            <a:endParaRPr lang="en-US" sz="240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 idx="4294967295"/>
          </p:nvPr>
        </p:nvSpPr>
        <p:spPr>
          <a:xfrm>
            <a:off x="2214563" y="214313"/>
            <a:ext cx="4643437" cy="795337"/>
          </a:xfrm>
        </p:spPr>
        <p:txBody>
          <a:bodyPr/>
          <a:lstStyle/>
          <a:p>
            <a:pPr eaLnBrk="1" hangingPunct="1"/>
            <a:r>
              <a:rPr lang="en-US" b="1" u="sng" smtClean="0">
                <a:solidFill>
                  <a:schemeClr val="tx1"/>
                </a:solidFill>
                <a:latin typeface="Franklin Gothic Book" pitchFamily="34" charset="0"/>
              </a:rPr>
              <a:t>1.ADMINISTRATOR</a:t>
            </a:r>
          </a:p>
        </p:txBody>
      </p:sp>
      <p:sp>
        <p:nvSpPr>
          <p:cNvPr id="24578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16D522-67DA-4686-9815-2139C131A30D}" type="datetime1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31-Oct-15</a:t>
            </a:fld>
            <a:endParaRPr lang="en-US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8FEFD-61B3-4265-BE0B-9B08B2EAB60F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179388" y="1412875"/>
            <a:ext cx="6192837" cy="4895850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 smtClean="0">
              <a:latin typeface="Arial Rounded MT Bold" pitchFamily="34" charset="0"/>
            </a:endParaRP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module has access to all other modules. In other words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administers all other module or parts of the software.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login and password is provided to this module to ensure its security.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details of the administrator helps to identify the top management  in a prison.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pic>
        <p:nvPicPr>
          <p:cNvPr id="24581" name="Picture 5" descr="download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3663" y="2060575"/>
            <a:ext cx="252095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712</TotalTime>
  <Words>1042</Words>
  <Application>Microsoft Office PowerPoint</Application>
  <PresentationFormat>On-screen Show (4:3)</PresentationFormat>
  <Paragraphs>378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Equity</vt:lpstr>
      <vt:lpstr>    </vt:lpstr>
      <vt:lpstr>Slide 2</vt:lpstr>
      <vt:lpstr>ABSTRACT</vt:lpstr>
      <vt:lpstr>  EXISTING SYSTEM</vt:lpstr>
      <vt:lpstr>  PROPOSED SYSTEM</vt:lpstr>
      <vt:lpstr>ADVANTAGES OF PROPOSED SYSTEM</vt:lpstr>
      <vt:lpstr>HARDWARE REQUIREMENTS</vt:lpstr>
      <vt:lpstr>SOFTWARE REQUIREMENTS </vt:lpstr>
      <vt:lpstr>1.ADMINISTRATOR</vt:lpstr>
      <vt:lpstr>2.SUPERVISOR</vt:lpstr>
      <vt:lpstr>3.PRISONER </vt:lpstr>
      <vt:lpstr>Slide 12</vt:lpstr>
      <vt:lpstr>Slide 13</vt:lpstr>
      <vt:lpstr>Slide 14</vt:lpstr>
      <vt:lpstr>Slide 15</vt:lpstr>
      <vt:lpstr>Slide 16</vt:lpstr>
      <vt:lpstr>TABLES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CONCLUSION </vt:lpstr>
      <vt:lpstr>FUTURE ENHANCEMENTS</vt:lpstr>
      <vt:lpstr>REFERENCES </vt:lpstr>
      <vt:lpstr>WEB SITES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</dc:title>
  <dc:creator>SIJOY VINCENT</dc:creator>
  <cp:lastModifiedBy>sameep</cp:lastModifiedBy>
  <cp:revision>75</cp:revision>
  <dcterms:created xsi:type="dcterms:W3CDTF">2013-12-11T01:04:25Z</dcterms:created>
  <dcterms:modified xsi:type="dcterms:W3CDTF">2015-10-30T19:35:49Z</dcterms:modified>
</cp:coreProperties>
</file>