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Lst>
  <p:sldSz cy="5143500" cx="9144000"/>
  <p:notesSz cx="6858000" cy="9144000"/>
  <p:embeddedFontLst>
    <p:embeddedFont>
      <p:font typeface="Syncopate"/>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Syncopate-regular.fntdata"/><Relationship Id="rId8" Type="http://schemas.openxmlformats.org/officeDocument/2006/relationships/font" Target="fonts/Syncopat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7273425" y="-150"/>
            <a:ext cx="1969800" cy="48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000">
                <a:latin typeface="Syncopate"/>
                <a:ea typeface="Syncopate"/>
                <a:cs typeface="Syncopate"/>
                <a:sym typeface="Syncopate"/>
              </a:rPr>
              <a:t>Data Science for Political Science</a:t>
            </a:r>
            <a:endParaRPr b="1" sz="1000">
              <a:latin typeface="Syncopate"/>
              <a:ea typeface="Syncopate"/>
              <a:cs typeface="Syncopate"/>
              <a:sym typeface="Syncopate"/>
            </a:endParaRPr>
          </a:p>
        </p:txBody>
      </p:sp>
      <p:sp>
        <p:nvSpPr>
          <p:cNvPr id="55" name="Google Shape;55;p13"/>
          <p:cNvSpPr txBox="1"/>
          <p:nvPr>
            <p:ph idx="1" type="subTitle"/>
          </p:nvPr>
        </p:nvSpPr>
        <p:spPr>
          <a:xfrm>
            <a:off x="2088775" y="61950"/>
            <a:ext cx="5016600" cy="54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Verdana"/>
                <a:ea typeface="Verdana"/>
                <a:cs typeface="Verdana"/>
                <a:sym typeface="Verdana"/>
              </a:rPr>
              <a:t>Effects of War on Political Rights and Civil Liberties</a:t>
            </a:r>
            <a:endParaRPr sz="1400">
              <a:latin typeface="Verdana"/>
              <a:ea typeface="Verdana"/>
              <a:cs typeface="Verdana"/>
              <a:sym typeface="Verdana"/>
            </a:endParaRPr>
          </a:p>
          <a:p>
            <a:pPr indent="0" lvl="0" marL="0" rtl="0" algn="ctr">
              <a:spcBef>
                <a:spcPts val="0"/>
              </a:spcBef>
              <a:spcAft>
                <a:spcPts val="0"/>
              </a:spcAft>
              <a:buNone/>
            </a:pPr>
            <a:r>
              <a:rPr lang="en" sz="1400">
                <a:latin typeface="Verdana"/>
                <a:ea typeface="Verdana"/>
                <a:cs typeface="Verdana"/>
                <a:sym typeface="Verdana"/>
              </a:rPr>
              <a:t>Sameer Ali </a:t>
            </a:r>
            <a:endParaRPr sz="1400">
              <a:latin typeface="Verdana"/>
              <a:ea typeface="Verdana"/>
              <a:cs typeface="Verdana"/>
              <a:sym typeface="Verdana"/>
            </a:endParaRPr>
          </a:p>
        </p:txBody>
      </p:sp>
      <p:pic>
        <p:nvPicPr>
          <p:cNvPr id="56" name="Google Shape;56;p13"/>
          <p:cNvPicPr preferRelativeResize="0"/>
          <p:nvPr/>
        </p:nvPicPr>
        <p:blipFill>
          <a:blip r:embed="rId3">
            <a:alphaModFix/>
          </a:blip>
          <a:stretch>
            <a:fillRect/>
          </a:stretch>
        </p:blipFill>
        <p:spPr>
          <a:xfrm>
            <a:off x="86725" y="61950"/>
            <a:ext cx="1628557" cy="358500"/>
          </a:xfrm>
          <a:prstGeom prst="rect">
            <a:avLst/>
          </a:prstGeom>
          <a:noFill/>
          <a:ln>
            <a:noFill/>
          </a:ln>
        </p:spPr>
      </p:pic>
      <p:cxnSp>
        <p:nvCxnSpPr>
          <p:cNvPr id="57" name="Google Shape;57;p13"/>
          <p:cNvCxnSpPr/>
          <p:nvPr/>
        </p:nvCxnSpPr>
        <p:spPr>
          <a:xfrm>
            <a:off x="37525" y="668650"/>
            <a:ext cx="9119100" cy="49500"/>
          </a:xfrm>
          <a:prstGeom prst="straightConnector1">
            <a:avLst/>
          </a:prstGeom>
          <a:noFill/>
          <a:ln cap="flat" cmpd="sng" w="28575">
            <a:solidFill>
              <a:srgbClr val="A61C00"/>
            </a:solidFill>
            <a:prstDash val="solid"/>
            <a:round/>
            <a:headEnd len="med" w="med" type="none"/>
            <a:tailEnd len="med" w="med" type="none"/>
          </a:ln>
        </p:spPr>
      </p:cxnSp>
      <p:grpSp>
        <p:nvGrpSpPr>
          <p:cNvPr id="58" name="Google Shape;58;p13"/>
          <p:cNvGrpSpPr/>
          <p:nvPr/>
        </p:nvGrpSpPr>
        <p:grpSpPr>
          <a:xfrm>
            <a:off x="99475" y="769060"/>
            <a:ext cx="2106300" cy="1061419"/>
            <a:chOff x="99475" y="769050"/>
            <a:chExt cx="2106300" cy="1412400"/>
          </a:xfrm>
        </p:grpSpPr>
        <p:sp>
          <p:nvSpPr>
            <p:cNvPr id="59" name="Google Shape;59;p13"/>
            <p:cNvSpPr txBox="1"/>
            <p:nvPr/>
          </p:nvSpPr>
          <p:spPr>
            <a:xfrm>
              <a:off x="99475" y="769050"/>
              <a:ext cx="2106300" cy="1412400"/>
            </a:xfrm>
            <a:prstGeom prst="rect">
              <a:avLst/>
            </a:prstGeom>
            <a:noFill/>
            <a:ln cap="flat" cmpd="sng" w="38100">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
          <p:nvSpPr>
            <p:cNvPr id="60" name="Google Shape;60;p13"/>
            <p:cNvSpPr txBox="1"/>
            <p:nvPr/>
          </p:nvSpPr>
          <p:spPr>
            <a:xfrm>
              <a:off x="99475" y="806229"/>
              <a:ext cx="2081400" cy="229500"/>
            </a:xfrm>
            <a:prstGeom prst="rect">
              <a:avLst/>
            </a:prstGeom>
            <a:solidFill>
              <a:srgbClr val="980000"/>
            </a:solidFill>
            <a:ln cap="flat" cmpd="sng" w="38100">
              <a:solidFill>
                <a:srgbClr val="98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sz="1200">
                  <a:solidFill>
                    <a:srgbClr val="FFFFFF"/>
                  </a:solidFill>
                </a:rPr>
                <a:t>ABSTRACT</a:t>
              </a:r>
              <a:endParaRPr sz="1200">
                <a:solidFill>
                  <a:srgbClr val="FFFFFF"/>
                </a:solidFill>
              </a:endParaRPr>
            </a:p>
          </p:txBody>
        </p:sp>
      </p:grpSp>
      <p:grpSp>
        <p:nvGrpSpPr>
          <p:cNvPr id="61" name="Google Shape;61;p13"/>
          <p:cNvGrpSpPr/>
          <p:nvPr/>
        </p:nvGrpSpPr>
        <p:grpSpPr>
          <a:xfrm>
            <a:off x="99475" y="1954315"/>
            <a:ext cx="2106300" cy="3162246"/>
            <a:chOff x="99475" y="2339250"/>
            <a:chExt cx="2106300" cy="2654896"/>
          </a:xfrm>
        </p:grpSpPr>
        <p:sp>
          <p:nvSpPr>
            <p:cNvPr id="62" name="Google Shape;62;p13"/>
            <p:cNvSpPr txBox="1"/>
            <p:nvPr/>
          </p:nvSpPr>
          <p:spPr>
            <a:xfrm>
              <a:off x="99475" y="2339257"/>
              <a:ext cx="2106300" cy="2654888"/>
            </a:xfrm>
            <a:prstGeom prst="rect">
              <a:avLst/>
            </a:prstGeom>
            <a:noFill/>
            <a:ln cap="flat" cmpd="sng" w="38100">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nvSpPr>
          <p:spPr>
            <a:xfrm>
              <a:off x="111925" y="2339250"/>
              <a:ext cx="2081400" cy="172500"/>
            </a:xfrm>
            <a:prstGeom prst="rect">
              <a:avLst/>
            </a:prstGeom>
            <a:solidFill>
              <a:srgbClr val="980000"/>
            </a:solidFill>
            <a:ln cap="flat" cmpd="sng" w="38100">
              <a:solidFill>
                <a:srgbClr val="98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sz="1200">
                  <a:solidFill>
                    <a:srgbClr val="FFFFFF"/>
                  </a:solidFill>
                </a:rPr>
                <a:t>BACKGROUND</a:t>
              </a:r>
              <a:endParaRPr sz="1200">
                <a:solidFill>
                  <a:srgbClr val="FFFFFF"/>
                </a:solidFill>
              </a:endParaRPr>
            </a:p>
          </p:txBody>
        </p:sp>
      </p:grpSp>
      <p:grpSp>
        <p:nvGrpSpPr>
          <p:cNvPr id="64" name="Google Shape;64;p13"/>
          <p:cNvGrpSpPr/>
          <p:nvPr/>
        </p:nvGrpSpPr>
        <p:grpSpPr>
          <a:xfrm>
            <a:off x="2324951" y="775448"/>
            <a:ext cx="2448574" cy="4332521"/>
            <a:chOff x="99475" y="2339250"/>
            <a:chExt cx="2106300" cy="4218618"/>
          </a:xfrm>
        </p:grpSpPr>
        <p:sp>
          <p:nvSpPr>
            <p:cNvPr id="65" name="Google Shape;65;p13"/>
            <p:cNvSpPr txBox="1"/>
            <p:nvPr/>
          </p:nvSpPr>
          <p:spPr>
            <a:xfrm>
              <a:off x="99475" y="2339268"/>
              <a:ext cx="2106300" cy="4218600"/>
            </a:xfrm>
            <a:prstGeom prst="rect">
              <a:avLst/>
            </a:prstGeom>
            <a:noFill/>
            <a:ln cap="flat" cmpd="sng" w="38100">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152400" lvl="0" marL="171450" rtl="0" algn="l">
                <a:spcBef>
                  <a:spcPts val="0"/>
                </a:spcBef>
                <a:spcAft>
                  <a:spcPts val="0"/>
                </a:spcAft>
                <a:buClr>
                  <a:schemeClr val="dk1"/>
                </a:buClr>
                <a:buSzPts val="600"/>
                <a:buChar char="●"/>
              </a:pPr>
              <a:r>
                <a:rPr lang="en" sz="600">
                  <a:solidFill>
                    <a:schemeClr val="dk1"/>
                  </a:solidFill>
                  <a:highlight>
                    <a:srgbClr val="E69138"/>
                  </a:highlight>
                </a:rPr>
                <a:t>[COULD DESCRIBE HOW VARIABLES ARE CODED HERE]</a:t>
              </a:r>
              <a:endParaRPr sz="600">
                <a:solidFill>
                  <a:schemeClr val="dk1"/>
                </a:solidFill>
                <a:highlight>
                  <a:srgbClr val="E69138"/>
                </a:highlight>
              </a:endParaRPr>
            </a:p>
          </p:txBody>
        </p:sp>
        <p:sp>
          <p:nvSpPr>
            <p:cNvPr id="66" name="Google Shape;66;p13"/>
            <p:cNvSpPr txBox="1"/>
            <p:nvPr/>
          </p:nvSpPr>
          <p:spPr>
            <a:xfrm>
              <a:off x="111925" y="2339250"/>
              <a:ext cx="2081400" cy="172500"/>
            </a:xfrm>
            <a:prstGeom prst="rect">
              <a:avLst/>
            </a:prstGeom>
            <a:solidFill>
              <a:srgbClr val="980000"/>
            </a:solidFill>
            <a:ln cap="flat" cmpd="sng" w="38100">
              <a:solidFill>
                <a:srgbClr val="98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sz="1200">
                  <a:solidFill>
                    <a:srgbClr val="FFFFFF"/>
                  </a:solidFill>
                </a:rPr>
                <a:t>DATA AND METHODS</a:t>
              </a:r>
              <a:endParaRPr sz="1200">
                <a:solidFill>
                  <a:srgbClr val="FFFFFF"/>
                </a:solidFill>
              </a:endParaRPr>
            </a:p>
          </p:txBody>
        </p:sp>
      </p:grpSp>
      <p:grpSp>
        <p:nvGrpSpPr>
          <p:cNvPr id="67" name="Google Shape;67;p13"/>
          <p:cNvGrpSpPr/>
          <p:nvPr/>
        </p:nvGrpSpPr>
        <p:grpSpPr>
          <a:xfrm>
            <a:off x="4870169" y="775469"/>
            <a:ext cx="4268628" cy="3032097"/>
            <a:chOff x="99480" y="2339250"/>
            <a:chExt cx="2106300" cy="2133927"/>
          </a:xfrm>
        </p:grpSpPr>
        <p:sp>
          <p:nvSpPr>
            <p:cNvPr id="68" name="Google Shape;68;p13"/>
            <p:cNvSpPr txBox="1"/>
            <p:nvPr/>
          </p:nvSpPr>
          <p:spPr>
            <a:xfrm>
              <a:off x="99480" y="2339277"/>
              <a:ext cx="2106300" cy="2133900"/>
            </a:xfrm>
            <a:prstGeom prst="rect">
              <a:avLst/>
            </a:prstGeom>
            <a:noFill/>
            <a:ln cap="flat" cmpd="sng" w="38100">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t/>
              </a:r>
              <a:endParaRPr/>
            </a:p>
          </p:txBody>
        </p:sp>
        <p:sp>
          <p:nvSpPr>
            <p:cNvPr id="69" name="Google Shape;69;p13"/>
            <p:cNvSpPr txBox="1"/>
            <p:nvPr/>
          </p:nvSpPr>
          <p:spPr>
            <a:xfrm>
              <a:off x="111925" y="2339250"/>
              <a:ext cx="2081400" cy="172500"/>
            </a:xfrm>
            <a:prstGeom prst="rect">
              <a:avLst/>
            </a:prstGeom>
            <a:solidFill>
              <a:srgbClr val="980000"/>
            </a:solidFill>
            <a:ln cap="flat" cmpd="sng" w="38100">
              <a:solidFill>
                <a:srgbClr val="98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sz="1200">
                  <a:solidFill>
                    <a:srgbClr val="FFFFFF"/>
                  </a:solidFill>
                </a:rPr>
                <a:t>KEY RESULTS</a:t>
              </a:r>
              <a:endParaRPr sz="1200">
                <a:solidFill>
                  <a:srgbClr val="FFFFFF"/>
                </a:solidFill>
              </a:endParaRPr>
            </a:p>
          </p:txBody>
        </p:sp>
      </p:grpSp>
      <p:grpSp>
        <p:nvGrpSpPr>
          <p:cNvPr id="70" name="Google Shape;70;p13"/>
          <p:cNvGrpSpPr/>
          <p:nvPr/>
        </p:nvGrpSpPr>
        <p:grpSpPr>
          <a:xfrm>
            <a:off x="4895383" y="3914844"/>
            <a:ext cx="4268628" cy="1193131"/>
            <a:chOff x="99483" y="2339250"/>
            <a:chExt cx="2106300" cy="1193131"/>
          </a:xfrm>
        </p:grpSpPr>
        <p:sp>
          <p:nvSpPr>
            <p:cNvPr id="71" name="Google Shape;71;p13"/>
            <p:cNvSpPr txBox="1"/>
            <p:nvPr/>
          </p:nvSpPr>
          <p:spPr>
            <a:xfrm>
              <a:off x="99483" y="2339281"/>
              <a:ext cx="2106300" cy="1193100"/>
            </a:xfrm>
            <a:prstGeom prst="rect">
              <a:avLst/>
            </a:prstGeom>
            <a:noFill/>
            <a:ln cap="flat" cmpd="sng" w="38100">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txBox="1"/>
            <p:nvPr/>
          </p:nvSpPr>
          <p:spPr>
            <a:xfrm>
              <a:off x="111925" y="2339250"/>
              <a:ext cx="2081400" cy="172500"/>
            </a:xfrm>
            <a:prstGeom prst="rect">
              <a:avLst/>
            </a:prstGeom>
            <a:solidFill>
              <a:srgbClr val="980000"/>
            </a:solidFill>
            <a:ln cap="flat" cmpd="sng" w="38100">
              <a:solidFill>
                <a:srgbClr val="980000"/>
              </a:solidFill>
              <a:prstDash val="solid"/>
              <a:round/>
              <a:headEnd len="sm" w="sm" type="none"/>
              <a:tailEnd len="sm" w="sm" type="none"/>
            </a:ln>
          </p:spPr>
          <p:txBody>
            <a:bodyPr anchorCtr="0" anchor="t" bIns="0" lIns="91425" spcFirstLastPara="1" rIns="91425" wrap="square" tIns="0">
              <a:noAutofit/>
            </a:bodyPr>
            <a:lstStyle/>
            <a:p>
              <a:pPr indent="0" lvl="0" marL="0" rtl="0" algn="ctr">
                <a:spcBef>
                  <a:spcPts val="0"/>
                </a:spcBef>
                <a:spcAft>
                  <a:spcPts val="0"/>
                </a:spcAft>
                <a:buNone/>
              </a:pPr>
              <a:r>
                <a:rPr lang="en" sz="1200">
                  <a:solidFill>
                    <a:srgbClr val="FFFFFF"/>
                  </a:solidFill>
                </a:rPr>
                <a:t>CONCLUSIONS</a:t>
              </a:r>
              <a:endParaRPr sz="1200">
                <a:solidFill>
                  <a:srgbClr val="FFFFFF"/>
                </a:solidFill>
              </a:endParaRPr>
            </a:p>
          </p:txBody>
        </p:sp>
      </p:grpSp>
      <p:sp>
        <p:nvSpPr>
          <p:cNvPr id="73" name="Google Shape;73;p13"/>
          <p:cNvSpPr txBox="1"/>
          <p:nvPr/>
        </p:nvSpPr>
        <p:spPr>
          <a:xfrm>
            <a:off x="99475" y="1045750"/>
            <a:ext cx="2071800" cy="100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500"/>
              <a:t>The United States has time and time again shown that during times of War, the Federal Government is more than glad to restrict our Civil Liberties and/or </a:t>
            </a:r>
            <a:r>
              <a:rPr lang="en" sz="500"/>
              <a:t>Political</a:t>
            </a:r>
            <a:r>
              <a:rPr lang="en" sz="500"/>
              <a:t> Rights. I wanted to see if this was something unique to the US, or if other countries did the same thing. My research lead me to the conclusion that while there was some difference, that difference was not statistically different enough to warrant a causal claim, that other countries did the same thing that the US does. </a:t>
            </a:r>
            <a:endParaRPr sz="500"/>
          </a:p>
          <a:p>
            <a:pPr indent="0" lvl="0" marL="0" rtl="0" algn="l">
              <a:spcBef>
                <a:spcPts val="0"/>
              </a:spcBef>
              <a:spcAft>
                <a:spcPts val="0"/>
              </a:spcAft>
              <a:buNone/>
            </a:pPr>
            <a:r>
              <a:rPr lang="en" sz="600"/>
              <a:t>		</a:t>
            </a:r>
            <a:endParaRPr sz="600"/>
          </a:p>
        </p:txBody>
      </p:sp>
      <p:sp>
        <p:nvSpPr>
          <p:cNvPr id="74" name="Google Shape;74;p13"/>
          <p:cNvSpPr txBox="1"/>
          <p:nvPr/>
        </p:nvSpPr>
        <p:spPr>
          <a:xfrm>
            <a:off x="131300" y="2179075"/>
            <a:ext cx="2071800" cy="3032100"/>
          </a:xfrm>
          <a:prstGeom prst="rect">
            <a:avLst/>
          </a:prstGeom>
          <a:noFill/>
          <a:ln>
            <a:noFill/>
          </a:ln>
        </p:spPr>
        <p:txBody>
          <a:bodyPr anchorCtr="0" anchor="t" bIns="0" lIns="45700" spcFirstLastPara="1" rIns="91425" wrap="square" tIns="45700">
            <a:noAutofit/>
          </a:bodyPr>
          <a:lstStyle/>
          <a:p>
            <a:pPr indent="0" lvl="0" marL="0" rtl="0" algn="l">
              <a:spcBef>
                <a:spcPts val="0"/>
              </a:spcBef>
              <a:spcAft>
                <a:spcPts val="0"/>
              </a:spcAft>
              <a:buNone/>
            </a:pPr>
            <a:r>
              <a:rPr b="1" lang="en" sz="700"/>
              <a:t>Research Question. </a:t>
            </a:r>
            <a:r>
              <a:rPr lang="en" sz="700"/>
              <a:t>Do other countries besides the United States also restrict Political Rights and / or Civil Liberties of their people during times of when they are in War?</a:t>
            </a:r>
            <a:endParaRPr sz="700"/>
          </a:p>
          <a:p>
            <a:pPr indent="0" lvl="0" marL="0" rtl="0" algn="l">
              <a:spcBef>
                <a:spcPts val="0"/>
              </a:spcBef>
              <a:spcAft>
                <a:spcPts val="0"/>
              </a:spcAft>
              <a:buNone/>
            </a:pPr>
            <a:r>
              <a:t/>
            </a:r>
            <a:endParaRPr sz="700"/>
          </a:p>
          <a:p>
            <a:pPr indent="0" lvl="0" marL="0" rtl="0" algn="l">
              <a:spcBef>
                <a:spcPts val="0"/>
              </a:spcBef>
              <a:spcAft>
                <a:spcPts val="0"/>
              </a:spcAft>
              <a:buNone/>
            </a:pPr>
            <a:r>
              <a:rPr b="1" lang="en" sz="700"/>
              <a:t>Importance.</a:t>
            </a:r>
            <a:r>
              <a:rPr lang="en" sz="700"/>
              <a:t> </a:t>
            </a:r>
            <a:r>
              <a:rPr lang="en" sz="600"/>
              <a:t>Historically, the United States has decided that National Security was more important than the Rights granted to us by the Constitution. I wanted to analyze and see if this sentiment was something unique to the United States, or it was a trend that one can see abroad as well. This research could provide interesting insights into the attitudes of United States Citizens and how that may differ with people living in other countries.</a:t>
            </a:r>
            <a:endParaRPr sz="600"/>
          </a:p>
          <a:p>
            <a:pPr indent="0" lvl="0" marL="0" rtl="0" algn="l">
              <a:spcBef>
                <a:spcPts val="0"/>
              </a:spcBef>
              <a:spcAft>
                <a:spcPts val="0"/>
              </a:spcAft>
              <a:buNone/>
            </a:pPr>
            <a:r>
              <a:rPr b="1" lang="en" sz="700"/>
              <a:t>Background. </a:t>
            </a:r>
            <a:endParaRPr sz="700"/>
          </a:p>
          <a:p>
            <a:pPr indent="-152400" lvl="0" marL="171450" rtl="0" algn="l">
              <a:spcBef>
                <a:spcPts val="0"/>
              </a:spcBef>
              <a:spcAft>
                <a:spcPts val="0"/>
              </a:spcAft>
              <a:buSzPts val="600"/>
              <a:buChar char="●"/>
            </a:pPr>
            <a:r>
              <a:rPr i="1" lang="en" sz="600"/>
              <a:t>Freedom in the World </a:t>
            </a:r>
            <a:r>
              <a:rPr lang="en" sz="600"/>
              <a:t>is an organization that conducts an annual survey with the goal of scoring a country on a scale from 1-7 on 1. The level of Political Rights they enjoy, and 2. The level of Civil Liberties they enjoy. </a:t>
            </a:r>
            <a:endParaRPr sz="600"/>
          </a:p>
          <a:p>
            <a:pPr indent="-152400" lvl="0" marL="171450" rtl="0" algn="l">
              <a:spcBef>
                <a:spcPts val="0"/>
              </a:spcBef>
              <a:spcAft>
                <a:spcPts val="0"/>
              </a:spcAft>
              <a:buSzPts val="600"/>
              <a:buChar char="●"/>
            </a:pPr>
            <a:r>
              <a:rPr lang="en" sz="600"/>
              <a:t>7 indicates Complete Restriction, whereas 1 indicates Complete Freedom</a:t>
            </a:r>
            <a:endParaRPr sz="600"/>
          </a:p>
          <a:p>
            <a:pPr indent="-158750" lvl="0" marL="171450" rtl="0" algn="l">
              <a:spcBef>
                <a:spcPts val="0"/>
              </a:spcBef>
              <a:spcAft>
                <a:spcPts val="0"/>
              </a:spcAft>
              <a:buSzPts val="700"/>
              <a:buChar char="●"/>
            </a:pPr>
            <a:r>
              <a:rPr lang="en" sz="600"/>
              <a:t>The Methodology to the questions is derived from the Universal Declaration of Hum</a:t>
            </a:r>
            <a:r>
              <a:rPr lang="en" sz="700"/>
              <a:t>an Rights, adopted by the UN in 1948.</a:t>
            </a:r>
            <a:endParaRPr sz="700"/>
          </a:p>
          <a:p>
            <a:pPr indent="0" lvl="0" marL="0" rtl="0" algn="l">
              <a:spcBef>
                <a:spcPts val="0"/>
              </a:spcBef>
              <a:spcAft>
                <a:spcPts val="0"/>
              </a:spcAft>
              <a:buNone/>
            </a:pPr>
            <a:r>
              <a:rPr b="1" lang="en" sz="700"/>
              <a:t>Contribution/Hypotheses</a:t>
            </a:r>
            <a:endParaRPr sz="700"/>
          </a:p>
          <a:p>
            <a:pPr indent="-152400" lvl="0" marL="171450" rtl="0" algn="l">
              <a:spcBef>
                <a:spcPts val="0"/>
              </a:spcBef>
              <a:spcAft>
                <a:spcPts val="0"/>
              </a:spcAft>
              <a:buClr>
                <a:schemeClr val="dk1"/>
              </a:buClr>
              <a:buSzPts val="600"/>
              <a:buChar char="●"/>
            </a:pPr>
            <a:r>
              <a:rPr lang="en" sz="600">
                <a:solidFill>
                  <a:schemeClr val="dk1"/>
                </a:solidFill>
              </a:rPr>
              <a:t>I expect that the Rights and Liberties of Citizens of other countries are not as restricted as they are here in the US.</a:t>
            </a:r>
            <a:endParaRPr sz="600"/>
          </a:p>
        </p:txBody>
      </p:sp>
      <p:sp>
        <p:nvSpPr>
          <p:cNvPr id="75" name="Google Shape;75;p13"/>
          <p:cNvSpPr txBox="1"/>
          <p:nvPr/>
        </p:nvSpPr>
        <p:spPr>
          <a:xfrm>
            <a:off x="2403700" y="969550"/>
            <a:ext cx="2272200" cy="413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chemeClr val="dk1"/>
                </a:solidFill>
              </a:rPr>
              <a:t>DATA</a:t>
            </a:r>
            <a:endParaRPr sz="700">
              <a:solidFill>
                <a:schemeClr val="dk1"/>
              </a:solidFill>
            </a:endParaRPr>
          </a:p>
          <a:p>
            <a:pPr indent="-152400" lvl="0" marL="171450" rtl="0" algn="l">
              <a:spcBef>
                <a:spcPts val="0"/>
              </a:spcBef>
              <a:spcAft>
                <a:spcPts val="0"/>
              </a:spcAft>
              <a:buClr>
                <a:schemeClr val="dk1"/>
              </a:buClr>
              <a:buSzPts val="600"/>
              <a:buChar char="●"/>
            </a:pPr>
            <a:r>
              <a:rPr lang="en" sz="600">
                <a:solidFill>
                  <a:schemeClr val="dk1"/>
                </a:solidFill>
              </a:rPr>
              <a:t>My data described each country or territory in a given year, the variable it was measuring (Political Rights or Civil Liberties), and the score (from 1-7)</a:t>
            </a:r>
            <a:endParaRPr sz="600">
              <a:solidFill>
                <a:schemeClr val="dk1"/>
              </a:solidFill>
            </a:endParaRPr>
          </a:p>
          <a:p>
            <a:pPr indent="-152400" lvl="0" marL="171450" rtl="0" algn="l">
              <a:spcBef>
                <a:spcPts val="0"/>
              </a:spcBef>
              <a:spcAft>
                <a:spcPts val="0"/>
              </a:spcAft>
              <a:buClr>
                <a:schemeClr val="dk1"/>
              </a:buClr>
              <a:buSzPts val="600"/>
              <a:buChar char="●"/>
            </a:pPr>
            <a:r>
              <a:rPr lang="en" sz="600">
                <a:solidFill>
                  <a:schemeClr val="dk1"/>
                </a:solidFill>
              </a:rPr>
              <a:t>My data has 17418 rows, each representing a territory / country during a certain year (starting from 1970s, 1980s, or 1990s, depending on the country)</a:t>
            </a:r>
            <a:endParaRPr sz="600">
              <a:solidFill>
                <a:schemeClr val="dk1"/>
              </a:solidFill>
            </a:endParaRPr>
          </a:p>
          <a:p>
            <a:pPr indent="0" lvl="0" marL="457200" rtl="0" algn="l">
              <a:spcBef>
                <a:spcPts val="0"/>
              </a:spcBef>
              <a:spcAft>
                <a:spcPts val="0"/>
              </a:spcAft>
              <a:buNone/>
            </a:pPr>
            <a:r>
              <a:t/>
            </a:r>
            <a:endParaRPr sz="700">
              <a:solidFill>
                <a:schemeClr val="dk1"/>
              </a:solidFill>
              <a:highlight>
                <a:srgbClr val="FF9900"/>
              </a:highlight>
            </a:endParaRPr>
          </a:p>
          <a:p>
            <a:pPr indent="0" lvl="0" marL="0" rtl="0" algn="l">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sz="700">
              <a:solidFill>
                <a:schemeClr val="dk1"/>
              </a:solidFill>
            </a:endParaRPr>
          </a:p>
          <a:p>
            <a:pPr indent="0" lvl="0" marL="0" rtl="0" algn="ctr">
              <a:spcBef>
                <a:spcPts val="0"/>
              </a:spcBef>
              <a:spcAft>
                <a:spcPts val="0"/>
              </a:spcAft>
              <a:buNone/>
            </a:pPr>
            <a:r>
              <a:t/>
            </a:r>
            <a:endParaRPr b="1" sz="700">
              <a:solidFill>
                <a:schemeClr val="dk1"/>
              </a:solidFill>
            </a:endParaRPr>
          </a:p>
          <a:p>
            <a:pPr indent="0" lvl="0" marL="0" rtl="0" algn="ctr">
              <a:spcBef>
                <a:spcPts val="0"/>
              </a:spcBef>
              <a:spcAft>
                <a:spcPts val="0"/>
              </a:spcAft>
              <a:buNone/>
            </a:pPr>
            <a:r>
              <a:t/>
            </a:r>
            <a:endParaRPr b="1" sz="700">
              <a:solidFill>
                <a:schemeClr val="dk1"/>
              </a:solidFill>
            </a:endParaRPr>
          </a:p>
          <a:p>
            <a:pPr indent="0" lvl="0" marL="0" rtl="0" algn="ctr">
              <a:spcBef>
                <a:spcPts val="0"/>
              </a:spcBef>
              <a:spcAft>
                <a:spcPts val="0"/>
              </a:spcAft>
              <a:buNone/>
            </a:pPr>
            <a:r>
              <a:t/>
            </a:r>
            <a:endParaRPr b="1" sz="700">
              <a:solidFill>
                <a:schemeClr val="dk1"/>
              </a:solidFill>
            </a:endParaRPr>
          </a:p>
          <a:p>
            <a:pPr indent="0" lvl="0" marL="0" rtl="0" algn="ctr">
              <a:spcBef>
                <a:spcPts val="0"/>
              </a:spcBef>
              <a:spcAft>
                <a:spcPts val="0"/>
              </a:spcAft>
              <a:buNone/>
            </a:pPr>
            <a:r>
              <a:t/>
            </a:r>
            <a:endParaRPr b="1" sz="700">
              <a:solidFill>
                <a:schemeClr val="dk1"/>
              </a:solidFill>
            </a:endParaRPr>
          </a:p>
          <a:p>
            <a:pPr indent="0" lvl="0" marL="0" rtl="0" algn="ctr">
              <a:spcBef>
                <a:spcPts val="0"/>
              </a:spcBef>
              <a:spcAft>
                <a:spcPts val="0"/>
              </a:spcAft>
              <a:buNone/>
            </a:pPr>
            <a:r>
              <a:t/>
            </a:r>
            <a:endParaRPr b="1" sz="700">
              <a:solidFill>
                <a:schemeClr val="dk1"/>
              </a:solidFill>
            </a:endParaRPr>
          </a:p>
          <a:p>
            <a:pPr indent="0" lvl="0" marL="0" rtl="0" algn="ctr">
              <a:spcBef>
                <a:spcPts val="0"/>
              </a:spcBef>
              <a:spcAft>
                <a:spcPts val="0"/>
              </a:spcAft>
              <a:buNone/>
            </a:pPr>
            <a:r>
              <a:t/>
            </a:r>
            <a:endParaRPr b="1" sz="700">
              <a:solidFill>
                <a:schemeClr val="dk1"/>
              </a:solidFill>
            </a:endParaRPr>
          </a:p>
          <a:p>
            <a:pPr indent="0" lvl="0" marL="0" rtl="0" algn="ctr">
              <a:spcBef>
                <a:spcPts val="0"/>
              </a:spcBef>
              <a:spcAft>
                <a:spcPts val="0"/>
              </a:spcAft>
              <a:buNone/>
            </a:pPr>
            <a:r>
              <a:t/>
            </a:r>
            <a:endParaRPr b="1" sz="700">
              <a:solidFill>
                <a:schemeClr val="dk1"/>
              </a:solidFill>
            </a:endParaRPr>
          </a:p>
          <a:p>
            <a:pPr indent="0" lvl="0" marL="0" rtl="0" algn="ctr">
              <a:spcBef>
                <a:spcPts val="0"/>
              </a:spcBef>
              <a:spcAft>
                <a:spcPts val="0"/>
              </a:spcAft>
              <a:buNone/>
            </a:pPr>
            <a:r>
              <a:t/>
            </a:r>
            <a:endParaRPr b="1" sz="700">
              <a:solidFill>
                <a:schemeClr val="dk1"/>
              </a:solidFill>
            </a:endParaRPr>
          </a:p>
          <a:p>
            <a:pPr indent="0" lvl="0" marL="0" rtl="0" algn="ctr">
              <a:spcBef>
                <a:spcPts val="0"/>
              </a:spcBef>
              <a:spcAft>
                <a:spcPts val="0"/>
              </a:spcAft>
              <a:buNone/>
            </a:pPr>
            <a:r>
              <a:t/>
            </a:r>
            <a:endParaRPr b="1" sz="700">
              <a:solidFill>
                <a:schemeClr val="dk1"/>
              </a:solidFill>
            </a:endParaRPr>
          </a:p>
          <a:p>
            <a:pPr indent="0" lvl="0" marL="0" rtl="0" algn="ctr">
              <a:spcBef>
                <a:spcPts val="0"/>
              </a:spcBef>
              <a:spcAft>
                <a:spcPts val="0"/>
              </a:spcAft>
              <a:buNone/>
            </a:pPr>
            <a:r>
              <a:t/>
            </a:r>
            <a:endParaRPr b="1" sz="700">
              <a:solidFill>
                <a:schemeClr val="dk1"/>
              </a:solidFill>
            </a:endParaRPr>
          </a:p>
          <a:p>
            <a:pPr indent="0" lvl="0" marL="0" rtl="0" algn="ctr">
              <a:spcBef>
                <a:spcPts val="0"/>
              </a:spcBef>
              <a:spcAft>
                <a:spcPts val="0"/>
              </a:spcAft>
              <a:buNone/>
            </a:pPr>
            <a:r>
              <a:rPr b="1" lang="en" sz="700">
                <a:solidFill>
                  <a:schemeClr val="dk1"/>
                </a:solidFill>
              </a:rPr>
              <a:t>APPROACH</a:t>
            </a:r>
            <a:endParaRPr b="1" sz="700">
              <a:solidFill>
                <a:schemeClr val="dk1"/>
              </a:solidFill>
            </a:endParaRPr>
          </a:p>
          <a:p>
            <a:pPr indent="0" lvl="0" marL="0" rtl="0" algn="ctr">
              <a:spcBef>
                <a:spcPts val="0"/>
              </a:spcBef>
              <a:spcAft>
                <a:spcPts val="0"/>
              </a:spcAft>
              <a:buNone/>
            </a:pPr>
            <a:r>
              <a:t/>
            </a:r>
            <a:endParaRPr b="1" sz="700">
              <a:solidFill>
                <a:schemeClr val="dk1"/>
              </a:solidFill>
            </a:endParaRPr>
          </a:p>
          <a:p>
            <a:pPr indent="-152400" lvl="0" marL="171450" rtl="0" algn="l">
              <a:spcBef>
                <a:spcPts val="0"/>
              </a:spcBef>
              <a:spcAft>
                <a:spcPts val="0"/>
              </a:spcAft>
              <a:buClr>
                <a:schemeClr val="dk1"/>
              </a:buClr>
              <a:buSzPts val="600"/>
              <a:buChar char="●"/>
            </a:pPr>
            <a:r>
              <a:rPr lang="en" sz="600">
                <a:solidFill>
                  <a:schemeClr val="dk1"/>
                </a:solidFill>
              </a:rPr>
              <a:t>I subsetted the data for every country I was looking at (Sierra Leone, Algeria, Iraq, and Iran), then further subsetted it to times of war/not of war, then again for the two different variables </a:t>
            </a:r>
            <a:endParaRPr sz="600">
              <a:solidFill>
                <a:schemeClr val="dk1"/>
              </a:solidFill>
            </a:endParaRPr>
          </a:p>
          <a:p>
            <a:pPr indent="-152400" lvl="0" marL="171450" rtl="0" algn="l">
              <a:spcBef>
                <a:spcPts val="0"/>
              </a:spcBef>
              <a:spcAft>
                <a:spcPts val="0"/>
              </a:spcAft>
              <a:buClr>
                <a:schemeClr val="dk1"/>
              </a:buClr>
              <a:buSzPts val="600"/>
              <a:buChar char="●"/>
            </a:pPr>
            <a:r>
              <a:rPr lang="en" sz="600">
                <a:solidFill>
                  <a:schemeClr val="dk1"/>
                </a:solidFill>
              </a:rPr>
              <a:t>I plotted the all the trends of Political Rights / Civil Liberties in the Countries. For Iran and Iraq, I plotted Political Rights and Civil Liberties separately.</a:t>
            </a:r>
            <a:endParaRPr sz="600">
              <a:solidFill>
                <a:schemeClr val="dk1"/>
              </a:solidFill>
            </a:endParaRPr>
          </a:p>
          <a:p>
            <a:pPr indent="-152400" lvl="0" marL="171450" rtl="0" algn="l">
              <a:spcBef>
                <a:spcPts val="0"/>
              </a:spcBef>
              <a:spcAft>
                <a:spcPts val="0"/>
              </a:spcAft>
              <a:buClr>
                <a:schemeClr val="dk1"/>
              </a:buClr>
              <a:buSzPts val="600"/>
              <a:buChar char="●"/>
            </a:pPr>
            <a:r>
              <a:rPr lang="en" sz="600">
                <a:solidFill>
                  <a:schemeClr val="dk1"/>
                </a:solidFill>
              </a:rPr>
              <a:t>I then did a t-test between the averages of the Indices in war time vs not in war time for all the countries </a:t>
            </a:r>
            <a:endParaRPr sz="600">
              <a:solidFill>
                <a:schemeClr val="dk1"/>
              </a:solidFill>
            </a:endParaRPr>
          </a:p>
          <a:p>
            <a:pPr indent="0" lvl="0" marL="0" rtl="0" algn="l">
              <a:spcBef>
                <a:spcPts val="0"/>
              </a:spcBef>
              <a:spcAft>
                <a:spcPts val="0"/>
              </a:spcAft>
              <a:buNone/>
            </a:pPr>
            <a:r>
              <a:t/>
            </a:r>
            <a:endParaRPr sz="700">
              <a:solidFill>
                <a:schemeClr val="dk1"/>
              </a:solidFill>
            </a:endParaRPr>
          </a:p>
        </p:txBody>
      </p:sp>
      <p:sp>
        <p:nvSpPr>
          <p:cNvPr id="76" name="Google Shape;76;p13"/>
          <p:cNvSpPr txBox="1"/>
          <p:nvPr/>
        </p:nvSpPr>
        <p:spPr>
          <a:xfrm>
            <a:off x="7105375" y="1120000"/>
            <a:ext cx="1869900" cy="1412400"/>
          </a:xfrm>
          <a:prstGeom prst="rect">
            <a:avLst/>
          </a:prstGeom>
          <a:noFill/>
          <a:ln>
            <a:noFill/>
          </a:ln>
        </p:spPr>
        <p:txBody>
          <a:bodyPr anchorCtr="0" anchor="t" bIns="91425" lIns="91425" spcFirstLastPara="1" rIns="91425" wrap="square" tIns="91425">
            <a:noAutofit/>
          </a:bodyPr>
          <a:lstStyle/>
          <a:p>
            <a:pPr indent="-152400" lvl="0" marL="171450" rtl="0" algn="l">
              <a:spcBef>
                <a:spcPts val="0"/>
              </a:spcBef>
              <a:spcAft>
                <a:spcPts val="0"/>
              </a:spcAft>
              <a:buClr>
                <a:schemeClr val="dk1"/>
              </a:buClr>
              <a:buSzPts val="600"/>
              <a:buChar char="●"/>
            </a:pPr>
            <a:r>
              <a:rPr lang="en" sz="600">
                <a:solidFill>
                  <a:schemeClr val="dk1"/>
                </a:solidFill>
              </a:rPr>
              <a:t>In order to see if there was a true statistical difference in the averages of Political Rights during </a:t>
            </a:r>
            <a:r>
              <a:rPr lang="en" sz="600">
                <a:solidFill>
                  <a:schemeClr val="dk1"/>
                </a:solidFill>
              </a:rPr>
              <a:t>Wartime</a:t>
            </a:r>
            <a:r>
              <a:rPr lang="en" sz="600">
                <a:solidFill>
                  <a:schemeClr val="dk1"/>
                </a:solidFill>
              </a:rPr>
              <a:t> and After, I conducted a t-test at a 95% confidence level for every single country; following are the p-values found for every country </a:t>
            </a:r>
            <a:endParaRPr sz="600">
              <a:solidFill>
                <a:schemeClr val="dk1"/>
              </a:solidFill>
            </a:endParaRPr>
          </a:p>
          <a:p>
            <a:pPr indent="-260350" lvl="1" marL="914400" rtl="0" algn="l">
              <a:spcBef>
                <a:spcPts val="0"/>
              </a:spcBef>
              <a:spcAft>
                <a:spcPts val="0"/>
              </a:spcAft>
              <a:buClr>
                <a:schemeClr val="dk1"/>
              </a:buClr>
              <a:buSzPts val="500"/>
              <a:buChar char="○"/>
            </a:pPr>
            <a:r>
              <a:rPr lang="en" sz="500">
                <a:solidFill>
                  <a:schemeClr val="dk1"/>
                </a:solidFill>
              </a:rPr>
              <a:t>Sierra Leone: 0.05385</a:t>
            </a:r>
            <a:endParaRPr sz="500">
              <a:solidFill>
                <a:schemeClr val="dk1"/>
              </a:solidFill>
            </a:endParaRPr>
          </a:p>
          <a:p>
            <a:pPr indent="-260350" lvl="1" marL="914400" rtl="0" algn="l">
              <a:spcBef>
                <a:spcPts val="0"/>
              </a:spcBef>
              <a:spcAft>
                <a:spcPts val="0"/>
              </a:spcAft>
              <a:buClr>
                <a:schemeClr val="dk1"/>
              </a:buClr>
              <a:buSzPts val="500"/>
              <a:buChar char="○"/>
            </a:pPr>
            <a:r>
              <a:rPr lang="en" sz="500">
                <a:solidFill>
                  <a:schemeClr val="dk1"/>
                </a:solidFill>
              </a:rPr>
              <a:t>Algeria: 0.113</a:t>
            </a:r>
            <a:endParaRPr sz="500">
              <a:solidFill>
                <a:schemeClr val="dk1"/>
              </a:solidFill>
            </a:endParaRPr>
          </a:p>
          <a:p>
            <a:pPr indent="-260350" lvl="1" marL="914400" rtl="0" algn="l">
              <a:spcBef>
                <a:spcPts val="0"/>
              </a:spcBef>
              <a:spcAft>
                <a:spcPts val="0"/>
              </a:spcAft>
              <a:buClr>
                <a:schemeClr val="dk1"/>
              </a:buClr>
              <a:buSzPts val="500"/>
              <a:buChar char="○"/>
            </a:pPr>
            <a:r>
              <a:rPr lang="en" sz="500">
                <a:solidFill>
                  <a:schemeClr val="dk1"/>
                </a:solidFill>
              </a:rPr>
              <a:t>Iraq and Iran: 0.3656, and 0.004, respectively. </a:t>
            </a:r>
            <a:endParaRPr sz="500">
              <a:solidFill>
                <a:schemeClr val="dk1"/>
              </a:solidFill>
            </a:endParaRPr>
          </a:p>
          <a:p>
            <a:pPr indent="-152400" lvl="0" marL="171450" rtl="0" algn="l">
              <a:spcBef>
                <a:spcPts val="0"/>
              </a:spcBef>
              <a:spcAft>
                <a:spcPts val="0"/>
              </a:spcAft>
              <a:buClr>
                <a:schemeClr val="dk1"/>
              </a:buClr>
              <a:buSzPts val="600"/>
              <a:buChar char="●"/>
            </a:pPr>
            <a:r>
              <a:rPr lang="en" sz="600">
                <a:solidFill>
                  <a:schemeClr val="dk1"/>
                </a:solidFill>
              </a:rPr>
              <a:t>Except for Iran, all p-values were greater than 5%, which indicated that the difference found was not statistically significant. </a:t>
            </a:r>
            <a:endParaRPr sz="600">
              <a:solidFill>
                <a:schemeClr val="dk1"/>
              </a:solidFill>
            </a:endParaRPr>
          </a:p>
        </p:txBody>
      </p:sp>
      <p:sp>
        <p:nvSpPr>
          <p:cNvPr id="77" name="Google Shape;77;p13"/>
          <p:cNvSpPr txBox="1"/>
          <p:nvPr/>
        </p:nvSpPr>
        <p:spPr>
          <a:xfrm>
            <a:off x="4892700" y="3004738"/>
            <a:ext cx="2071800" cy="1061400"/>
          </a:xfrm>
          <a:prstGeom prst="rect">
            <a:avLst/>
          </a:prstGeom>
          <a:noFill/>
          <a:ln>
            <a:noFill/>
          </a:ln>
        </p:spPr>
        <p:txBody>
          <a:bodyPr anchorCtr="0" anchor="t" bIns="91425" lIns="91425" spcFirstLastPara="1" rIns="91425" wrap="square" tIns="91425">
            <a:noAutofit/>
          </a:bodyPr>
          <a:lstStyle/>
          <a:p>
            <a:pPr indent="-152400" lvl="0" marL="171450" rtl="0" algn="l">
              <a:spcBef>
                <a:spcPts val="0"/>
              </a:spcBef>
              <a:spcAft>
                <a:spcPts val="0"/>
              </a:spcAft>
              <a:buClr>
                <a:schemeClr val="dk1"/>
              </a:buClr>
              <a:buSzPts val="600"/>
              <a:buChar char="●"/>
            </a:pPr>
            <a:r>
              <a:rPr lang="en" sz="600">
                <a:solidFill>
                  <a:schemeClr val="dk1"/>
                </a:solidFill>
              </a:rPr>
              <a:t>Both Sierra Leone and Algeria saw interstate wars in the years 1991-2002. Iraq and Iran went to war in the years 1980-1988. </a:t>
            </a:r>
            <a:endParaRPr sz="600">
              <a:solidFill>
                <a:schemeClr val="dk1"/>
              </a:solidFill>
            </a:endParaRPr>
          </a:p>
          <a:p>
            <a:pPr indent="-152400" lvl="0" marL="171450" rtl="0" algn="l">
              <a:spcBef>
                <a:spcPts val="0"/>
              </a:spcBef>
              <a:spcAft>
                <a:spcPts val="0"/>
              </a:spcAft>
              <a:buClr>
                <a:schemeClr val="dk1"/>
              </a:buClr>
              <a:buSzPts val="600"/>
              <a:buChar char="●"/>
            </a:pPr>
            <a:r>
              <a:rPr lang="en" sz="600">
                <a:solidFill>
                  <a:schemeClr val="dk1"/>
                </a:solidFill>
              </a:rPr>
              <a:t>Generally speaking, there seems to be a clear spike (and thus restriction) in the Political Rights and Civil Liberties in most of the countries during times when they were at war. </a:t>
            </a:r>
            <a:endParaRPr sz="600">
              <a:solidFill>
                <a:schemeClr val="dk1"/>
              </a:solidFill>
            </a:endParaRPr>
          </a:p>
        </p:txBody>
      </p:sp>
      <p:sp>
        <p:nvSpPr>
          <p:cNvPr id="78" name="Google Shape;78;p13"/>
          <p:cNvSpPr txBox="1"/>
          <p:nvPr/>
        </p:nvSpPr>
        <p:spPr>
          <a:xfrm>
            <a:off x="5088525" y="4008463"/>
            <a:ext cx="3831900" cy="100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
              <a:t>While there definitely seems to be an increase in the indices of Political Rights and Civil Liberties in some of the countries, it is important to remember that while correlation may point towards  a potential conclusion, correlation by itself does not necessarily mean anything. Thus, i conducted t-tests to see if there was a difference in the averages of the Indices during times of War, and not, and whether these differences were statistically significant; save for Iran, they were not </a:t>
            </a:r>
            <a:endParaRPr sz="600"/>
          </a:p>
          <a:p>
            <a:pPr indent="0" lvl="0" marL="0" rtl="0" algn="ctr">
              <a:spcBef>
                <a:spcPts val="0"/>
              </a:spcBef>
              <a:spcAft>
                <a:spcPts val="0"/>
              </a:spcAft>
              <a:buNone/>
            </a:pPr>
            <a:r>
              <a:rPr lang="en" sz="600"/>
              <a:t>I ran into two significant problems-the first one being that the data only started very recently, thus there were not many intrastate wars to pull from- interstate wars themselves may cause an increase in these scores, and two, in order to test if the differences were statistically different, I had to violate a couple of the underlying assumptions all t-tests require, mainly, the numbers came from the same sample, and were thus dependent. </a:t>
            </a:r>
            <a:endParaRPr sz="600"/>
          </a:p>
        </p:txBody>
      </p:sp>
      <p:pic>
        <p:nvPicPr>
          <p:cNvPr id="79" name="Google Shape;79;p13"/>
          <p:cNvPicPr preferRelativeResize="0"/>
          <p:nvPr/>
        </p:nvPicPr>
        <p:blipFill>
          <a:blip r:embed="rId4">
            <a:alphaModFix/>
          </a:blip>
          <a:stretch>
            <a:fillRect/>
          </a:stretch>
        </p:blipFill>
        <p:spPr>
          <a:xfrm>
            <a:off x="7226051" y="2410650"/>
            <a:ext cx="1628549" cy="1349897"/>
          </a:xfrm>
          <a:prstGeom prst="rect">
            <a:avLst/>
          </a:prstGeom>
          <a:noFill/>
          <a:ln>
            <a:noFill/>
          </a:ln>
        </p:spPr>
      </p:pic>
      <p:pic>
        <p:nvPicPr>
          <p:cNvPr id="80" name="Google Shape;80;p13"/>
          <p:cNvPicPr preferRelativeResize="0"/>
          <p:nvPr/>
        </p:nvPicPr>
        <p:blipFill>
          <a:blip r:embed="rId5">
            <a:alphaModFix/>
          </a:blip>
          <a:stretch>
            <a:fillRect/>
          </a:stretch>
        </p:blipFill>
        <p:spPr>
          <a:xfrm>
            <a:off x="2502074" y="1954323"/>
            <a:ext cx="2071799" cy="1717321"/>
          </a:xfrm>
          <a:prstGeom prst="rect">
            <a:avLst/>
          </a:prstGeom>
          <a:noFill/>
          <a:ln>
            <a:noFill/>
          </a:ln>
        </p:spPr>
      </p:pic>
      <p:pic>
        <p:nvPicPr>
          <p:cNvPr id="81" name="Google Shape;81;p13"/>
          <p:cNvPicPr preferRelativeResize="0"/>
          <p:nvPr/>
        </p:nvPicPr>
        <p:blipFill>
          <a:blip r:embed="rId6">
            <a:alphaModFix/>
          </a:blip>
          <a:stretch>
            <a:fillRect/>
          </a:stretch>
        </p:blipFill>
        <p:spPr>
          <a:xfrm>
            <a:off x="5067249" y="1171175"/>
            <a:ext cx="2071799" cy="1717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