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F7984-6605-41B2-8E0B-DC8FE5076546}" type="doc">
      <dgm:prSet loTypeId="urn:microsoft.com/office/officeart/2005/8/layout/StepDownProcess" loCatId="process" qsTypeId="urn:microsoft.com/office/officeart/2005/8/quickstyle/3d1" qsCatId="3D" csTypeId="urn:microsoft.com/office/officeart/2005/8/colors/colorful2" csCatId="colorful" phldr="1"/>
      <dgm:spPr/>
      <dgm:t>
        <a:bodyPr/>
        <a:lstStyle/>
        <a:p>
          <a:endParaRPr lang="en-IN"/>
        </a:p>
      </dgm:t>
    </dgm:pt>
    <dgm:pt modelId="{0E3B8029-BE51-4121-B536-F3CBF01AF25F}">
      <dgm:prSet phldrT="[Text]" custT="1"/>
      <dgm:spPr/>
      <dgm:t>
        <a:bodyPr/>
        <a:lstStyle/>
        <a:p>
          <a:r>
            <a:rPr lang="en-IN" sz="1600">
              <a:latin typeface="Times New Roman" panose="02020603050405020304" pitchFamily="18" charset="0"/>
              <a:cs typeface="Times New Roman" panose="02020603050405020304" pitchFamily="18" charset="0"/>
            </a:rPr>
            <a:t>ETL Pipeline</a:t>
          </a:r>
          <a:endParaRPr lang="en-IN" sz="1600" dirty="0">
            <a:latin typeface="Times New Roman" panose="02020603050405020304" pitchFamily="18" charset="0"/>
            <a:cs typeface="Times New Roman" panose="02020603050405020304" pitchFamily="18" charset="0"/>
          </a:endParaRPr>
        </a:p>
      </dgm:t>
    </dgm:pt>
    <dgm:pt modelId="{F3B03480-0914-4313-964F-8B293D816CF1}" type="parTrans" cxnId="{CFA2625C-C6A6-47ED-9C2C-6FC4753FD03E}">
      <dgm:prSet/>
      <dgm:spPr/>
      <dgm:t>
        <a:bodyPr/>
        <a:lstStyle/>
        <a:p>
          <a:endParaRPr lang="en-IN"/>
        </a:p>
      </dgm:t>
    </dgm:pt>
    <dgm:pt modelId="{995181DC-A6CC-452C-85EF-28B688086FF0}" type="sibTrans" cxnId="{CFA2625C-C6A6-47ED-9C2C-6FC4753FD03E}">
      <dgm:prSet/>
      <dgm:spPr/>
      <dgm:t>
        <a:bodyPr/>
        <a:lstStyle/>
        <a:p>
          <a:endParaRPr lang="en-IN"/>
        </a:p>
      </dgm:t>
    </dgm:pt>
    <dgm:pt modelId="{04D1FD28-3FDC-4FBC-8ED7-CC0BF6E3B888}">
      <dgm:prSet phldrT="[Text]" custT="1"/>
      <dgm:spPr/>
      <dgm:t>
        <a:bodyPr/>
        <a:lstStyle/>
        <a:p>
          <a:r>
            <a:rPr lang="en-US" sz="1100">
              <a:latin typeface="Times New Roman" panose="02020603050405020304" pitchFamily="18" charset="0"/>
              <a:cs typeface="Times New Roman" panose="02020603050405020304" pitchFamily="18" charset="0"/>
            </a:rPr>
            <a:t>Developed a robust pipeline to extract, transform, and load data from MySQL, ensuring seamless and reliable data processing. </a:t>
          </a:r>
          <a:endParaRPr lang="en-IN" sz="1100" dirty="0">
            <a:latin typeface="Times New Roman" panose="02020603050405020304" pitchFamily="18" charset="0"/>
            <a:cs typeface="Times New Roman" panose="02020603050405020304" pitchFamily="18" charset="0"/>
          </a:endParaRPr>
        </a:p>
      </dgm:t>
    </dgm:pt>
    <dgm:pt modelId="{B261DBEB-2D38-4F6A-AC23-CC0C484852AE}" type="parTrans" cxnId="{B09DC058-1760-43A9-A4AC-7025E29CA40F}">
      <dgm:prSet/>
      <dgm:spPr/>
      <dgm:t>
        <a:bodyPr/>
        <a:lstStyle/>
        <a:p>
          <a:endParaRPr lang="en-IN"/>
        </a:p>
      </dgm:t>
    </dgm:pt>
    <dgm:pt modelId="{3FCE92CB-926F-4735-8F86-C7DDBF637F21}" type="sibTrans" cxnId="{B09DC058-1760-43A9-A4AC-7025E29CA40F}">
      <dgm:prSet/>
      <dgm:spPr/>
      <dgm:t>
        <a:bodyPr/>
        <a:lstStyle/>
        <a:p>
          <a:endParaRPr lang="en-IN"/>
        </a:p>
      </dgm:t>
    </dgm:pt>
    <dgm:pt modelId="{4BEF7C7B-ACA6-4F5B-B47B-93A9DB83DEBC}">
      <dgm:prSet phldrT="[Text]" custT="1"/>
      <dgm:spPr/>
      <dgm:t>
        <a:bodyPr/>
        <a:lstStyle/>
        <a:p>
          <a:r>
            <a:rPr lang="en-IN" sz="1600">
              <a:latin typeface="Times New Roman" panose="02020603050405020304" pitchFamily="18" charset="0"/>
              <a:cs typeface="Times New Roman" panose="02020603050405020304" pitchFamily="18" charset="0"/>
            </a:rPr>
            <a:t>Exploratory Data Analysis (EDA)</a:t>
          </a:r>
          <a:endParaRPr lang="en-IN" sz="1600" dirty="0">
            <a:latin typeface="Times New Roman" panose="02020603050405020304" pitchFamily="18" charset="0"/>
            <a:cs typeface="Times New Roman" panose="02020603050405020304" pitchFamily="18" charset="0"/>
          </a:endParaRPr>
        </a:p>
      </dgm:t>
    </dgm:pt>
    <dgm:pt modelId="{BB8F5F4C-255C-446A-9AFC-B119EC612F2C}" type="parTrans" cxnId="{FD0FB579-E19E-4BBF-BC79-85ABAA783BAD}">
      <dgm:prSet/>
      <dgm:spPr/>
      <dgm:t>
        <a:bodyPr/>
        <a:lstStyle/>
        <a:p>
          <a:endParaRPr lang="en-IN"/>
        </a:p>
      </dgm:t>
    </dgm:pt>
    <dgm:pt modelId="{9EFBB8E0-8644-4B1E-92E4-26A4CC43A6BE}" type="sibTrans" cxnId="{FD0FB579-E19E-4BBF-BC79-85ABAA783BAD}">
      <dgm:prSet/>
      <dgm:spPr/>
      <dgm:t>
        <a:bodyPr/>
        <a:lstStyle/>
        <a:p>
          <a:endParaRPr lang="en-IN"/>
        </a:p>
      </dgm:t>
    </dgm:pt>
    <dgm:pt modelId="{0F117184-E912-4872-BD3A-0A50206CCCA8}">
      <dgm:prSet phldrT="[Text]" custT="1"/>
      <dgm:spPr/>
      <dgm:t>
        <a:bodyPr/>
        <a:lstStyle/>
        <a:p>
          <a:r>
            <a:rPr lang="en-US" sz="1100">
              <a:latin typeface="Times New Roman" panose="02020603050405020304" pitchFamily="18" charset="0"/>
              <a:cs typeface="Times New Roman" panose="02020603050405020304" pitchFamily="18" charset="0"/>
            </a:rPr>
            <a:t>Analyzed data to identify patterns and trends, driving better forecasting and inventory management decisions.</a:t>
          </a:r>
          <a:endParaRPr lang="en-IN" sz="1100" dirty="0">
            <a:latin typeface="Times New Roman" panose="02020603050405020304" pitchFamily="18" charset="0"/>
            <a:cs typeface="Times New Roman" panose="02020603050405020304" pitchFamily="18" charset="0"/>
          </a:endParaRPr>
        </a:p>
      </dgm:t>
    </dgm:pt>
    <dgm:pt modelId="{D70F41F5-235C-4E24-BA21-F1BC52062364}" type="parTrans" cxnId="{4B3766FF-FBAE-4A6B-9D7B-77F2C92FB81E}">
      <dgm:prSet/>
      <dgm:spPr/>
      <dgm:t>
        <a:bodyPr/>
        <a:lstStyle/>
        <a:p>
          <a:endParaRPr lang="en-IN"/>
        </a:p>
      </dgm:t>
    </dgm:pt>
    <dgm:pt modelId="{612A7B62-DE9D-4DA4-9502-5444E2CF97AC}" type="sibTrans" cxnId="{4B3766FF-FBAE-4A6B-9D7B-77F2C92FB81E}">
      <dgm:prSet/>
      <dgm:spPr/>
      <dgm:t>
        <a:bodyPr/>
        <a:lstStyle/>
        <a:p>
          <a:endParaRPr lang="en-IN"/>
        </a:p>
      </dgm:t>
    </dgm:pt>
    <dgm:pt modelId="{91176FE6-06FD-4086-AAFE-29A1E5A24793}">
      <dgm:prSet phldrT="[Text]" custT="1"/>
      <dgm:spPr/>
      <dgm:t>
        <a:bodyPr/>
        <a:lstStyle/>
        <a:p>
          <a:r>
            <a:rPr lang="en-IN" sz="1600">
              <a:latin typeface="Times New Roman" panose="02020603050405020304" pitchFamily="18" charset="0"/>
              <a:cs typeface="Times New Roman" panose="02020603050405020304" pitchFamily="18" charset="0"/>
            </a:rPr>
            <a:t>ARIMA Forecasting</a:t>
          </a:r>
          <a:endParaRPr lang="en-IN" sz="1600" dirty="0">
            <a:latin typeface="Times New Roman" panose="02020603050405020304" pitchFamily="18" charset="0"/>
            <a:cs typeface="Times New Roman" panose="02020603050405020304" pitchFamily="18" charset="0"/>
          </a:endParaRPr>
        </a:p>
      </dgm:t>
    </dgm:pt>
    <dgm:pt modelId="{A99DD025-CB42-45B1-90F5-7986F98D6B36}" type="parTrans" cxnId="{4501713E-9B86-4F2E-B276-790D9983919B}">
      <dgm:prSet/>
      <dgm:spPr/>
      <dgm:t>
        <a:bodyPr/>
        <a:lstStyle/>
        <a:p>
          <a:endParaRPr lang="en-IN"/>
        </a:p>
      </dgm:t>
    </dgm:pt>
    <dgm:pt modelId="{6193D7FA-7E92-4B22-8277-0A2F5499F1CC}" type="sibTrans" cxnId="{4501713E-9B86-4F2E-B276-790D9983919B}">
      <dgm:prSet/>
      <dgm:spPr/>
      <dgm:t>
        <a:bodyPr/>
        <a:lstStyle/>
        <a:p>
          <a:endParaRPr lang="en-IN"/>
        </a:p>
      </dgm:t>
    </dgm:pt>
    <dgm:pt modelId="{B1D727E5-C166-44BB-BC06-EA6967C71C0C}">
      <dgm:prSet phldrT="[Text]" custT="1"/>
      <dgm:spPr/>
      <dgm:t>
        <a:bodyPr/>
        <a:lstStyle/>
        <a:p>
          <a:r>
            <a:rPr lang="en-US" sz="1100">
              <a:latin typeface="Times New Roman" panose="02020603050405020304" pitchFamily="18" charset="0"/>
              <a:cs typeface="Times New Roman" panose="02020603050405020304" pitchFamily="18" charset="0"/>
            </a:rPr>
            <a:t>Applied ARIMA to predict future demand, providing a solid foundation for accurate inventory recommendations.</a:t>
          </a:r>
          <a:endParaRPr lang="en-IN" sz="1100" dirty="0">
            <a:latin typeface="Times New Roman" panose="02020603050405020304" pitchFamily="18" charset="0"/>
            <a:cs typeface="Times New Roman" panose="02020603050405020304" pitchFamily="18" charset="0"/>
          </a:endParaRPr>
        </a:p>
      </dgm:t>
    </dgm:pt>
    <dgm:pt modelId="{20BC22EA-41A6-462C-8C4B-8C79ADEF5B8C}" type="parTrans" cxnId="{825F1AA1-3332-4156-B984-8DECB022E96F}">
      <dgm:prSet/>
      <dgm:spPr/>
      <dgm:t>
        <a:bodyPr/>
        <a:lstStyle/>
        <a:p>
          <a:endParaRPr lang="en-IN"/>
        </a:p>
      </dgm:t>
    </dgm:pt>
    <dgm:pt modelId="{63E6A473-D5FC-4784-8681-FD2F65C21E67}" type="sibTrans" cxnId="{825F1AA1-3332-4156-B984-8DECB022E96F}">
      <dgm:prSet/>
      <dgm:spPr/>
      <dgm:t>
        <a:bodyPr/>
        <a:lstStyle/>
        <a:p>
          <a:endParaRPr lang="en-IN"/>
        </a:p>
      </dgm:t>
    </dgm:pt>
    <dgm:pt modelId="{DC800654-BDC5-4EBF-9647-2086E18796A1}">
      <dgm:prSet custT="1"/>
      <dgm:spPr/>
      <dgm:t>
        <a:bodyPr/>
        <a:lstStyle/>
        <a:p>
          <a:r>
            <a:rPr lang="en-IN" sz="1600">
              <a:latin typeface="Times New Roman" panose="02020603050405020304" pitchFamily="18" charset="0"/>
              <a:cs typeface="Times New Roman" panose="02020603050405020304" pitchFamily="18" charset="0"/>
            </a:rPr>
            <a:t>Data Optimization</a:t>
          </a:r>
          <a:endParaRPr lang="en-IN" sz="1600" dirty="0">
            <a:latin typeface="Times New Roman" panose="02020603050405020304" pitchFamily="18" charset="0"/>
            <a:cs typeface="Times New Roman" panose="02020603050405020304" pitchFamily="18" charset="0"/>
          </a:endParaRPr>
        </a:p>
      </dgm:t>
    </dgm:pt>
    <dgm:pt modelId="{A71A2D85-2D90-4D78-BA8A-EB48EF6346B6}" type="parTrans" cxnId="{5DD6BB54-89C5-48EF-99DD-7874AF670F61}">
      <dgm:prSet/>
      <dgm:spPr/>
      <dgm:t>
        <a:bodyPr/>
        <a:lstStyle/>
        <a:p>
          <a:endParaRPr lang="en-IN"/>
        </a:p>
      </dgm:t>
    </dgm:pt>
    <dgm:pt modelId="{D1696EF1-56CA-4348-AE1D-42258ACFA213}" type="sibTrans" cxnId="{5DD6BB54-89C5-48EF-99DD-7874AF670F61}">
      <dgm:prSet/>
      <dgm:spPr/>
      <dgm:t>
        <a:bodyPr/>
        <a:lstStyle/>
        <a:p>
          <a:endParaRPr lang="en-IN"/>
        </a:p>
      </dgm:t>
    </dgm:pt>
    <dgm:pt modelId="{1407ACF1-201D-4679-8A97-994D7E8BDBDB}">
      <dgm:prSet custT="1"/>
      <dgm:spPr/>
      <dgm:t>
        <a:bodyPr/>
        <a:lstStyle/>
        <a:p>
          <a:r>
            <a:rPr lang="en-US" sz="1100">
              <a:latin typeface="Times New Roman" panose="02020603050405020304" pitchFamily="18" charset="0"/>
              <a:cs typeface="Times New Roman" panose="02020603050405020304" pitchFamily="18" charset="0"/>
            </a:rPr>
            <a:t>Enhanced data processing for faster, more efficient analysis, ensuring scalability as the system grows.</a:t>
          </a:r>
          <a:endParaRPr lang="en-IN" sz="1100" dirty="0">
            <a:latin typeface="Times New Roman" panose="02020603050405020304" pitchFamily="18" charset="0"/>
            <a:cs typeface="Times New Roman" panose="02020603050405020304" pitchFamily="18" charset="0"/>
          </a:endParaRPr>
        </a:p>
      </dgm:t>
    </dgm:pt>
    <dgm:pt modelId="{734CA91F-5738-4AD1-B881-29B6E0C7C0EE}" type="parTrans" cxnId="{57998483-E0B5-4FD0-B634-B38DBBAA07E5}">
      <dgm:prSet/>
      <dgm:spPr/>
      <dgm:t>
        <a:bodyPr/>
        <a:lstStyle/>
        <a:p>
          <a:endParaRPr lang="en-IN"/>
        </a:p>
      </dgm:t>
    </dgm:pt>
    <dgm:pt modelId="{3E5F7DA4-E605-4BFA-9697-3458FEF2E563}" type="sibTrans" cxnId="{57998483-E0B5-4FD0-B634-B38DBBAA07E5}">
      <dgm:prSet/>
      <dgm:spPr/>
      <dgm:t>
        <a:bodyPr/>
        <a:lstStyle/>
        <a:p>
          <a:endParaRPr lang="en-IN"/>
        </a:p>
      </dgm:t>
    </dgm:pt>
    <dgm:pt modelId="{CA2DA8E4-C151-4B09-8DAE-926D79AA3848}" type="pres">
      <dgm:prSet presAssocID="{249F7984-6605-41B2-8E0B-DC8FE5076546}" presName="rootnode" presStyleCnt="0">
        <dgm:presLayoutVars>
          <dgm:chMax/>
          <dgm:chPref/>
          <dgm:dir/>
          <dgm:animLvl val="lvl"/>
        </dgm:presLayoutVars>
      </dgm:prSet>
      <dgm:spPr/>
    </dgm:pt>
    <dgm:pt modelId="{379FDD92-B885-44D7-98EC-3B76E8C1AB13}" type="pres">
      <dgm:prSet presAssocID="{0E3B8029-BE51-4121-B536-F3CBF01AF25F}" presName="composite" presStyleCnt="0"/>
      <dgm:spPr/>
    </dgm:pt>
    <dgm:pt modelId="{3925F501-C264-4C93-97E1-4988DB5382D5}" type="pres">
      <dgm:prSet presAssocID="{0E3B8029-BE51-4121-B536-F3CBF01AF25F}" presName="bentUpArrow1" presStyleLbl="alignImgPlace1" presStyleIdx="0" presStyleCnt="3"/>
      <dgm:spPr/>
    </dgm:pt>
    <dgm:pt modelId="{ECEC8E68-62F0-42FB-A4E5-6BB4290F01BA}" type="pres">
      <dgm:prSet presAssocID="{0E3B8029-BE51-4121-B536-F3CBF01AF25F}" presName="ParentText" presStyleLbl="node1" presStyleIdx="0" presStyleCnt="4">
        <dgm:presLayoutVars>
          <dgm:chMax val="1"/>
          <dgm:chPref val="1"/>
          <dgm:bulletEnabled val="1"/>
        </dgm:presLayoutVars>
      </dgm:prSet>
      <dgm:spPr/>
    </dgm:pt>
    <dgm:pt modelId="{B7696611-1867-4261-8176-57296201B905}" type="pres">
      <dgm:prSet presAssocID="{0E3B8029-BE51-4121-B536-F3CBF01AF25F}" presName="ChildText" presStyleLbl="revTx" presStyleIdx="0" presStyleCnt="4" custScaleX="296200" custLinFactNeighborX="96010" custLinFactNeighborY="-515">
        <dgm:presLayoutVars>
          <dgm:chMax val="0"/>
          <dgm:chPref val="0"/>
          <dgm:bulletEnabled val="1"/>
        </dgm:presLayoutVars>
      </dgm:prSet>
      <dgm:spPr/>
    </dgm:pt>
    <dgm:pt modelId="{EF045F59-BD94-482C-8F54-CE096BD903D3}" type="pres">
      <dgm:prSet presAssocID="{995181DC-A6CC-452C-85EF-28B688086FF0}" presName="sibTrans" presStyleCnt="0"/>
      <dgm:spPr/>
    </dgm:pt>
    <dgm:pt modelId="{916F0CF9-786E-4C3D-972D-018A78904F0F}" type="pres">
      <dgm:prSet presAssocID="{4BEF7C7B-ACA6-4F5B-B47B-93A9DB83DEBC}" presName="composite" presStyleCnt="0"/>
      <dgm:spPr/>
    </dgm:pt>
    <dgm:pt modelId="{806D9DA8-456C-4238-B6FE-77C77348F3C4}" type="pres">
      <dgm:prSet presAssocID="{4BEF7C7B-ACA6-4F5B-B47B-93A9DB83DEBC}" presName="bentUpArrow1" presStyleLbl="alignImgPlace1" presStyleIdx="1" presStyleCnt="3"/>
      <dgm:spPr/>
    </dgm:pt>
    <dgm:pt modelId="{4D046FD8-2BE9-4DEA-A8E6-948534100E35}" type="pres">
      <dgm:prSet presAssocID="{4BEF7C7B-ACA6-4F5B-B47B-93A9DB83DEBC}" presName="ParentText" presStyleLbl="node1" presStyleIdx="1" presStyleCnt="4">
        <dgm:presLayoutVars>
          <dgm:chMax val="1"/>
          <dgm:chPref val="1"/>
          <dgm:bulletEnabled val="1"/>
        </dgm:presLayoutVars>
      </dgm:prSet>
      <dgm:spPr/>
    </dgm:pt>
    <dgm:pt modelId="{086AAED4-CA96-4B61-BA38-C167C2E66B4A}" type="pres">
      <dgm:prSet presAssocID="{4BEF7C7B-ACA6-4F5B-B47B-93A9DB83DEBC}" presName="ChildText" presStyleLbl="revTx" presStyleIdx="1" presStyleCnt="4" custScaleX="290147" custLinFactNeighborX="92489" custLinFactNeighborY="6423">
        <dgm:presLayoutVars>
          <dgm:chMax val="0"/>
          <dgm:chPref val="0"/>
          <dgm:bulletEnabled val="1"/>
        </dgm:presLayoutVars>
      </dgm:prSet>
      <dgm:spPr/>
    </dgm:pt>
    <dgm:pt modelId="{03A1748F-1B65-48BA-B870-B823DB065F55}" type="pres">
      <dgm:prSet presAssocID="{9EFBB8E0-8644-4B1E-92E4-26A4CC43A6BE}" presName="sibTrans" presStyleCnt="0"/>
      <dgm:spPr/>
    </dgm:pt>
    <dgm:pt modelId="{013C449D-3018-4968-9D4F-8B1C02D5A12C}" type="pres">
      <dgm:prSet presAssocID="{91176FE6-06FD-4086-AAFE-29A1E5A24793}" presName="composite" presStyleCnt="0"/>
      <dgm:spPr/>
    </dgm:pt>
    <dgm:pt modelId="{0413373D-3241-4D8E-97A1-43477834A6DE}" type="pres">
      <dgm:prSet presAssocID="{91176FE6-06FD-4086-AAFE-29A1E5A24793}" presName="bentUpArrow1" presStyleLbl="alignImgPlace1" presStyleIdx="2" presStyleCnt="3"/>
      <dgm:spPr/>
    </dgm:pt>
    <dgm:pt modelId="{B4BB139D-7E79-4B62-9E9C-918A98D3F34C}" type="pres">
      <dgm:prSet presAssocID="{91176FE6-06FD-4086-AAFE-29A1E5A24793}" presName="ParentText" presStyleLbl="node1" presStyleIdx="2" presStyleCnt="4">
        <dgm:presLayoutVars>
          <dgm:chMax val="1"/>
          <dgm:chPref val="1"/>
          <dgm:bulletEnabled val="1"/>
        </dgm:presLayoutVars>
      </dgm:prSet>
      <dgm:spPr/>
    </dgm:pt>
    <dgm:pt modelId="{DB853368-AB8D-4D6A-80F1-FF65DEBD889E}" type="pres">
      <dgm:prSet presAssocID="{91176FE6-06FD-4086-AAFE-29A1E5A24793}" presName="ChildText" presStyleLbl="revTx" presStyleIdx="2" presStyleCnt="4" custScaleX="277759" custLinFactNeighborX="83122" custLinFactNeighborY="5715">
        <dgm:presLayoutVars>
          <dgm:chMax val="0"/>
          <dgm:chPref val="0"/>
          <dgm:bulletEnabled val="1"/>
        </dgm:presLayoutVars>
      </dgm:prSet>
      <dgm:spPr/>
    </dgm:pt>
    <dgm:pt modelId="{ACF98F03-5EAA-449C-990E-644951A11594}" type="pres">
      <dgm:prSet presAssocID="{6193D7FA-7E92-4B22-8277-0A2F5499F1CC}" presName="sibTrans" presStyleCnt="0"/>
      <dgm:spPr/>
    </dgm:pt>
    <dgm:pt modelId="{8DA661A5-0C8F-4579-9529-F7ECFB6E4E14}" type="pres">
      <dgm:prSet presAssocID="{DC800654-BDC5-4EBF-9647-2086E18796A1}" presName="composite" presStyleCnt="0"/>
      <dgm:spPr/>
    </dgm:pt>
    <dgm:pt modelId="{47C7CFDA-5B98-49FA-8FF8-8EC3839741DC}" type="pres">
      <dgm:prSet presAssocID="{DC800654-BDC5-4EBF-9647-2086E18796A1}" presName="ParentText" presStyleLbl="node1" presStyleIdx="3" presStyleCnt="4">
        <dgm:presLayoutVars>
          <dgm:chMax val="1"/>
          <dgm:chPref val="1"/>
          <dgm:bulletEnabled val="1"/>
        </dgm:presLayoutVars>
      </dgm:prSet>
      <dgm:spPr/>
    </dgm:pt>
    <dgm:pt modelId="{B5D72826-6DAB-4304-895D-78C7CE07CEDE}" type="pres">
      <dgm:prSet presAssocID="{DC800654-BDC5-4EBF-9647-2086E18796A1}" presName="FinalChildText" presStyleLbl="revTx" presStyleIdx="3" presStyleCnt="4" custScaleX="129788" custLinFactNeighborX="11645" custLinFactNeighborY="1955">
        <dgm:presLayoutVars>
          <dgm:chMax val="0"/>
          <dgm:chPref val="0"/>
          <dgm:bulletEnabled val="1"/>
        </dgm:presLayoutVars>
      </dgm:prSet>
      <dgm:spPr/>
    </dgm:pt>
  </dgm:ptLst>
  <dgm:cxnLst>
    <dgm:cxn modelId="{74855B0B-4062-4C14-80A9-67CE9E1029C0}" type="presOf" srcId="{0F117184-E912-4872-BD3A-0A50206CCCA8}" destId="{086AAED4-CA96-4B61-BA38-C167C2E66B4A}" srcOrd="0" destOrd="0" presId="urn:microsoft.com/office/officeart/2005/8/layout/StepDownProcess"/>
    <dgm:cxn modelId="{3B4B8820-E510-4EF7-920B-9A0BFB57080D}" type="presOf" srcId="{04D1FD28-3FDC-4FBC-8ED7-CC0BF6E3B888}" destId="{B7696611-1867-4261-8176-57296201B905}" srcOrd="0" destOrd="0" presId="urn:microsoft.com/office/officeart/2005/8/layout/StepDownProcess"/>
    <dgm:cxn modelId="{784A0428-74F7-4BDF-9832-CDF6FDD64991}" type="presOf" srcId="{0E3B8029-BE51-4121-B536-F3CBF01AF25F}" destId="{ECEC8E68-62F0-42FB-A4E5-6BB4290F01BA}" srcOrd="0" destOrd="0" presId="urn:microsoft.com/office/officeart/2005/8/layout/StepDownProcess"/>
    <dgm:cxn modelId="{B8E0262D-E597-4F1A-AEF4-060D2757D819}" type="presOf" srcId="{249F7984-6605-41B2-8E0B-DC8FE5076546}" destId="{CA2DA8E4-C151-4B09-8DAE-926D79AA3848}" srcOrd="0" destOrd="0" presId="urn:microsoft.com/office/officeart/2005/8/layout/StepDownProcess"/>
    <dgm:cxn modelId="{5A78D83B-59D4-4BDD-92A2-BD603F391C65}" type="presOf" srcId="{4BEF7C7B-ACA6-4F5B-B47B-93A9DB83DEBC}" destId="{4D046FD8-2BE9-4DEA-A8E6-948534100E35}" srcOrd="0" destOrd="0" presId="urn:microsoft.com/office/officeart/2005/8/layout/StepDownProcess"/>
    <dgm:cxn modelId="{4501713E-9B86-4F2E-B276-790D9983919B}" srcId="{249F7984-6605-41B2-8E0B-DC8FE5076546}" destId="{91176FE6-06FD-4086-AAFE-29A1E5A24793}" srcOrd="2" destOrd="0" parTransId="{A99DD025-CB42-45B1-90F5-7986F98D6B36}" sibTransId="{6193D7FA-7E92-4B22-8277-0A2F5499F1CC}"/>
    <dgm:cxn modelId="{CFA2625C-C6A6-47ED-9C2C-6FC4753FD03E}" srcId="{249F7984-6605-41B2-8E0B-DC8FE5076546}" destId="{0E3B8029-BE51-4121-B536-F3CBF01AF25F}" srcOrd="0" destOrd="0" parTransId="{F3B03480-0914-4313-964F-8B293D816CF1}" sibTransId="{995181DC-A6CC-452C-85EF-28B688086FF0}"/>
    <dgm:cxn modelId="{54693473-4FEA-4886-8E2A-D97BFB4C61B2}" type="presOf" srcId="{B1D727E5-C166-44BB-BC06-EA6967C71C0C}" destId="{DB853368-AB8D-4D6A-80F1-FF65DEBD889E}" srcOrd="0" destOrd="0" presId="urn:microsoft.com/office/officeart/2005/8/layout/StepDownProcess"/>
    <dgm:cxn modelId="{5DD6BB54-89C5-48EF-99DD-7874AF670F61}" srcId="{249F7984-6605-41B2-8E0B-DC8FE5076546}" destId="{DC800654-BDC5-4EBF-9647-2086E18796A1}" srcOrd="3" destOrd="0" parTransId="{A71A2D85-2D90-4D78-BA8A-EB48EF6346B6}" sibTransId="{D1696EF1-56CA-4348-AE1D-42258ACFA213}"/>
    <dgm:cxn modelId="{B09DC058-1760-43A9-A4AC-7025E29CA40F}" srcId="{0E3B8029-BE51-4121-B536-F3CBF01AF25F}" destId="{04D1FD28-3FDC-4FBC-8ED7-CC0BF6E3B888}" srcOrd="0" destOrd="0" parTransId="{B261DBEB-2D38-4F6A-AC23-CC0C484852AE}" sibTransId="{3FCE92CB-926F-4735-8F86-C7DDBF637F21}"/>
    <dgm:cxn modelId="{05CAF578-E7F2-4C83-B147-F2822FD7B097}" type="presOf" srcId="{DC800654-BDC5-4EBF-9647-2086E18796A1}" destId="{47C7CFDA-5B98-49FA-8FF8-8EC3839741DC}" srcOrd="0" destOrd="0" presId="urn:microsoft.com/office/officeart/2005/8/layout/StepDownProcess"/>
    <dgm:cxn modelId="{FD0FB579-E19E-4BBF-BC79-85ABAA783BAD}" srcId="{249F7984-6605-41B2-8E0B-DC8FE5076546}" destId="{4BEF7C7B-ACA6-4F5B-B47B-93A9DB83DEBC}" srcOrd="1" destOrd="0" parTransId="{BB8F5F4C-255C-446A-9AFC-B119EC612F2C}" sibTransId="{9EFBB8E0-8644-4B1E-92E4-26A4CC43A6BE}"/>
    <dgm:cxn modelId="{57998483-E0B5-4FD0-B634-B38DBBAA07E5}" srcId="{DC800654-BDC5-4EBF-9647-2086E18796A1}" destId="{1407ACF1-201D-4679-8A97-994D7E8BDBDB}" srcOrd="0" destOrd="0" parTransId="{734CA91F-5738-4AD1-B881-29B6E0C7C0EE}" sibTransId="{3E5F7DA4-E605-4BFA-9697-3458FEF2E563}"/>
    <dgm:cxn modelId="{825F1AA1-3332-4156-B984-8DECB022E96F}" srcId="{91176FE6-06FD-4086-AAFE-29A1E5A24793}" destId="{B1D727E5-C166-44BB-BC06-EA6967C71C0C}" srcOrd="0" destOrd="0" parTransId="{20BC22EA-41A6-462C-8C4B-8C79ADEF5B8C}" sibTransId="{63E6A473-D5FC-4784-8681-FD2F65C21E67}"/>
    <dgm:cxn modelId="{5588AACE-216A-452B-BFCE-1B36B4AFCCF2}" type="presOf" srcId="{91176FE6-06FD-4086-AAFE-29A1E5A24793}" destId="{B4BB139D-7E79-4B62-9E9C-918A98D3F34C}" srcOrd="0" destOrd="0" presId="urn:microsoft.com/office/officeart/2005/8/layout/StepDownProcess"/>
    <dgm:cxn modelId="{C439F0E7-E0BF-4513-81AD-EF6C01AB72F3}" type="presOf" srcId="{1407ACF1-201D-4679-8A97-994D7E8BDBDB}" destId="{B5D72826-6DAB-4304-895D-78C7CE07CEDE}" srcOrd="0" destOrd="0" presId="urn:microsoft.com/office/officeart/2005/8/layout/StepDownProcess"/>
    <dgm:cxn modelId="{4B3766FF-FBAE-4A6B-9D7B-77F2C92FB81E}" srcId="{4BEF7C7B-ACA6-4F5B-B47B-93A9DB83DEBC}" destId="{0F117184-E912-4872-BD3A-0A50206CCCA8}" srcOrd="0" destOrd="0" parTransId="{D70F41F5-235C-4E24-BA21-F1BC52062364}" sibTransId="{612A7B62-DE9D-4DA4-9502-5444E2CF97AC}"/>
    <dgm:cxn modelId="{92E02F94-8663-4224-9B62-21229D86D08C}" type="presParOf" srcId="{CA2DA8E4-C151-4B09-8DAE-926D79AA3848}" destId="{379FDD92-B885-44D7-98EC-3B76E8C1AB13}" srcOrd="0" destOrd="0" presId="urn:microsoft.com/office/officeart/2005/8/layout/StepDownProcess"/>
    <dgm:cxn modelId="{E6F79539-A606-4918-BCA3-DCAEF038F85A}" type="presParOf" srcId="{379FDD92-B885-44D7-98EC-3B76E8C1AB13}" destId="{3925F501-C264-4C93-97E1-4988DB5382D5}" srcOrd="0" destOrd="0" presId="urn:microsoft.com/office/officeart/2005/8/layout/StepDownProcess"/>
    <dgm:cxn modelId="{B3653BEF-2E0B-433D-937E-C2D9D390F137}" type="presParOf" srcId="{379FDD92-B885-44D7-98EC-3B76E8C1AB13}" destId="{ECEC8E68-62F0-42FB-A4E5-6BB4290F01BA}" srcOrd="1" destOrd="0" presId="urn:microsoft.com/office/officeart/2005/8/layout/StepDownProcess"/>
    <dgm:cxn modelId="{BABFDA46-85E7-44DE-A74A-927063F7C800}" type="presParOf" srcId="{379FDD92-B885-44D7-98EC-3B76E8C1AB13}" destId="{B7696611-1867-4261-8176-57296201B905}" srcOrd="2" destOrd="0" presId="urn:microsoft.com/office/officeart/2005/8/layout/StepDownProcess"/>
    <dgm:cxn modelId="{F584B9EB-DC6B-49BD-8DB6-1C95DAD9C30B}" type="presParOf" srcId="{CA2DA8E4-C151-4B09-8DAE-926D79AA3848}" destId="{EF045F59-BD94-482C-8F54-CE096BD903D3}" srcOrd="1" destOrd="0" presId="urn:microsoft.com/office/officeart/2005/8/layout/StepDownProcess"/>
    <dgm:cxn modelId="{98F32BE6-6471-4B8B-9748-5669C2C73CE8}" type="presParOf" srcId="{CA2DA8E4-C151-4B09-8DAE-926D79AA3848}" destId="{916F0CF9-786E-4C3D-972D-018A78904F0F}" srcOrd="2" destOrd="0" presId="urn:microsoft.com/office/officeart/2005/8/layout/StepDownProcess"/>
    <dgm:cxn modelId="{BA3EF180-1F76-4DA9-8EB2-52CB427DF332}" type="presParOf" srcId="{916F0CF9-786E-4C3D-972D-018A78904F0F}" destId="{806D9DA8-456C-4238-B6FE-77C77348F3C4}" srcOrd="0" destOrd="0" presId="urn:microsoft.com/office/officeart/2005/8/layout/StepDownProcess"/>
    <dgm:cxn modelId="{E477EE7B-4416-45B6-9AA4-430D27221F21}" type="presParOf" srcId="{916F0CF9-786E-4C3D-972D-018A78904F0F}" destId="{4D046FD8-2BE9-4DEA-A8E6-948534100E35}" srcOrd="1" destOrd="0" presId="urn:microsoft.com/office/officeart/2005/8/layout/StepDownProcess"/>
    <dgm:cxn modelId="{434D4C8E-C79E-46F6-8B5F-AB85A233479D}" type="presParOf" srcId="{916F0CF9-786E-4C3D-972D-018A78904F0F}" destId="{086AAED4-CA96-4B61-BA38-C167C2E66B4A}" srcOrd="2" destOrd="0" presId="urn:microsoft.com/office/officeart/2005/8/layout/StepDownProcess"/>
    <dgm:cxn modelId="{0A469488-0413-497F-B5E7-07CFDE74D5BF}" type="presParOf" srcId="{CA2DA8E4-C151-4B09-8DAE-926D79AA3848}" destId="{03A1748F-1B65-48BA-B870-B823DB065F55}" srcOrd="3" destOrd="0" presId="urn:microsoft.com/office/officeart/2005/8/layout/StepDownProcess"/>
    <dgm:cxn modelId="{EE3B3CE8-6FBE-4BDD-A532-FFDACC15BFA6}" type="presParOf" srcId="{CA2DA8E4-C151-4B09-8DAE-926D79AA3848}" destId="{013C449D-3018-4968-9D4F-8B1C02D5A12C}" srcOrd="4" destOrd="0" presId="urn:microsoft.com/office/officeart/2005/8/layout/StepDownProcess"/>
    <dgm:cxn modelId="{97DAE8F5-417C-4F5E-9989-A69F6EA89522}" type="presParOf" srcId="{013C449D-3018-4968-9D4F-8B1C02D5A12C}" destId="{0413373D-3241-4D8E-97A1-43477834A6DE}" srcOrd="0" destOrd="0" presId="urn:microsoft.com/office/officeart/2005/8/layout/StepDownProcess"/>
    <dgm:cxn modelId="{D0AD3349-96D7-441B-8607-768D9ECED3DE}" type="presParOf" srcId="{013C449D-3018-4968-9D4F-8B1C02D5A12C}" destId="{B4BB139D-7E79-4B62-9E9C-918A98D3F34C}" srcOrd="1" destOrd="0" presId="urn:microsoft.com/office/officeart/2005/8/layout/StepDownProcess"/>
    <dgm:cxn modelId="{CFFEDB68-80F5-4C7D-B5C1-DC580DC1E72D}" type="presParOf" srcId="{013C449D-3018-4968-9D4F-8B1C02D5A12C}" destId="{DB853368-AB8D-4D6A-80F1-FF65DEBD889E}" srcOrd="2" destOrd="0" presId="urn:microsoft.com/office/officeart/2005/8/layout/StepDownProcess"/>
    <dgm:cxn modelId="{9A216209-8F0B-49F6-8F20-742231B981B6}" type="presParOf" srcId="{CA2DA8E4-C151-4B09-8DAE-926D79AA3848}" destId="{ACF98F03-5EAA-449C-990E-644951A11594}" srcOrd="5" destOrd="0" presId="urn:microsoft.com/office/officeart/2005/8/layout/StepDownProcess"/>
    <dgm:cxn modelId="{32B1EE8A-4BB7-4AC6-A11F-D2E5A0A292B7}" type="presParOf" srcId="{CA2DA8E4-C151-4B09-8DAE-926D79AA3848}" destId="{8DA661A5-0C8F-4579-9529-F7ECFB6E4E14}" srcOrd="6" destOrd="0" presId="urn:microsoft.com/office/officeart/2005/8/layout/StepDownProcess"/>
    <dgm:cxn modelId="{0F88B59C-8371-4635-8BBA-EA37CBD1CF88}" type="presParOf" srcId="{8DA661A5-0C8F-4579-9529-F7ECFB6E4E14}" destId="{47C7CFDA-5B98-49FA-8FF8-8EC3839741DC}" srcOrd="0" destOrd="0" presId="urn:microsoft.com/office/officeart/2005/8/layout/StepDownProcess"/>
    <dgm:cxn modelId="{A2A253F8-B49E-4CCE-8AE1-A340FF1F906E}" type="presParOf" srcId="{8DA661A5-0C8F-4579-9529-F7ECFB6E4E14}" destId="{B5D72826-6DAB-4304-895D-78C7CE07CED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7EF904-D12D-452A-AA61-070D7E0D75C8}"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IN"/>
        </a:p>
      </dgm:t>
    </dgm:pt>
    <dgm:pt modelId="{C1F25F1B-C0C8-4DA8-84D7-83D759FC2609}">
      <dgm:prSet phldrT="[Text]" custT="1"/>
      <dgm:spPr/>
      <dgm:t>
        <a:bodyPr/>
        <a:lstStyle/>
        <a:p>
          <a:r>
            <a:rPr lang="en-IN" sz="1800">
              <a:latin typeface="Times New Roman" panose="02020603050405020304" pitchFamily="18" charset="0"/>
              <a:cs typeface="Times New Roman" panose="02020603050405020304" pitchFamily="18" charset="0"/>
            </a:rPr>
            <a:t>Data Preparation</a:t>
          </a:r>
          <a:endParaRPr lang="en-IN" sz="1800" dirty="0">
            <a:latin typeface="Times New Roman" panose="02020603050405020304" pitchFamily="18" charset="0"/>
            <a:cs typeface="Times New Roman" panose="02020603050405020304" pitchFamily="18" charset="0"/>
          </a:endParaRPr>
        </a:p>
      </dgm:t>
    </dgm:pt>
    <dgm:pt modelId="{F5222F73-2E63-4F0C-B2E6-B0392062D0F7}" type="parTrans" cxnId="{2F3AE15C-7FF6-48BE-98BF-BDE10AF9CBE9}">
      <dgm:prSet/>
      <dgm:spPr/>
      <dgm:t>
        <a:bodyPr/>
        <a:lstStyle/>
        <a:p>
          <a:endParaRPr lang="en-IN"/>
        </a:p>
      </dgm:t>
    </dgm:pt>
    <dgm:pt modelId="{41A0D854-E429-4821-99FF-34CAFD99D199}" type="sibTrans" cxnId="{2F3AE15C-7FF6-48BE-98BF-BDE10AF9CBE9}">
      <dgm:prSet/>
      <dgm:spPr/>
      <dgm:t>
        <a:bodyPr/>
        <a:lstStyle/>
        <a:p>
          <a:endParaRPr lang="en-IN"/>
        </a:p>
      </dgm:t>
    </dgm:pt>
    <dgm:pt modelId="{16EB02B2-459D-45B3-8D2B-B3C01439E73A}">
      <dgm:prSet phldrT="[Text]" custT="1"/>
      <dgm:spPr/>
      <dgm:t>
        <a:bodyPr/>
        <a:lstStyle/>
        <a:p>
          <a:r>
            <a:rPr lang="en-US" sz="1050">
              <a:latin typeface="Times New Roman" panose="02020603050405020304" pitchFamily="18" charset="0"/>
              <a:cs typeface="Times New Roman" panose="02020603050405020304" pitchFamily="18" charset="0"/>
            </a:rPr>
            <a:t>Connect to a MySQL database, retrieve inventory data, clean it, and aggregate by time periods.</a:t>
          </a:r>
          <a:endParaRPr lang="en-IN" sz="1050" dirty="0">
            <a:latin typeface="Times New Roman" panose="02020603050405020304" pitchFamily="18" charset="0"/>
            <a:cs typeface="Times New Roman" panose="02020603050405020304" pitchFamily="18" charset="0"/>
          </a:endParaRPr>
        </a:p>
      </dgm:t>
    </dgm:pt>
    <dgm:pt modelId="{ABD23690-DD06-4014-8398-5E1E4B64F6A0}" type="parTrans" cxnId="{F8326256-0AD3-48B9-95B1-F4E7752AD9A8}">
      <dgm:prSet/>
      <dgm:spPr/>
      <dgm:t>
        <a:bodyPr/>
        <a:lstStyle/>
        <a:p>
          <a:endParaRPr lang="en-IN"/>
        </a:p>
      </dgm:t>
    </dgm:pt>
    <dgm:pt modelId="{45C309BB-83EA-4627-BD2D-5AED0A0759DB}" type="sibTrans" cxnId="{F8326256-0AD3-48B9-95B1-F4E7752AD9A8}">
      <dgm:prSet/>
      <dgm:spPr/>
      <dgm:t>
        <a:bodyPr/>
        <a:lstStyle/>
        <a:p>
          <a:endParaRPr lang="en-IN"/>
        </a:p>
      </dgm:t>
    </dgm:pt>
    <dgm:pt modelId="{F0AE6744-AC17-4C1D-BE72-05E93F4640FC}">
      <dgm:prSet phldrT="[Text]" custT="1"/>
      <dgm:spPr/>
      <dgm:t>
        <a:bodyPr/>
        <a:lstStyle/>
        <a:p>
          <a:r>
            <a:rPr lang="en-IN" sz="1800">
              <a:latin typeface="Times New Roman" panose="02020603050405020304" pitchFamily="18" charset="0"/>
              <a:cs typeface="Times New Roman" panose="02020603050405020304" pitchFamily="18" charset="0"/>
            </a:rPr>
            <a:t>ARIMA Model Training</a:t>
          </a:r>
          <a:endParaRPr lang="en-IN" sz="1800" dirty="0">
            <a:latin typeface="Times New Roman" panose="02020603050405020304" pitchFamily="18" charset="0"/>
            <a:cs typeface="Times New Roman" panose="02020603050405020304" pitchFamily="18" charset="0"/>
          </a:endParaRPr>
        </a:p>
      </dgm:t>
    </dgm:pt>
    <dgm:pt modelId="{70EE2C35-6381-446F-BBB9-7317F69358B8}" type="parTrans" cxnId="{A3CE340E-EDBE-4EAE-A354-12853A94443A}">
      <dgm:prSet/>
      <dgm:spPr/>
      <dgm:t>
        <a:bodyPr/>
        <a:lstStyle/>
        <a:p>
          <a:endParaRPr lang="en-IN"/>
        </a:p>
      </dgm:t>
    </dgm:pt>
    <dgm:pt modelId="{BD86A8DE-BD00-40AB-996A-97F93A37768D}" type="sibTrans" cxnId="{A3CE340E-EDBE-4EAE-A354-12853A94443A}">
      <dgm:prSet/>
      <dgm:spPr/>
      <dgm:t>
        <a:bodyPr/>
        <a:lstStyle/>
        <a:p>
          <a:endParaRPr lang="en-IN"/>
        </a:p>
      </dgm:t>
    </dgm:pt>
    <dgm:pt modelId="{3592DC66-CA57-4F3C-9B8B-99B0851D7CDF}">
      <dgm:prSet phldrT="[Text]" custT="1"/>
      <dgm:spPr/>
      <dgm:t>
        <a:bodyPr/>
        <a:lstStyle/>
        <a:p>
          <a:r>
            <a:rPr lang="en-IN" sz="1050">
              <a:latin typeface="Times New Roman" panose="02020603050405020304" pitchFamily="18" charset="0"/>
              <a:cs typeface="Times New Roman" panose="02020603050405020304" pitchFamily="18" charset="0"/>
            </a:rPr>
            <a:t>Select 𝑝, 𝑑, 𝑞 </a:t>
          </a:r>
          <a:r>
            <a:rPr lang="en-US" sz="1050">
              <a:latin typeface="Times New Roman" panose="02020603050405020304" pitchFamily="18" charset="0"/>
              <a:cs typeface="Times New Roman" panose="02020603050405020304" pitchFamily="18" charset="0"/>
            </a:rPr>
            <a:t>parameters, train the ARIMA model on inventory quantities, and evaluate it using AIC/BIC.</a:t>
          </a:r>
          <a:endParaRPr lang="en-IN" sz="1050" dirty="0">
            <a:latin typeface="Times New Roman" panose="02020603050405020304" pitchFamily="18" charset="0"/>
            <a:cs typeface="Times New Roman" panose="02020603050405020304" pitchFamily="18" charset="0"/>
          </a:endParaRPr>
        </a:p>
      </dgm:t>
    </dgm:pt>
    <dgm:pt modelId="{9F524306-8546-4D02-A674-7069233757FC}" type="parTrans" cxnId="{139F1EC8-D52D-44C1-A7C0-2BC18DF476A9}">
      <dgm:prSet/>
      <dgm:spPr/>
      <dgm:t>
        <a:bodyPr/>
        <a:lstStyle/>
        <a:p>
          <a:endParaRPr lang="en-IN"/>
        </a:p>
      </dgm:t>
    </dgm:pt>
    <dgm:pt modelId="{1ABAA9F1-AE34-4D4A-B0BB-E7378D5058DE}" type="sibTrans" cxnId="{139F1EC8-D52D-44C1-A7C0-2BC18DF476A9}">
      <dgm:prSet/>
      <dgm:spPr/>
      <dgm:t>
        <a:bodyPr/>
        <a:lstStyle/>
        <a:p>
          <a:endParaRPr lang="en-IN"/>
        </a:p>
      </dgm:t>
    </dgm:pt>
    <dgm:pt modelId="{2BBDB320-1932-4622-B953-9A72E1184F66}">
      <dgm:prSet phldrT="[Text]" custT="1"/>
      <dgm:spPr/>
      <dgm:t>
        <a:bodyPr/>
        <a:lstStyle/>
        <a:p>
          <a:r>
            <a:rPr lang="en-IN" sz="1800">
              <a:latin typeface="Times New Roman" panose="02020603050405020304" pitchFamily="18" charset="0"/>
              <a:cs typeface="Times New Roman" panose="02020603050405020304" pitchFamily="18" charset="0"/>
            </a:rPr>
            <a:t>Forecasting and Evaluation</a:t>
          </a:r>
          <a:endParaRPr lang="en-IN" sz="1800" dirty="0">
            <a:latin typeface="Times New Roman" panose="02020603050405020304" pitchFamily="18" charset="0"/>
            <a:cs typeface="Times New Roman" panose="02020603050405020304" pitchFamily="18" charset="0"/>
          </a:endParaRPr>
        </a:p>
      </dgm:t>
    </dgm:pt>
    <dgm:pt modelId="{00991697-B260-4BAF-9B7B-2FCAFE813FFD}" type="parTrans" cxnId="{B3EFD264-0478-4D27-AB6C-E4EDAA2A4A25}">
      <dgm:prSet/>
      <dgm:spPr/>
      <dgm:t>
        <a:bodyPr/>
        <a:lstStyle/>
        <a:p>
          <a:endParaRPr lang="en-IN"/>
        </a:p>
      </dgm:t>
    </dgm:pt>
    <dgm:pt modelId="{450BC6C4-6BF1-44AA-BFD2-F7C641E38D20}" type="sibTrans" cxnId="{B3EFD264-0478-4D27-AB6C-E4EDAA2A4A25}">
      <dgm:prSet/>
      <dgm:spPr/>
      <dgm:t>
        <a:bodyPr/>
        <a:lstStyle/>
        <a:p>
          <a:endParaRPr lang="en-IN"/>
        </a:p>
      </dgm:t>
    </dgm:pt>
    <dgm:pt modelId="{DE55EF65-5B4C-4CDC-A0EF-BCB65A58AD5F}">
      <dgm:prSet phldrT="[Text]" custT="1"/>
      <dgm:spPr/>
      <dgm:t>
        <a:bodyPr/>
        <a:lstStyle/>
        <a:p>
          <a:r>
            <a:rPr lang="en-US" sz="1050">
              <a:latin typeface="Times New Roman" panose="02020603050405020304" pitchFamily="18" charset="0"/>
              <a:cs typeface="Times New Roman" panose="02020603050405020304" pitchFamily="18" charset="0"/>
            </a:rPr>
            <a:t>Generate inventory forecasts, then assess accuracy with MAE, MAPE, and RMSE.</a:t>
          </a:r>
          <a:endParaRPr lang="en-IN" sz="1050" dirty="0">
            <a:latin typeface="Times New Roman" panose="02020603050405020304" pitchFamily="18" charset="0"/>
            <a:cs typeface="Times New Roman" panose="02020603050405020304" pitchFamily="18" charset="0"/>
          </a:endParaRPr>
        </a:p>
      </dgm:t>
    </dgm:pt>
    <dgm:pt modelId="{6F8328BA-24B7-4AD6-A2EF-B96A0DCF35F3}" type="parTrans" cxnId="{8D89B8D7-BA48-4818-8400-5B8D37CCEF52}">
      <dgm:prSet/>
      <dgm:spPr/>
      <dgm:t>
        <a:bodyPr/>
        <a:lstStyle/>
        <a:p>
          <a:endParaRPr lang="en-IN"/>
        </a:p>
      </dgm:t>
    </dgm:pt>
    <dgm:pt modelId="{26794CD3-1A19-4151-B3FB-FF8F2435ECF8}" type="sibTrans" cxnId="{8D89B8D7-BA48-4818-8400-5B8D37CCEF52}">
      <dgm:prSet/>
      <dgm:spPr/>
      <dgm:t>
        <a:bodyPr/>
        <a:lstStyle/>
        <a:p>
          <a:endParaRPr lang="en-IN"/>
        </a:p>
      </dgm:t>
    </dgm:pt>
    <dgm:pt modelId="{4F5A70E7-742F-44C1-B8F4-2586123B5D50}">
      <dgm:prSet phldrT="[Text]" custT="1"/>
      <dgm:spPr/>
      <dgm:t>
        <a:bodyPr/>
        <a:lstStyle/>
        <a:p>
          <a:r>
            <a:rPr lang="en-IN" sz="1800">
              <a:latin typeface="Times New Roman" panose="02020603050405020304" pitchFamily="18" charset="0"/>
              <a:cs typeface="Times New Roman" panose="02020603050405020304" pitchFamily="18" charset="0"/>
            </a:rPr>
            <a:t>Inventory Optimization</a:t>
          </a:r>
          <a:endParaRPr lang="en-IN" sz="1800" dirty="0">
            <a:latin typeface="Times New Roman" panose="02020603050405020304" pitchFamily="18" charset="0"/>
            <a:cs typeface="Times New Roman" panose="02020603050405020304" pitchFamily="18" charset="0"/>
          </a:endParaRPr>
        </a:p>
      </dgm:t>
    </dgm:pt>
    <dgm:pt modelId="{6C7BAE3E-067B-40B1-A107-30C62C916C82}" type="parTrans" cxnId="{C7D57251-B303-4BF3-886E-048971945842}">
      <dgm:prSet/>
      <dgm:spPr/>
      <dgm:t>
        <a:bodyPr/>
        <a:lstStyle/>
        <a:p>
          <a:endParaRPr lang="en-IN"/>
        </a:p>
      </dgm:t>
    </dgm:pt>
    <dgm:pt modelId="{757E470F-C30F-46C1-A52A-058F23C254EF}" type="sibTrans" cxnId="{C7D57251-B303-4BF3-886E-048971945842}">
      <dgm:prSet/>
      <dgm:spPr/>
      <dgm:t>
        <a:bodyPr/>
        <a:lstStyle/>
        <a:p>
          <a:endParaRPr lang="en-IN"/>
        </a:p>
      </dgm:t>
    </dgm:pt>
    <dgm:pt modelId="{36337BFA-0604-4118-898E-FB35EA892EB0}">
      <dgm:prSet custT="1"/>
      <dgm:spPr/>
      <dgm:t>
        <a:bodyPr/>
        <a:lstStyle/>
        <a:p>
          <a:r>
            <a:rPr lang="en-IN" sz="1800">
              <a:latin typeface="Times New Roman" panose="02020603050405020304" pitchFamily="18" charset="0"/>
              <a:cs typeface="Times New Roman" panose="02020603050405020304" pitchFamily="18" charset="0"/>
            </a:rPr>
            <a:t>Report Generation</a:t>
          </a:r>
          <a:endParaRPr lang="en-IN" sz="1800" dirty="0">
            <a:latin typeface="Times New Roman" panose="02020603050405020304" pitchFamily="18" charset="0"/>
            <a:cs typeface="Times New Roman" panose="02020603050405020304" pitchFamily="18" charset="0"/>
          </a:endParaRPr>
        </a:p>
      </dgm:t>
    </dgm:pt>
    <dgm:pt modelId="{863EC08A-1510-4AB6-992B-E6582C53FC34}" type="parTrans" cxnId="{57D9B8A2-9264-44AB-AE87-7A32039A534F}">
      <dgm:prSet/>
      <dgm:spPr/>
      <dgm:t>
        <a:bodyPr/>
        <a:lstStyle/>
        <a:p>
          <a:endParaRPr lang="en-IN"/>
        </a:p>
      </dgm:t>
    </dgm:pt>
    <dgm:pt modelId="{21E34D4F-7E57-4A86-A462-034B9D2460BF}" type="sibTrans" cxnId="{57D9B8A2-9264-44AB-AE87-7A32039A534F}">
      <dgm:prSet/>
      <dgm:spPr/>
      <dgm:t>
        <a:bodyPr/>
        <a:lstStyle/>
        <a:p>
          <a:endParaRPr lang="en-IN"/>
        </a:p>
      </dgm:t>
    </dgm:pt>
    <dgm:pt modelId="{89AB133C-C365-4A61-9E2A-884058050385}">
      <dgm:prSet phldrT="[Text]" custT="1"/>
      <dgm:spPr/>
      <dgm:t>
        <a:bodyPr/>
        <a:lstStyle/>
        <a:p>
          <a:r>
            <a:rPr lang="en-US" sz="1050">
              <a:latin typeface="Times New Roman" panose="02020603050405020304" pitchFamily="18" charset="0"/>
              <a:cs typeface="Times New Roman" panose="02020603050405020304" pitchFamily="18" charset="0"/>
            </a:rPr>
            <a:t>EOQ: Calculate optimal order size to minimize costs.</a:t>
          </a:r>
          <a:endParaRPr lang="en-IN" sz="1050" dirty="0">
            <a:latin typeface="Times New Roman" panose="02020603050405020304" pitchFamily="18" charset="0"/>
            <a:cs typeface="Times New Roman" panose="02020603050405020304" pitchFamily="18" charset="0"/>
          </a:endParaRPr>
        </a:p>
      </dgm:t>
    </dgm:pt>
    <dgm:pt modelId="{8401891F-0380-4CE0-8D68-392FB3FF4CEA}" type="parTrans" cxnId="{EB4C6890-237F-41BE-BB19-74163171F71F}">
      <dgm:prSet/>
      <dgm:spPr/>
      <dgm:t>
        <a:bodyPr/>
        <a:lstStyle/>
        <a:p>
          <a:endParaRPr lang="en-IN"/>
        </a:p>
      </dgm:t>
    </dgm:pt>
    <dgm:pt modelId="{E0CDE78A-B022-4776-BAF5-2598E4E3C50C}" type="sibTrans" cxnId="{EB4C6890-237F-41BE-BB19-74163171F71F}">
      <dgm:prSet/>
      <dgm:spPr/>
      <dgm:t>
        <a:bodyPr/>
        <a:lstStyle/>
        <a:p>
          <a:endParaRPr lang="en-IN"/>
        </a:p>
      </dgm:t>
    </dgm:pt>
    <dgm:pt modelId="{004824E8-9264-4A3B-8204-58D5341808CC}">
      <dgm:prSet custT="1"/>
      <dgm:spPr/>
      <dgm:t>
        <a:bodyPr/>
        <a:lstStyle/>
        <a:p>
          <a:r>
            <a:rPr lang="en-US" sz="1050" dirty="0">
              <a:latin typeface="Times New Roman" panose="02020603050405020304" pitchFamily="18" charset="0"/>
              <a:cs typeface="Times New Roman" panose="02020603050405020304" pitchFamily="18" charset="0"/>
            </a:rPr>
            <a:t>Safety Stock: Buffer for demand spikes</a:t>
          </a:r>
          <a:endParaRPr lang="en-IN" sz="1050" dirty="0">
            <a:latin typeface="Times New Roman" panose="02020603050405020304" pitchFamily="18" charset="0"/>
            <a:cs typeface="Times New Roman" panose="02020603050405020304" pitchFamily="18" charset="0"/>
          </a:endParaRPr>
        </a:p>
      </dgm:t>
    </dgm:pt>
    <dgm:pt modelId="{99933FFD-3FA7-4CBB-A7B0-7F0B26A1C2F8}" type="parTrans" cxnId="{96A06B47-96E9-47A0-AE78-7AC819525798}">
      <dgm:prSet/>
      <dgm:spPr/>
      <dgm:t>
        <a:bodyPr/>
        <a:lstStyle/>
        <a:p>
          <a:endParaRPr lang="en-IN"/>
        </a:p>
      </dgm:t>
    </dgm:pt>
    <dgm:pt modelId="{7D95D9F7-53D5-4181-B3FA-7E539B896B78}" type="sibTrans" cxnId="{96A06B47-96E9-47A0-AE78-7AC819525798}">
      <dgm:prSet/>
      <dgm:spPr/>
      <dgm:t>
        <a:bodyPr/>
        <a:lstStyle/>
        <a:p>
          <a:endParaRPr lang="en-IN"/>
        </a:p>
      </dgm:t>
    </dgm:pt>
    <dgm:pt modelId="{9A04E77D-1F38-43EC-94C5-C2627FDC25D6}">
      <dgm:prSet custT="1"/>
      <dgm:spPr/>
      <dgm:t>
        <a:bodyPr/>
        <a:lstStyle/>
        <a:p>
          <a:r>
            <a:rPr lang="en-US" sz="1050">
              <a:latin typeface="Times New Roman" panose="02020603050405020304" pitchFamily="18" charset="0"/>
              <a:cs typeface="Times New Roman" panose="02020603050405020304" pitchFamily="18" charset="0"/>
            </a:rPr>
            <a:t>Summarize ARIMA and inventory optimization results for actionable insights on inventory management.</a:t>
          </a:r>
          <a:endParaRPr lang="en-IN" sz="1050" dirty="0">
            <a:latin typeface="Times New Roman" panose="02020603050405020304" pitchFamily="18" charset="0"/>
            <a:cs typeface="Times New Roman" panose="02020603050405020304" pitchFamily="18" charset="0"/>
          </a:endParaRPr>
        </a:p>
      </dgm:t>
    </dgm:pt>
    <dgm:pt modelId="{83AD1504-2CE1-40C7-9AB6-E9FE8B311DEE}" type="parTrans" cxnId="{1B1E0E1E-AC58-45C3-ABAA-48096DE69F8F}">
      <dgm:prSet/>
      <dgm:spPr/>
      <dgm:t>
        <a:bodyPr/>
        <a:lstStyle/>
        <a:p>
          <a:endParaRPr lang="en-IN"/>
        </a:p>
      </dgm:t>
    </dgm:pt>
    <dgm:pt modelId="{9D3A10E9-3F27-4CBB-B83E-FA78C4A8F030}" type="sibTrans" cxnId="{1B1E0E1E-AC58-45C3-ABAA-48096DE69F8F}">
      <dgm:prSet/>
      <dgm:spPr/>
      <dgm:t>
        <a:bodyPr/>
        <a:lstStyle/>
        <a:p>
          <a:endParaRPr lang="en-IN"/>
        </a:p>
      </dgm:t>
    </dgm:pt>
    <dgm:pt modelId="{DC291D04-1CE9-49AC-B395-70D8BC274109}" type="pres">
      <dgm:prSet presAssocID="{5A7EF904-D12D-452A-AA61-070D7E0D75C8}" presName="Name0" presStyleCnt="0">
        <dgm:presLayoutVars>
          <dgm:dir/>
          <dgm:animLvl val="lvl"/>
          <dgm:resizeHandles val="exact"/>
        </dgm:presLayoutVars>
      </dgm:prSet>
      <dgm:spPr/>
    </dgm:pt>
    <dgm:pt modelId="{A886BB20-B148-49F3-B3AD-31877D2C1415}" type="pres">
      <dgm:prSet presAssocID="{C1F25F1B-C0C8-4DA8-84D7-83D759FC2609}" presName="linNode" presStyleCnt="0"/>
      <dgm:spPr/>
    </dgm:pt>
    <dgm:pt modelId="{060ECC06-C167-4C30-A1B6-02C27AA6EC09}" type="pres">
      <dgm:prSet presAssocID="{C1F25F1B-C0C8-4DA8-84D7-83D759FC2609}" presName="parentText" presStyleLbl="node1" presStyleIdx="0" presStyleCnt="5" custScaleX="85916">
        <dgm:presLayoutVars>
          <dgm:chMax val="1"/>
          <dgm:bulletEnabled val="1"/>
        </dgm:presLayoutVars>
      </dgm:prSet>
      <dgm:spPr/>
    </dgm:pt>
    <dgm:pt modelId="{5801DA53-26CD-4FD4-8539-2419699FA7F0}" type="pres">
      <dgm:prSet presAssocID="{C1F25F1B-C0C8-4DA8-84D7-83D759FC2609}" presName="descendantText" presStyleLbl="alignAccFollowNode1" presStyleIdx="0" presStyleCnt="5" custScaleX="78159">
        <dgm:presLayoutVars>
          <dgm:bulletEnabled val="1"/>
        </dgm:presLayoutVars>
      </dgm:prSet>
      <dgm:spPr/>
    </dgm:pt>
    <dgm:pt modelId="{78564ABE-BC2E-46AC-A25F-BCC9EF7C45B7}" type="pres">
      <dgm:prSet presAssocID="{41A0D854-E429-4821-99FF-34CAFD99D199}" presName="sp" presStyleCnt="0"/>
      <dgm:spPr/>
    </dgm:pt>
    <dgm:pt modelId="{D13DA55A-515C-446D-AD4B-0BD8DAE24DB4}" type="pres">
      <dgm:prSet presAssocID="{F0AE6744-AC17-4C1D-BE72-05E93F4640FC}" presName="linNode" presStyleCnt="0"/>
      <dgm:spPr/>
    </dgm:pt>
    <dgm:pt modelId="{1F16FA4B-6C57-40CD-BBEA-434ABC3D2B62}" type="pres">
      <dgm:prSet presAssocID="{F0AE6744-AC17-4C1D-BE72-05E93F4640FC}" presName="parentText" presStyleLbl="node1" presStyleIdx="1" presStyleCnt="5" custScaleX="84149" custLinFactNeighborY="1181">
        <dgm:presLayoutVars>
          <dgm:chMax val="1"/>
          <dgm:bulletEnabled val="1"/>
        </dgm:presLayoutVars>
      </dgm:prSet>
      <dgm:spPr/>
    </dgm:pt>
    <dgm:pt modelId="{D763B36D-88B3-4E75-8751-FF45068217BF}" type="pres">
      <dgm:prSet presAssocID="{F0AE6744-AC17-4C1D-BE72-05E93F4640FC}" presName="descendantText" presStyleLbl="alignAccFollowNode1" presStyleIdx="1" presStyleCnt="5" custScaleX="78175">
        <dgm:presLayoutVars>
          <dgm:bulletEnabled val="1"/>
        </dgm:presLayoutVars>
      </dgm:prSet>
      <dgm:spPr/>
    </dgm:pt>
    <dgm:pt modelId="{6CBDB925-06EA-4167-BC80-35EFD6131447}" type="pres">
      <dgm:prSet presAssocID="{BD86A8DE-BD00-40AB-996A-97F93A37768D}" presName="sp" presStyleCnt="0"/>
      <dgm:spPr/>
    </dgm:pt>
    <dgm:pt modelId="{D646D198-D480-46DE-A3F4-27640ECD5FBF}" type="pres">
      <dgm:prSet presAssocID="{2BBDB320-1932-4622-B953-9A72E1184F66}" presName="linNode" presStyleCnt="0"/>
      <dgm:spPr/>
    </dgm:pt>
    <dgm:pt modelId="{6BE244D6-ED1D-4ADB-8860-3851025649C3}" type="pres">
      <dgm:prSet presAssocID="{2BBDB320-1932-4622-B953-9A72E1184F66}" presName="parentText" presStyleLbl="node1" presStyleIdx="2" presStyleCnt="5" custScaleX="86746">
        <dgm:presLayoutVars>
          <dgm:chMax val="1"/>
          <dgm:bulletEnabled val="1"/>
        </dgm:presLayoutVars>
      </dgm:prSet>
      <dgm:spPr/>
    </dgm:pt>
    <dgm:pt modelId="{009A9FC3-7FE1-482E-905A-43E4A29852A0}" type="pres">
      <dgm:prSet presAssocID="{2BBDB320-1932-4622-B953-9A72E1184F66}" presName="descendantText" presStyleLbl="alignAccFollowNode1" presStyleIdx="2" presStyleCnt="5" custScaleX="77557">
        <dgm:presLayoutVars>
          <dgm:bulletEnabled val="1"/>
        </dgm:presLayoutVars>
      </dgm:prSet>
      <dgm:spPr/>
    </dgm:pt>
    <dgm:pt modelId="{3B4C706D-4770-421A-860A-CA417228C2B4}" type="pres">
      <dgm:prSet presAssocID="{450BC6C4-6BF1-44AA-BFD2-F7C641E38D20}" presName="sp" presStyleCnt="0"/>
      <dgm:spPr/>
    </dgm:pt>
    <dgm:pt modelId="{87849339-60C6-4159-913B-7BBFC5C2D92F}" type="pres">
      <dgm:prSet presAssocID="{4F5A70E7-742F-44C1-B8F4-2586123B5D50}" presName="linNode" presStyleCnt="0"/>
      <dgm:spPr/>
    </dgm:pt>
    <dgm:pt modelId="{44E0CE16-A538-4096-9E15-49EF03FD17AF}" type="pres">
      <dgm:prSet presAssocID="{4F5A70E7-742F-44C1-B8F4-2586123B5D50}" presName="parentText" presStyleLbl="node1" presStyleIdx="3" presStyleCnt="5" custScaleX="86746">
        <dgm:presLayoutVars>
          <dgm:chMax val="1"/>
          <dgm:bulletEnabled val="1"/>
        </dgm:presLayoutVars>
      </dgm:prSet>
      <dgm:spPr/>
    </dgm:pt>
    <dgm:pt modelId="{F937AFD8-177A-4434-B83D-2028D5667A81}" type="pres">
      <dgm:prSet presAssocID="{4F5A70E7-742F-44C1-B8F4-2586123B5D50}" presName="descendantText" presStyleLbl="alignAccFollowNode1" presStyleIdx="3" presStyleCnt="5" custScaleX="77648">
        <dgm:presLayoutVars>
          <dgm:bulletEnabled val="1"/>
        </dgm:presLayoutVars>
      </dgm:prSet>
      <dgm:spPr/>
    </dgm:pt>
    <dgm:pt modelId="{BA7CD289-5BDE-4A2F-BBED-49BAA220C45F}" type="pres">
      <dgm:prSet presAssocID="{757E470F-C30F-46C1-A52A-058F23C254EF}" presName="sp" presStyleCnt="0"/>
      <dgm:spPr/>
    </dgm:pt>
    <dgm:pt modelId="{BEEF6973-E293-4541-8876-D669727EFA8C}" type="pres">
      <dgm:prSet presAssocID="{36337BFA-0604-4118-898E-FB35EA892EB0}" presName="linNode" presStyleCnt="0"/>
      <dgm:spPr/>
    </dgm:pt>
    <dgm:pt modelId="{5AE3788F-E4A3-4028-93B4-3BBE0302B8F5}" type="pres">
      <dgm:prSet presAssocID="{36337BFA-0604-4118-898E-FB35EA892EB0}" presName="parentText" presStyleLbl="node1" presStyleIdx="4" presStyleCnt="5" custScaleX="86824">
        <dgm:presLayoutVars>
          <dgm:chMax val="1"/>
          <dgm:bulletEnabled val="1"/>
        </dgm:presLayoutVars>
      </dgm:prSet>
      <dgm:spPr/>
    </dgm:pt>
    <dgm:pt modelId="{0EEEA1E8-E715-475E-AC25-EAD00589B494}" type="pres">
      <dgm:prSet presAssocID="{36337BFA-0604-4118-898E-FB35EA892EB0}" presName="descendantText" presStyleLbl="alignAccFollowNode1" presStyleIdx="4" presStyleCnt="5" custScaleX="77151">
        <dgm:presLayoutVars>
          <dgm:bulletEnabled val="1"/>
        </dgm:presLayoutVars>
      </dgm:prSet>
      <dgm:spPr/>
    </dgm:pt>
  </dgm:ptLst>
  <dgm:cxnLst>
    <dgm:cxn modelId="{A3CE340E-EDBE-4EAE-A354-12853A94443A}" srcId="{5A7EF904-D12D-452A-AA61-070D7E0D75C8}" destId="{F0AE6744-AC17-4C1D-BE72-05E93F4640FC}" srcOrd="1" destOrd="0" parTransId="{70EE2C35-6381-446F-BBB9-7317F69358B8}" sibTransId="{BD86A8DE-BD00-40AB-996A-97F93A37768D}"/>
    <dgm:cxn modelId="{1B1E0E1E-AC58-45C3-ABAA-48096DE69F8F}" srcId="{36337BFA-0604-4118-898E-FB35EA892EB0}" destId="{9A04E77D-1F38-43EC-94C5-C2627FDC25D6}" srcOrd="0" destOrd="0" parTransId="{83AD1504-2CE1-40C7-9AB6-E9FE8B311DEE}" sibTransId="{9D3A10E9-3F27-4CBB-B83E-FA78C4A8F030}"/>
    <dgm:cxn modelId="{8446162C-CEB4-4572-AB38-8BDF6EFCAE52}" type="presOf" srcId="{4F5A70E7-742F-44C1-B8F4-2586123B5D50}" destId="{44E0CE16-A538-4096-9E15-49EF03FD17AF}" srcOrd="0" destOrd="0" presId="urn:microsoft.com/office/officeart/2005/8/layout/vList5"/>
    <dgm:cxn modelId="{5E5F6F30-22E4-4AA7-BD5A-340EA1C83477}" type="presOf" srcId="{004824E8-9264-4A3B-8204-58D5341808CC}" destId="{F937AFD8-177A-4434-B83D-2028D5667A81}" srcOrd="0" destOrd="1" presId="urn:microsoft.com/office/officeart/2005/8/layout/vList5"/>
    <dgm:cxn modelId="{B9AC3B5C-277A-420C-8383-C81CB9A9A5AD}" type="presOf" srcId="{F0AE6744-AC17-4C1D-BE72-05E93F4640FC}" destId="{1F16FA4B-6C57-40CD-BBEA-434ABC3D2B62}" srcOrd="0" destOrd="0" presId="urn:microsoft.com/office/officeart/2005/8/layout/vList5"/>
    <dgm:cxn modelId="{2F3AE15C-7FF6-48BE-98BF-BDE10AF9CBE9}" srcId="{5A7EF904-D12D-452A-AA61-070D7E0D75C8}" destId="{C1F25F1B-C0C8-4DA8-84D7-83D759FC2609}" srcOrd="0" destOrd="0" parTransId="{F5222F73-2E63-4F0C-B2E6-B0392062D0F7}" sibTransId="{41A0D854-E429-4821-99FF-34CAFD99D199}"/>
    <dgm:cxn modelId="{B3EFD264-0478-4D27-AB6C-E4EDAA2A4A25}" srcId="{5A7EF904-D12D-452A-AA61-070D7E0D75C8}" destId="{2BBDB320-1932-4622-B953-9A72E1184F66}" srcOrd="2" destOrd="0" parTransId="{00991697-B260-4BAF-9B7B-2FCAFE813FFD}" sibTransId="{450BC6C4-6BF1-44AA-BFD2-F7C641E38D20}"/>
    <dgm:cxn modelId="{8BC16D66-FEE9-439E-9D33-8D3002051EC1}" type="presOf" srcId="{36337BFA-0604-4118-898E-FB35EA892EB0}" destId="{5AE3788F-E4A3-4028-93B4-3BBE0302B8F5}" srcOrd="0" destOrd="0" presId="urn:microsoft.com/office/officeart/2005/8/layout/vList5"/>
    <dgm:cxn modelId="{96A06B47-96E9-47A0-AE78-7AC819525798}" srcId="{4F5A70E7-742F-44C1-B8F4-2586123B5D50}" destId="{004824E8-9264-4A3B-8204-58D5341808CC}" srcOrd="1" destOrd="0" parTransId="{99933FFD-3FA7-4CBB-A7B0-7F0B26A1C2F8}" sibTransId="{7D95D9F7-53D5-4181-B3FA-7E539B896B78}"/>
    <dgm:cxn modelId="{33145271-CD9E-48F0-BE4E-B8C83139CD70}" type="presOf" srcId="{89AB133C-C365-4A61-9E2A-884058050385}" destId="{F937AFD8-177A-4434-B83D-2028D5667A81}" srcOrd="0" destOrd="0" presId="urn:microsoft.com/office/officeart/2005/8/layout/vList5"/>
    <dgm:cxn modelId="{C7D57251-B303-4BF3-886E-048971945842}" srcId="{5A7EF904-D12D-452A-AA61-070D7E0D75C8}" destId="{4F5A70E7-742F-44C1-B8F4-2586123B5D50}" srcOrd="3" destOrd="0" parTransId="{6C7BAE3E-067B-40B1-A107-30C62C916C82}" sibTransId="{757E470F-C30F-46C1-A52A-058F23C254EF}"/>
    <dgm:cxn modelId="{DC614674-8713-4D6C-B76E-E7DDED75DC00}" type="presOf" srcId="{2BBDB320-1932-4622-B953-9A72E1184F66}" destId="{6BE244D6-ED1D-4ADB-8860-3851025649C3}" srcOrd="0" destOrd="0" presId="urn:microsoft.com/office/officeart/2005/8/layout/vList5"/>
    <dgm:cxn modelId="{F8326256-0AD3-48B9-95B1-F4E7752AD9A8}" srcId="{C1F25F1B-C0C8-4DA8-84D7-83D759FC2609}" destId="{16EB02B2-459D-45B3-8D2B-B3C01439E73A}" srcOrd="0" destOrd="0" parTransId="{ABD23690-DD06-4014-8398-5E1E4B64F6A0}" sibTransId="{45C309BB-83EA-4627-BD2D-5AED0A0759DB}"/>
    <dgm:cxn modelId="{B7C78979-3CE6-4E70-8254-B71DC7FCA0E4}" type="presOf" srcId="{3592DC66-CA57-4F3C-9B8B-99B0851D7CDF}" destId="{D763B36D-88B3-4E75-8751-FF45068217BF}" srcOrd="0" destOrd="0" presId="urn:microsoft.com/office/officeart/2005/8/layout/vList5"/>
    <dgm:cxn modelId="{8AB6787D-89F2-4EA5-9A4D-A590078D9640}" type="presOf" srcId="{DE55EF65-5B4C-4CDC-A0EF-BCB65A58AD5F}" destId="{009A9FC3-7FE1-482E-905A-43E4A29852A0}" srcOrd="0" destOrd="0" presId="urn:microsoft.com/office/officeart/2005/8/layout/vList5"/>
    <dgm:cxn modelId="{F18E3583-F2DF-405D-80F9-A172A8A717EA}" type="presOf" srcId="{16EB02B2-459D-45B3-8D2B-B3C01439E73A}" destId="{5801DA53-26CD-4FD4-8539-2419699FA7F0}" srcOrd="0" destOrd="0" presId="urn:microsoft.com/office/officeart/2005/8/layout/vList5"/>
    <dgm:cxn modelId="{EB4C6890-237F-41BE-BB19-74163171F71F}" srcId="{4F5A70E7-742F-44C1-B8F4-2586123B5D50}" destId="{89AB133C-C365-4A61-9E2A-884058050385}" srcOrd="0" destOrd="0" parTransId="{8401891F-0380-4CE0-8D68-392FB3FF4CEA}" sibTransId="{E0CDE78A-B022-4776-BAF5-2598E4E3C50C}"/>
    <dgm:cxn modelId="{57D9B8A2-9264-44AB-AE87-7A32039A534F}" srcId="{5A7EF904-D12D-452A-AA61-070D7E0D75C8}" destId="{36337BFA-0604-4118-898E-FB35EA892EB0}" srcOrd="4" destOrd="0" parTransId="{863EC08A-1510-4AB6-992B-E6582C53FC34}" sibTransId="{21E34D4F-7E57-4A86-A462-034B9D2460BF}"/>
    <dgm:cxn modelId="{4F8271B1-2053-4EA9-9C7C-030C6D2A398B}" type="presOf" srcId="{9A04E77D-1F38-43EC-94C5-C2627FDC25D6}" destId="{0EEEA1E8-E715-475E-AC25-EAD00589B494}" srcOrd="0" destOrd="0" presId="urn:microsoft.com/office/officeart/2005/8/layout/vList5"/>
    <dgm:cxn modelId="{16899CB4-8B0B-46F5-82AC-C113A62F23CA}" type="presOf" srcId="{5A7EF904-D12D-452A-AA61-070D7E0D75C8}" destId="{DC291D04-1CE9-49AC-B395-70D8BC274109}" srcOrd="0" destOrd="0" presId="urn:microsoft.com/office/officeart/2005/8/layout/vList5"/>
    <dgm:cxn modelId="{139F1EC8-D52D-44C1-A7C0-2BC18DF476A9}" srcId="{F0AE6744-AC17-4C1D-BE72-05E93F4640FC}" destId="{3592DC66-CA57-4F3C-9B8B-99B0851D7CDF}" srcOrd="0" destOrd="0" parTransId="{9F524306-8546-4D02-A674-7069233757FC}" sibTransId="{1ABAA9F1-AE34-4D4A-B0BB-E7378D5058DE}"/>
    <dgm:cxn modelId="{8D89B8D7-BA48-4818-8400-5B8D37CCEF52}" srcId="{2BBDB320-1932-4622-B953-9A72E1184F66}" destId="{DE55EF65-5B4C-4CDC-A0EF-BCB65A58AD5F}" srcOrd="0" destOrd="0" parTransId="{6F8328BA-24B7-4AD6-A2EF-B96A0DCF35F3}" sibTransId="{26794CD3-1A19-4151-B3FB-FF8F2435ECF8}"/>
    <dgm:cxn modelId="{757246F8-71D2-474F-AE06-29E253E04118}" type="presOf" srcId="{C1F25F1B-C0C8-4DA8-84D7-83D759FC2609}" destId="{060ECC06-C167-4C30-A1B6-02C27AA6EC09}" srcOrd="0" destOrd="0" presId="urn:microsoft.com/office/officeart/2005/8/layout/vList5"/>
    <dgm:cxn modelId="{6BF958B7-2DEC-485C-8B38-C776CE6EF845}" type="presParOf" srcId="{DC291D04-1CE9-49AC-B395-70D8BC274109}" destId="{A886BB20-B148-49F3-B3AD-31877D2C1415}" srcOrd="0" destOrd="0" presId="urn:microsoft.com/office/officeart/2005/8/layout/vList5"/>
    <dgm:cxn modelId="{E6BDC2DE-126A-4BC9-B4EF-8488BAECF690}" type="presParOf" srcId="{A886BB20-B148-49F3-B3AD-31877D2C1415}" destId="{060ECC06-C167-4C30-A1B6-02C27AA6EC09}" srcOrd="0" destOrd="0" presId="urn:microsoft.com/office/officeart/2005/8/layout/vList5"/>
    <dgm:cxn modelId="{27CBE6F4-26AA-42D6-867F-9E6FACBA88A8}" type="presParOf" srcId="{A886BB20-B148-49F3-B3AD-31877D2C1415}" destId="{5801DA53-26CD-4FD4-8539-2419699FA7F0}" srcOrd="1" destOrd="0" presId="urn:microsoft.com/office/officeart/2005/8/layout/vList5"/>
    <dgm:cxn modelId="{D459558E-0421-49A4-B2E5-D43FA135689A}" type="presParOf" srcId="{DC291D04-1CE9-49AC-B395-70D8BC274109}" destId="{78564ABE-BC2E-46AC-A25F-BCC9EF7C45B7}" srcOrd="1" destOrd="0" presId="urn:microsoft.com/office/officeart/2005/8/layout/vList5"/>
    <dgm:cxn modelId="{164FA7F0-B43C-4AEE-9EED-7755E61BDFE8}" type="presParOf" srcId="{DC291D04-1CE9-49AC-B395-70D8BC274109}" destId="{D13DA55A-515C-446D-AD4B-0BD8DAE24DB4}" srcOrd="2" destOrd="0" presId="urn:microsoft.com/office/officeart/2005/8/layout/vList5"/>
    <dgm:cxn modelId="{37CEB7AB-B6DA-4CDD-BB56-9C50969DD78A}" type="presParOf" srcId="{D13DA55A-515C-446D-AD4B-0BD8DAE24DB4}" destId="{1F16FA4B-6C57-40CD-BBEA-434ABC3D2B62}" srcOrd="0" destOrd="0" presId="urn:microsoft.com/office/officeart/2005/8/layout/vList5"/>
    <dgm:cxn modelId="{BE26C454-1D22-43B0-A7D6-70B82E018BC1}" type="presParOf" srcId="{D13DA55A-515C-446D-AD4B-0BD8DAE24DB4}" destId="{D763B36D-88B3-4E75-8751-FF45068217BF}" srcOrd="1" destOrd="0" presId="urn:microsoft.com/office/officeart/2005/8/layout/vList5"/>
    <dgm:cxn modelId="{A50A9E8A-EA3D-4064-A58A-A5E9AC4A222B}" type="presParOf" srcId="{DC291D04-1CE9-49AC-B395-70D8BC274109}" destId="{6CBDB925-06EA-4167-BC80-35EFD6131447}" srcOrd="3" destOrd="0" presId="urn:microsoft.com/office/officeart/2005/8/layout/vList5"/>
    <dgm:cxn modelId="{6FF88D29-D908-4756-BD0E-282CAAD2576B}" type="presParOf" srcId="{DC291D04-1CE9-49AC-B395-70D8BC274109}" destId="{D646D198-D480-46DE-A3F4-27640ECD5FBF}" srcOrd="4" destOrd="0" presId="urn:microsoft.com/office/officeart/2005/8/layout/vList5"/>
    <dgm:cxn modelId="{55188A74-38E8-4670-838D-304A87FAD38A}" type="presParOf" srcId="{D646D198-D480-46DE-A3F4-27640ECD5FBF}" destId="{6BE244D6-ED1D-4ADB-8860-3851025649C3}" srcOrd="0" destOrd="0" presId="urn:microsoft.com/office/officeart/2005/8/layout/vList5"/>
    <dgm:cxn modelId="{F2994279-907F-455F-BD61-2A3FBF160AB5}" type="presParOf" srcId="{D646D198-D480-46DE-A3F4-27640ECD5FBF}" destId="{009A9FC3-7FE1-482E-905A-43E4A29852A0}" srcOrd="1" destOrd="0" presId="urn:microsoft.com/office/officeart/2005/8/layout/vList5"/>
    <dgm:cxn modelId="{A307C4E3-279A-4537-8856-AA121A97E9C6}" type="presParOf" srcId="{DC291D04-1CE9-49AC-B395-70D8BC274109}" destId="{3B4C706D-4770-421A-860A-CA417228C2B4}" srcOrd="5" destOrd="0" presId="urn:microsoft.com/office/officeart/2005/8/layout/vList5"/>
    <dgm:cxn modelId="{B997F83D-BE05-4525-8383-565A39A5ABE5}" type="presParOf" srcId="{DC291D04-1CE9-49AC-B395-70D8BC274109}" destId="{87849339-60C6-4159-913B-7BBFC5C2D92F}" srcOrd="6" destOrd="0" presId="urn:microsoft.com/office/officeart/2005/8/layout/vList5"/>
    <dgm:cxn modelId="{A7D1B83A-5E27-42A5-9553-25AFA5BF2442}" type="presParOf" srcId="{87849339-60C6-4159-913B-7BBFC5C2D92F}" destId="{44E0CE16-A538-4096-9E15-49EF03FD17AF}" srcOrd="0" destOrd="0" presId="urn:microsoft.com/office/officeart/2005/8/layout/vList5"/>
    <dgm:cxn modelId="{6333BB5C-277C-4073-803F-D340F373DC6F}" type="presParOf" srcId="{87849339-60C6-4159-913B-7BBFC5C2D92F}" destId="{F937AFD8-177A-4434-B83D-2028D5667A81}" srcOrd="1" destOrd="0" presId="urn:microsoft.com/office/officeart/2005/8/layout/vList5"/>
    <dgm:cxn modelId="{B9D6E369-D568-4B93-A645-63FA94426D41}" type="presParOf" srcId="{DC291D04-1CE9-49AC-B395-70D8BC274109}" destId="{BA7CD289-5BDE-4A2F-BBED-49BAA220C45F}" srcOrd="7" destOrd="0" presId="urn:microsoft.com/office/officeart/2005/8/layout/vList5"/>
    <dgm:cxn modelId="{685F9405-2C3C-4375-83D7-01D99A07F539}" type="presParOf" srcId="{DC291D04-1CE9-49AC-B395-70D8BC274109}" destId="{BEEF6973-E293-4541-8876-D669727EFA8C}" srcOrd="8" destOrd="0" presId="urn:microsoft.com/office/officeart/2005/8/layout/vList5"/>
    <dgm:cxn modelId="{1EA33120-DAC1-4456-AC6A-75070B474B30}" type="presParOf" srcId="{BEEF6973-E293-4541-8876-D669727EFA8C}" destId="{5AE3788F-E4A3-4028-93B4-3BBE0302B8F5}" srcOrd="0" destOrd="0" presId="urn:microsoft.com/office/officeart/2005/8/layout/vList5"/>
    <dgm:cxn modelId="{24887E21-2A4A-4FA4-B96D-9E661974A427}" type="presParOf" srcId="{BEEF6973-E293-4541-8876-D669727EFA8C}" destId="{0EEEA1E8-E715-475E-AC25-EAD00589B494}"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B5FFDF-69BC-4CA2-A539-CD6C290D5FF8}" type="doc">
      <dgm:prSet loTypeId="urn:microsoft.com/office/officeart/2005/8/layout/chevron2" loCatId="list" qsTypeId="urn:microsoft.com/office/officeart/2005/8/quickstyle/3d2" qsCatId="3D" csTypeId="urn:microsoft.com/office/officeart/2005/8/colors/colorful2" csCatId="colorful" phldr="1"/>
      <dgm:spPr/>
      <dgm:t>
        <a:bodyPr/>
        <a:lstStyle/>
        <a:p>
          <a:endParaRPr lang="en-IN"/>
        </a:p>
      </dgm:t>
    </dgm:pt>
    <dgm:pt modelId="{8E773884-D191-4AA9-8011-C03CC4AFF7EE}">
      <dgm:prSet phldrT="[Text]" custT="1"/>
      <dgm:spPr/>
      <dgm:t>
        <a:bodyPr/>
        <a:lstStyle/>
        <a:p>
          <a:r>
            <a:rPr lang="en-IN" sz="1600">
              <a:solidFill>
                <a:schemeClr val="tx1"/>
              </a:solidFill>
              <a:latin typeface="Times New Roman" panose="02020603050405020304" pitchFamily="18" charset="0"/>
              <a:cs typeface="Times New Roman" panose="02020603050405020304" pitchFamily="18" charset="0"/>
            </a:rPr>
            <a:t>Data Integration</a:t>
          </a:r>
          <a:endParaRPr lang="en-IN" sz="1600" dirty="0">
            <a:solidFill>
              <a:schemeClr val="tx1"/>
            </a:solidFill>
            <a:latin typeface="Times New Roman" panose="02020603050405020304" pitchFamily="18" charset="0"/>
            <a:cs typeface="Times New Roman" panose="02020603050405020304" pitchFamily="18" charset="0"/>
          </a:endParaRPr>
        </a:p>
      </dgm:t>
    </dgm:pt>
    <dgm:pt modelId="{D27115CF-B783-462C-8A58-760B39CE3E00}" type="parTrans" cxnId="{FD0FC0B6-D068-47F0-890E-1061282BA2B0}">
      <dgm:prSet/>
      <dgm:spPr/>
      <dgm:t>
        <a:bodyPr/>
        <a:lstStyle/>
        <a:p>
          <a:endParaRPr lang="en-IN">
            <a:solidFill>
              <a:schemeClr val="tx1"/>
            </a:solidFill>
          </a:endParaRPr>
        </a:p>
      </dgm:t>
    </dgm:pt>
    <dgm:pt modelId="{BCB2093B-F434-4F29-BAC2-D8C96FBBC033}" type="sibTrans" cxnId="{FD0FC0B6-D068-47F0-890E-1061282BA2B0}">
      <dgm:prSet/>
      <dgm:spPr/>
      <dgm:t>
        <a:bodyPr/>
        <a:lstStyle/>
        <a:p>
          <a:endParaRPr lang="en-IN">
            <a:solidFill>
              <a:schemeClr val="tx1"/>
            </a:solidFill>
          </a:endParaRPr>
        </a:p>
      </dgm:t>
    </dgm:pt>
    <dgm:pt modelId="{689156E6-0135-4886-8ADA-208870952D55}">
      <dgm:prSet phldrT="[Text]" custT="1"/>
      <dgm:spPr/>
      <dgm:t>
        <a:bodyPr/>
        <a:lstStyle/>
        <a:p>
          <a:r>
            <a:rPr lang="en-US" sz="1100">
              <a:solidFill>
                <a:schemeClr val="tx1"/>
              </a:solidFill>
              <a:latin typeface="Times New Roman" panose="02020603050405020304" pitchFamily="18" charset="0"/>
              <a:cs typeface="Times New Roman" panose="02020603050405020304" pitchFamily="18" charset="0"/>
            </a:rPr>
            <a:t>Integrating and cleaning data from MySQL and external sources was time-consuming, ensuring consistency across platforms.</a:t>
          </a:r>
          <a:endParaRPr lang="en-IN" sz="1100" dirty="0">
            <a:solidFill>
              <a:schemeClr val="tx1"/>
            </a:solidFill>
            <a:latin typeface="Times New Roman" panose="02020603050405020304" pitchFamily="18" charset="0"/>
            <a:cs typeface="Times New Roman" panose="02020603050405020304" pitchFamily="18" charset="0"/>
          </a:endParaRPr>
        </a:p>
      </dgm:t>
    </dgm:pt>
    <dgm:pt modelId="{793E20A7-2731-4557-89A2-107B5F2B10F3}" type="parTrans" cxnId="{8E7B45B1-1095-4F6A-B49D-574FBED0B167}">
      <dgm:prSet/>
      <dgm:spPr/>
      <dgm:t>
        <a:bodyPr/>
        <a:lstStyle/>
        <a:p>
          <a:endParaRPr lang="en-IN">
            <a:solidFill>
              <a:schemeClr val="tx1"/>
            </a:solidFill>
          </a:endParaRPr>
        </a:p>
      </dgm:t>
    </dgm:pt>
    <dgm:pt modelId="{699DE3B7-1C6B-4749-ADCE-C982CB9F9DA7}" type="sibTrans" cxnId="{8E7B45B1-1095-4F6A-B49D-574FBED0B167}">
      <dgm:prSet/>
      <dgm:spPr/>
      <dgm:t>
        <a:bodyPr/>
        <a:lstStyle/>
        <a:p>
          <a:endParaRPr lang="en-IN">
            <a:solidFill>
              <a:schemeClr val="tx1"/>
            </a:solidFill>
          </a:endParaRPr>
        </a:p>
      </dgm:t>
    </dgm:pt>
    <dgm:pt modelId="{FDB46CFD-8B9A-41DE-854B-386F32C8000A}">
      <dgm:prSet phldrT="[Text]" custT="1"/>
      <dgm:spPr/>
      <dgm:t>
        <a:bodyPr/>
        <a:lstStyle/>
        <a:p>
          <a:r>
            <a:rPr lang="en-IN" sz="1600">
              <a:solidFill>
                <a:schemeClr val="tx1"/>
              </a:solidFill>
              <a:latin typeface="Times New Roman" panose="02020603050405020304" pitchFamily="18" charset="0"/>
              <a:cs typeface="Times New Roman" panose="02020603050405020304" pitchFamily="18" charset="0"/>
            </a:rPr>
            <a:t>Model Accuracy</a:t>
          </a:r>
          <a:endParaRPr lang="en-IN" sz="1600" dirty="0">
            <a:solidFill>
              <a:schemeClr val="tx1"/>
            </a:solidFill>
            <a:latin typeface="Times New Roman" panose="02020603050405020304" pitchFamily="18" charset="0"/>
            <a:cs typeface="Times New Roman" panose="02020603050405020304" pitchFamily="18" charset="0"/>
          </a:endParaRPr>
        </a:p>
      </dgm:t>
    </dgm:pt>
    <dgm:pt modelId="{7E8E95D6-FEA1-4FBD-9859-C9152B1FE39B}" type="parTrans" cxnId="{CCAC4F40-8EFC-4D91-980A-57026A8DD4B2}">
      <dgm:prSet/>
      <dgm:spPr/>
      <dgm:t>
        <a:bodyPr/>
        <a:lstStyle/>
        <a:p>
          <a:endParaRPr lang="en-IN">
            <a:solidFill>
              <a:schemeClr val="tx1"/>
            </a:solidFill>
          </a:endParaRPr>
        </a:p>
      </dgm:t>
    </dgm:pt>
    <dgm:pt modelId="{DEEE4C12-063B-4930-A8DC-8B970BAB69E6}" type="sibTrans" cxnId="{CCAC4F40-8EFC-4D91-980A-57026A8DD4B2}">
      <dgm:prSet/>
      <dgm:spPr/>
      <dgm:t>
        <a:bodyPr/>
        <a:lstStyle/>
        <a:p>
          <a:endParaRPr lang="en-IN">
            <a:solidFill>
              <a:schemeClr val="tx1"/>
            </a:solidFill>
          </a:endParaRPr>
        </a:p>
      </dgm:t>
    </dgm:pt>
    <dgm:pt modelId="{51B3A792-E3E1-4C0C-8B8F-69E57359B97B}">
      <dgm:prSet phldrT="[Text]" custT="1"/>
      <dgm:spPr/>
      <dgm:t>
        <a:bodyPr/>
        <a:lstStyle/>
        <a:p>
          <a:r>
            <a:rPr lang="en-US" sz="1100" dirty="0">
              <a:solidFill>
                <a:schemeClr val="tx1"/>
              </a:solidFill>
              <a:latin typeface="Times New Roman" panose="02020603050405020304" pitchFamily="18" charset="0"/>
              <a:cs typeface="Times New Roman" panose="02020603050405020304" pitchFamily="18" charset="0"/>
            </a:rPr>
            <a:t>Fine-tuning the ARIMA model to accurately forecast demand involved a lot of trial and error.</a:t>
          </a:r>
          <a:endParaRPr lang="en-IN" sz="1100" dirty="0">
            <a:solidFill>
              <a:schemeClr val="tx1"/>
            </a:solidFill>
            <a:latin typeface="Times New Roman" panose="02020603050405020304" pitchFamily="18" charset="0"/>
            <a:cs typeface="Times New Roman" panose="02020603050405020304" pitchFamily="18" charset="0"/>
          </a:endParaRPr>
        </a:p>
      </dgm:t>
    </dgm:pt>
    <dgm:pt modelId="{8FD4E9A4-F7F1-4E21-8201-10041C391232}" type="parTrans" cxnId="{7936B8F7-84D1-4BA1-B775-D22708C85C91}">
      <dgm:prSet/>
      <dgm:spPr/>
      <dgm:t>
        <a:bodyPr/>
        <a:lstStyle/>
        <a:p>
          <a:endParaRPr lang="en-IN">
            <a:solidFill>
              <a:schemeClr val="tx1"/>
            </a:solidFill>
          </a:endParaRPr>
        </a:p>
      </dgm:t>
    </dgm:pt>
    <dgm:pt modelId="{387C4283-E103-4717-AC91-2CECA487D947}" type="sibTrans" cxnId="{7936B8F7-84D1-4BA1-B775-D22708C85C91}">
      <dgm:prSet/>
      <dgm:spPr/>
      <dgm:t>
        <a:bodyPr/>
        <a:lstStyle/>
        <a:p>
          <a:endParaRPr lang="en-IN">
            <a:solidFill>
              <a:schemeClr val="tx1"/>
            </a:solidFill>
          </a:endParaRPr>
        </a:p>
      </dgm:t>
    </dgm:pt>
    <dgm:pt modelId="{0965E13C-BBD2-4303-8802-78D51167F393}">
      <dgm:prSet phldrT="[Text]" custT="1"/>
      <dgm:spPr/>
      <dgm:t>
        <a:bodyPr/>
        <a:lstStyle/>
        <a:p>
          <a:r>
            <a:rPr lang="en-IN" sz="1600">
              <a:solidFill>
                <a:schemeClr val="tx1"/>
              </a:solidFill>
              <a:latin typeface="Times New Roman" panose="02020603050405020304" pitchFamily="18" charset="0"/>
              <a:cs typeface="Times New Roman" panose="02020603050405020304" pitchFamily="18" charset="0"/>
            </a:rPr>
            <a:t>Inventory Optimization Complexity</a:t>
          </a:r>
          <a:endParaRPr lang="en-IN" sz="1600" dirty="0">
            <a:solidFill>
              <a:schemeClr val="tx1"/>
            </a:solidFill>
            <a:latin typeface="Times New Roman" panose="02020603050405020304" pitchFamily="18" charset="0"/>
            <a:cs typeface="Times New Roman" panose="02020603050405020304" pitchFamily="18" charset="0"/>
          </a:endParaRPr>
        </a:p>
      </dgm:t>
    </dgm:pt>
    <dgm:pt modelId="{2888F5C6-5C6A-44DA-A710-18A696B0B390}" type="parTrans" cxnId="{365962A9-5947-4C79-B075-D8A12182675E}">
      <dgm:prSet/>
      <dgm:spPr/>
      <dgm:t>
        <a:bodyPr/>
        <a:lstStyle/>
        <a:p>
          <a:endParaRPr lang="en-IN">
            <a:solidFill>
              <a:schemeClr val="tx1"/>
            </a:solidFill>
          </a:endParaRPr>
        </a:p>
      </dgm:t>
    </dgm:pt>
    <dgm:pt modelId="{5ECC3C32-25E2-4E29-B0E8-072A2FB4C7EC}" type="sibTrans" cxnId="{365962A9-5947-4C79-B075-D8A12182675E}">
      <dgm:prSet/>
      <dgm:spPr/>
      <dgm:t>
        <a:bodyPr/>
        <a:lstStyle/>
        <a:p>
          <a:endParaRPr lang="en-IN">
            <a:solidFill>
              <a:schemeClr val="tx1"/>
            </a:solidFill>
          </a:endParaRPr>
        </a:p>
      </dgm:t>
    </dgm:pt>
    <dgm:pt modelId="{90817B76-63A9-4D0D-B6AD-AED0B70E826D}">
      <dgm:prSet phldrT="[Text]" custT="1"/>
      <dgm:spPr/>
      <dgm:t>
        <a:bodyPr/>
        <a:lstStyle/>
        <a:p>
          <a:r>
            <a:rPr lang="en-US" sz="1100">
              <a:solidFill>
                <a:schemeClr val="tx1"/>
              </a:solidFill>
              <a:latin typeface="Times New Roman" panose="02020603050405020304" pitchFamily="18" charset="0"/>
              <a:cs typeface="Times New Roman" panose="02020603050405020304" pitchFamily="18" charset="0"/>
            </a:rPr>
            <a:t>Balancing multiple factors like holding costs and lead times made the optimization algorithm complex and challenging.</a:t>
          </a:r>
          <a:endParaRPr lang="en-IN" sz="1100" dirty="0">
            <a:solidFill>
              <a:schemeClr val="tx1"/>
            </a:solidFill>
            <a:latin typeface="Times New Roman" panose="02020603050405020304" pitchFamily="18" charset="0"/>
            <a:cs typeface="Times New Roman" panose="02020603050405020304" pitchFamily="18" charset="0"/>
          </a:endParaRPr>
        </a:p>
      </dgm:t>
    </dgm:pt>
    <dgm:pt modelId="{7CA2C3B3-B2E2-45B2-AA77-41A75515E1B4}" type="parTrans" cxnId="{EA93A871-5C14-409A-A795-2F6F92DFBDDA}">
      <dgm:prSet/>
      <dgm:spPr/>
      <dgm:t>
        <a:bodyPr/>
        <a:lstStyle/>
        <a:p>
          <a:endParaRPr lang="en-IN">
            <a:solidFill>
              <a:schemeClr val="tx1"/>
            </a:solidFill>
          </a:endParaRPr>
        </a:p>
      </dgm:t>
    </dgm:pt>
    <dgm:pt modelId="{47CB0E5E-F1BF-4FB0-9969-3226D358FEDF}" type="sibTrans" cxnId="{EA93A871-5C14-409A-A795-2F6F92DFBDDA}">
      <dgm:prSet/>
      <dgm:spPr/>
      <dgm:t>
        <a:bodyPr/>
        <a:lstStyle/>
        <a:p>
          <a:endParaRPr lang="en-IN">
            <a:solidFill>
              <a:schemeClr val="tx1"/>
            </a:solidFill>
          </a:endParaRPr>
        </a:p>
      </dgm:t>
    </dgm:pt>
    <dgm:pt modelId="{FB5EB799-436C-4277-A522-67D43DC8489F}">
      <dgm:prSet custT="1"/>
      <dgm:spPr/>
      <dgm:t>
        <a:bodyPr/>
        <a:lstStyle/>
        <a:p>
          <a:r>
            <a:rPr lang="en-IN" sz="1600">
              <a:solidFill>
                <a:schemeClr val="tx1"/>
              </a:solidFill>
              <a:latin typeface="Times New Roman" panose="02020603050405020304" pitchFamily="18" charset="0"/>
              <a:cs typeface="Times New Roman" panose="02020603050405020304" pitchFamily="18" charset="0"/>
            </a:rPr>
            <a:t>Real-time Data Processing</a:t>
          </a:r>
          <a:endParaRPr lang="en-IN" sz="1600" dirty="0">
            <a:solidFill>
              <a:schemeClr val="tx1"/>
            </a:solidFill>
            <a:latin typeface="Times New Roman" panose="02020603050405020304" pitchFamily="18" charset="0"/>
            <a:cs typeface="Times New Roman" panose="02020603050405020304" pitchFamily="18" charset="0"/>
          </a:endParaRPr>
        </a:p>
      </dgm:t>
    </dgm:pt>
    <dgm:pt modelId="{D3BC1408-700E-4322-89FD-073F1E0DEE98}" type="parTrans" cxnId="{E34E9FDF-726D-45FD-B8EB-710ED31174D8}">
      <dgm:prSet/>
      <dgm:spPr/>
      <dgm:t>
        <a:bodyPr/>
        <a:lstStyle/>
        <a:p>
          <a:endParaRPr lang="en-IN">
            <a:solidFill>
              <a:schemeClr val="tx1"/>
            </a:solidFill>
          </a:endParaRPr>
        </a:p>
      </dgm:t>
    </dgm:pt>
    <dgm:pt modelId="{E8EC2E4A-D25B-4867-BAB6-B28B0A1898AD}" type="sibTrans" cxnId="{E34E9FDF-726D-45FD-B8EB-710ED31174D8}">
      <dgm:prSet/>
      <dgm:spPr/>
      <dgm:t>
        <a:bodyPr/>
        <a:lstStyle/>
        <a:p>
          <a:endParaRPr lang="en-IN">
            <a:solidFill>
              <a:schemeClr val="tx1"/>
            </a:solidFill>
          </a:endParaRPr>
        </a:p>
      </dgm:t>
    </dgm:pt>
    <dgm:pt modelId="{21DC94F5-D649-4EAC-884D-1080C41E9482}">
      <dgm:prSet custT="1"/>
      <dgm:spPr/>
      <dgm:t>
        <a:bodyPr/>
        <a:lstStyle/>
        <a:p>
          <a:r>
            <a:rPr lang="en-US" sz="1100">
              <a:solidFill>
                <a:schemeClr val="tx1"/>
              </a:solidFill>
              <a:latin typeface="Times New Roman" panose="02020603050405020304" pitchFamily="18" charset="0"/>
              <a:cs typeface="Times New Roman" panose="02020603050405020304" pitchFamily="18" charset="0"/>
            </a:rPr>
            <a:t>Ensuring efficient real-time data processing while scaling to handle large datasets was a significant challenge.</a:t>
          </a:r>
          <a:endParaRPr lang="en-IN" sz="1100" dirty="0">
            <a:solidFill>
              <a:schemeClr val="tx1"/>
            </a:solidFill>
            <a:latin typeface="Times New Roman" panose="02020603050405020304" pitchFamily="18" charset="0"/>
            <a:cs typeface="Times New Roman" panose="02020603050405020304" pitchFamily="18" charset="0"/>
          </a:endParaRPr>
        </a:p>
      </dgm:t>
    </dgm:pt>
    <dgm:pt modelId="{54614BF6-C562-461A-B6D1-95432CD19614}" type="parTrans" cxnId="{96C46D99-9372-403F-8353-2AC26B9E66C4}">
      <dgm:prSet/>
      <dgm:spPr/>
      <dgm:t>
        <a:bodyPr/>
        <a:lstStyle/>
        <a:p>
          <a:endParaRPr lang="en-IN">
            <a:solidFill>
              <a:schemeClr val="tx1"/>
            </a:solidFill>
          </a:endParaRPr>
        </a:p>
      </dgm:t>
    </dgm:pt>
    <dgm:pt modelId="{C3EBEE29-E1D4-4E91-B1EF-25766B2341AC}" type="sibTrans" cxnId="{96C46D99-9372-403F-8353-2AC26B9E66C4}">
      <dgm:prSet/>
      <dgm:spPr/>
      <dgm:t>
        <a:bodyPr/>
        <a:lstStyle/>
        <a:p>
          <a:endParaRPr lang="en-IN">
            <a:solidFill>
              <a:schemeClr val="tx1"/>
            </a:solidFill>
          </a:endParaRPr>
        </a:p>
      </dgm:t>
    </dgm:pt>
    <dgm:pt modelId="{BEB3FC54-7023-4B42-B9B9-4CFFB884854A}" type="pres">
      <dgm:prSet presAssocID="{60B5FFDF-69BC-4CA2-A539-CD6C290D5FF8}" presName="linearFlow" presStyleCnt="0">
        <dgm:presLayoutVars>
          <dgm:dir/>
          <dgm:animLvl val="lvl"/>
          <dgm:resizeHandles val="exact"/>
        </dgm:presLayoutVars>
      </dgm:prSet>
      <dgm:spPr/>
    </dgm:pt>
    <dgm:pt modelId="{F5B5EE99-AF66-4166-BE74-0326CF0D8548}" type="pres">
      <dgm:prSet presAssocID="{8E773884-D191-4AA9-8011-C03CC4AFF7EE}" presName="composite" presStyleCnt="0"/>
      <dgm:spPr/>
    </dgm:pt>
    <dgm:pt modelId="{A111FD0F-75C3-4256-952C-CAB4DE1F0A5D}" type="pres">
      <dgm:prSet presAssocID="{8E773884-D191-4AA9-8011-C03CC4AFF7EE}" presName="parentText" presStyleLbl="alignNode1" presStyleIdx="0" presStyleCnt="4">
        <dgm:presLayoutVars>
          <dgm:chMax val="1"/>
          <dgm:bulletEnabled val="1"/>
        </dgm:presLayoutVars>
      </dgm:prSet>
      <dgm:spPr/>
    </dgm:pt>
    <dgm:pt modelId="{CB13CCF5-A4F7-4B6B-951F-F42113E045F2}" type="pres">
      <dgm:prSet presAssocID="{8E773884-D191-4AA9-8011-C03CC4AFF7EE}" presName="descendantText" presStyleLbl="alignAcc1" presStyleIdx="0" presStyleCnt="4" custScaleX="72977" custLinFactNeighborX="-13506" custLinFactNeighborY="-1038">
        <dgm:presLayoutVars>
          <dgm:bulletEnabled val="1"/>
        </dgm:presLayoutVars>
      </dgm:prSet>
      <dgm:spPr/>
    </dgm:pt>
    <dgm:pt modelId="{D8F84C1A-7C49-41D6-925A-120E4BAE04A0}" type="pres">
      <dgm:prSet presAssocID="{BCB2093B-F434-4F29-BAC2-D8C96FBBC033}" presName="sp" presStyleCnt="0"/>
      <dgm:spPr/>
    </dgm:pt>
    <dgm:pt modelId="{8E6E22C3-07E5-4BAE-8D1D-2D916BF5F139}" type="pres">
      <dgm:prSet presAssocID="{FDB46CFD-8B9A-41DE-854B-386F32C8000A}" presName="composite" presStyleCnt="0"/>
      <dgm:spPr/>
    </dgm:pt>
    <dgm:pt modelId="{ED9E934F-89EA-40B0-B965-913BF2C57F5E}" type="pres">
      <dgm:prSet presAssocID="{FDB46CFD-8B9A-41DE-854B-386F32C8000A}" presName="parentText" presStyleLbl="alignNode1" presStyleIdx="1" presStyleCnt="4">
        <dgm:presLayoutVars>
          <dgm:chMax val="1"/>
          <dgm:bulletEnabled val="1"/>
        </dgm:presLayoutVars>
      </dgm:prSet>
      <dgm:spPr/>
    </dgm:pt>
    <dgm:pt modelId="{DCCA6407-1366-4F9F-9FD6-25D4D4292FF9}" type="pres">
      <dgm:prSet presAssocID="{FDB46CFD-8B9A-41DE-854B-386F32C8000A}" presName="descendantText" presStyleLbl="alignAcc1" presStyleIdx="1" presStyleCnt="4" custScaleX="72908" custLinFactNeighborX="-13566" custLinFactNeighborY="-1207">
        <dgm:presLayoutVars>
          <dgm:bulletEnabled val="1"/>
        </dgm:presLayoutVars>
      </dgm:prSet>
      <dgm:spPr/>
    </dgm:pt>
    <dgm:pt modelId="{E0AD55B1-7668-461A-8044-086364E95191}" type="pres">
      <dgm:prSet presAssocID="{DEEE4C12-063B-4930-A8DC-8B970BAB69E6}" presName="sp" presStyleCnt="0"/>
      <dgm:spPr/>
    </dgm:pt>
    <dgm:pt modelId="{C62741F1-E0CE-4FCB-A658-0C1C642289C9}" type="pres">
      <dgm:prSet presAssocID="{0965E13C-BBD2-4303-8802-78D51167F393}" presName="composite" presStyleCnt="0"/>
      <dgm:spPr/>
    </dgm:pt>
    <dgm:pt modelId="{58490DB5-6108-4597-BD53-16BFED61AD65}" type="pres">
      <dgm:prSet presAssocID="{0965E13C-BBD2-4303-8802-78D51167F393}" presName="parentText" presStyleLbl="alignNode1" presStyleIdx="2" presStyleCnt="4">
        <dgm:presLayoutVars>
          <dgm:chMax val="1"/>
          <dgm:bulletEnabled val="1"/>
        </dgm:presLayoutVars>
      </dgm:prSet>
      <dgm:spPr/>
    </dgm:pt>
    <dgm:pt modelId="{58799C6C-3A40-424B-A825-813089C068C3}" type="pres">
      <dgm:prSet presAssocID="{0965E13C-BBD2-4303-8802-78D51167F393}" presName="descendantText" presStyleLbl="alignAcc1" presStyleIdx="2" presStyleCnt="4" custScaleX="73428" custLinFactNeighborX="-13186" custLinFactNeighborY="2765">
        <dgm:presLayoutVars>
          <dgm:bulletEnabled val="1"/>
        </dgm:presLayoutVars>
      </dgm:prSet>
      <dgm:spPr/>
    </dgm:pt>
    <dgm:pt modelId="{97267A65-32A6-44B8-B907-258E5856090E}" type="pres">
      <dgm:prSet presAssocID="{5ECC3C32-25E2-4E29-B0E8-072A2FB4C7EC}" presName="sp" presStyleCnt="0"/>
      <dgm:spPr/>
    </dgm:pt>
    <dgm:pt modelId="{970DB626-0E75-404F-86CC-629A0FBD2EA0}" type="pres">
      <dgm:prSet presAssocID="{FB5EB799-436C-4277-A522-67D43DC8489F}" presName="composite" presStyleCnt="0"/>
      <dgm:spPr/>
    </dgm:pt>
    <dgm:pt modelId="{C9A1B178-9866-492E-97BB-732E583DD0CF}" type="pres">
      <dgm:prSet presAssocID="{FB5EB799-436C-4277-A522-67D43DC8489F}" presName="parentText" presStyleLbl="alignNode1" presStyleIdx="3" presStyleCnt="4">
        <dgm:presLayoutVars>
          <dgm:chMax val="1"/>
          <dgm:bulletEnabled val="1"/>
        </dgm:presLayoutVars>
      </dgm:prSet>
      <dgm:spPr/>
    </dgm:pt>
    <dgm:pt modelId="{F6656032-C0A6-420D-882D-DC14642CFEA2}" type="pres">
      <dgm:prSet presAssocID="{FB5EB799-436C-4277-A522-67D43DC8489F}" presName="descendantText" presStyleLbl="alignAcc1" presStyleIdx="3" presStyleCnt="4" custScaleX="73451" custLinFactNeighborX="-12874" custLinFactNeighborY="3894">
        <dgm:presLayoutVars>
          <dgm:bulletEnabled val="1"/>
        </dgm:presLayoutVars>
      </dgm:prSet>
      <dgm:spPr/>
    </dgm:pt>
  </dgm:ptLst>
  <dgm:cxnLst>
    <dgm:cxn modelId="{86E1B925-9B25-4148-AA92-D2DBFD911503}" type="presOf" srcId="{FB5EB799-436C-4277-A522-67D43DC8489F}" destId="{C9A1B178-9866-492E-97BB-732E583DD0CF}" srcOrd="0" destOrd="0" presId="urn:microsoft.com/office/officeart/2005/8/layout/chevron2"/>
    <dgm:cxn modelId="{81F4C63A-AE21-4556-BF46-118D2D7DFF5D}" type="presOf" srcId="{689156E6-0135-4886-8ADA-208870952D55}" destId="{CB13CCF5-A4F7-4B6B-951F-F42113E045F2}" srcOrd="0" destOrd="0" presId="urn:microsoft.com/office/officeart/2005/8/layout/chevron2"/>
    <dgm:cxn modelId="{CCAC4F40-8EFC-4D91-980A-57026A8DD4B2}" srcId="{60B5FFDF-69BC-4CA2-A539-CD6C290D5FF8}" destId="{FDB46CFD-8B9A-41DE-854B-386F32C8000A}" srcOrd="1" destOrd="0" parTransId="{7E8E95D6-FEA1-4FBD-9859-C9152B1FE39B}" sibTransId="{DEEE4C12-063B-4930-A8DC-8B970BAB69E6}"/>
    <dgm:cxn modelId="{8DF4D048-28A5-46BF-8B17-26470AB35ACC}" type="presOf" srcId="{FDB46CFD-8B9A-41DE-854B-386F32C8000A}" destId="{ED9E934F-89EA-40B0-B965-913BF2C57F5E}" srcOrd="0" destOrd="0" presId="urn:microsoft.com/office/officeart/2005/8/layout/chevron2"/>
    <dgm:cxn modelId="{0A557169-9169-4F57-A555-33A299E81FE4}" type="presOf" srcId="{21DC94F5-D649-4EAC-884D-1080C41E9482}" destId="{F6656032-C0A6-420D-882D-DC14642CFEA2}" srcOrd="0" destOrd="0" presId="urn:microsoft.com/office/officeart/2005/8/layout/chevron2"/>
    <dgm:cxn modelId="{EA93A871-5C14-409A-A795-2F6F92DFBDDA}" srcId="{0965E13C-BBD2-4303-8802-78D51167F393}" destId="{90817B76-63A9-4D0D-B6AD-AED0B70E826D}" srcOrd="0" destOrd="0" parTransId="{7CA2C3B3-B2E2-45B2-AA77-41A75515E1B4}" sibTransId="{47CB0E5E-F1BF-4FB0-9969-3226D358FEDF}"/>
    <dgm:cxn modelId="{06024887-02D7-41E7-9274-2C78EE27298C}" type="presOf" srcId="{90817B76-63A9-4D0D-B6AD-AED0B70E826D}" destId="{58799C6C-3A40-424B-A825-813089C068C3}" srcOrd="0" destOrd="0" presId="urn:microsoft.com/office/officeart/2005/8/layout/chevron2"/>
    <dgm:cxn modelId="{149E8697-5461-4615-85D3-CF3286733D67}" type="presOf" srcId="{0965E13C-BBD2-4303-8802-78D51167F393}" destId="{58490DB5-6108-4597-BD53-16BFED61AD65}" srcOrd="0" destOrd="0" presId="urn:microsoft.com/office/officeart/2005/8/layout/chevron2"/>
    <dgm:cxn modelId="{96C46D99-9372-403F-8353-2AC26B9E66C4}" srcId="{FB5EB799-436C-4277-A522-67D43DC8489F}" destId="{21DC94F5-D649-4EAC-884D-1080C41E9482}" srcOrd="0" destOrd="0" parTransId="{54614BF6-C562-461A-B6D1-95432CD19614}" sibTransId="{C3EBEE29-E1D4-4E91-B1EF-25766B2341AC}"/>
    <dgm:cxn modelId="{365962A9-5947-4C79-B075-D8A12182675E}" srcId="{60B5FFDF-69BC-4CA2-A539-CD6C290D5FF8}" destId="{0965E13C-BBD2-4303-8802-78D51167F393}" srcOrd="2" destOrd="0" parTransId="{2888F5C6-5C6A-44DA-A710-18A696B0B390}" sibTransId="{5ECC3C32-25E2-4E29-B0E8-072A2FB4C7EC}"/>
    <dgm:cxn modelId="{8E7B45B1-1095-4F6A-B49D-574FBED0B167}" srcId="{8E773884-D191-4AA9-8011-C03CC4AFF7EE}" destId="{689156E6-0135-4886-8ADA-208870952D55}" srcOrd="0" destOrd="0" parTransId="{793E20A7-2731-4557-89A2-107B5F2B10F3}" sibTransId="{699DE3B7-1C6B-4749-ADCE-C982CB9F9DA7}"/>
    <dgm:cxn modelId="{FD0FC0B6-D068-47F0-890E-1061282BA2B0}" srcId="{60B5FFDF-69BC-4CA2-A539-CD6C290D5FF8}" destId="{8E773884-D191-4AA9-8011-C03CC4AFF7EE}" srcOrd="0" destOrd="0" parTransId="{D27115CF-B783-462C-8A58-760B39CE3E00}" sibTransId="{BCB2093B-F434-4F29-BAC2-D8C96FBBC033}"/>
    <dgm:cxn modelId="{22FBADCD-BDF0-404E-A513-134A6837D6EE}" type="presOf" srcId="{8E773884-D191-4AA9-8011-C03CC4AFF7EE}" destId="{A111FD0F-75C3-4256-952C-CAB4DE1F0A5D}" srcOrd="0" destOrd="0" presId="urn:microsoft.com/office/officeart/2005/8/layout/chevron2"/>
    <dgm:cxn modelId="{81E8EBD2-1BCF-4CD6-85D5-32E8FF857BD0}" type="presOf" srcId="{51B3A792-E3E1-4C0C-8B8F-69E57359B97B}" destId="{DCCA6407-1366-4F9F-9FD6-25D4D4292FF9}" srcOrd="0" destOrd="0" presId="urn:microsoft.com/office/officeart/2005/8/layout/chevron2"/>
    <dgm:cxn modelId="{B761D6D7-455F-44D2-81D6-AC9F52A3718D}" type="presOf" srcId="{60B5FFDF-69BC-4CA2-A539-CD6C290D5FF8}" destId="{BEB3FC54-7023-4B42-B9B9-4CFFB884854A}" srcOrd="0" destOrd="0" presId="urn:microsoft.com/office/officeart/2005/8/layout/chevron2"/>
    <dgm:cxn modelId="{E34E9FDF-726D-45FD-B8EB-710ED31174D8}" srcId="{60B5FFDF-69BC-4CA2-A539-CD6C290D5FF8}" destId="{FB5EB799-436C-4277-A522-67D43DC8489F}" srcOrd="3" destOrd="0" parTransId="{D3BC1408-700E-4322-89FD-073F1E0DEE98}" sibTransId="{E8EC2E4A-D25B-4867-BAB6-B28B0A1898AD}"/>
    <dgm:cxn modelId="{7936B8F7-84D1-4BA1-B775-D22708C85C91}" srcId="{FDB46CFD-8B9A-41DE-854B-386F32C8000A}" destId="{51B3A792-E3E1-4C0C-8B8F-69E57359B97B}" srcOrd="0" destOrd="0" parTransId="{8FD4E9A4-F7F1-4E21-8201-10041C391232}" sibTransId="{387C4283-E103-4717-AC91-2CECA487D947}"/>
    <dgm:cxn modelId="{667C3351-AB57-4E1C-92D5-718952D763F9}" type="presParOf" srcId="{BEB3FC54-7023-4B42-B9B9-4CFFB884854A}" destId="{F5B5EE99-AF66-4166-BE74-0326CF0D8548}" srcOrd="0" destOrd="0" presId="urn:microsoft.com/office/officeart/2005/8/layout/chevron2"/>
    <dgm:cxn modelId="{FE023D67-B06F-4122-85B6-57729B0F450C}" type="presParOf" srcId="{F5B5EE99-AF66-4166-BE74-0326CF0D8548}" destId="{A111FD0F-75C3-4256-952C-CAB4DE1F0A5D}" srcOrd="0" destOrd="0" presId="urn:microsoft.com/office/officeart/2005/8/layout/chevron2"/>
    <dgm:cxn modelId="{C0A98612-ACE2-458B-A4D1-51227DD684D2}" type="presParOf" srcId="{F5B5EE99-AF66-4166-BE74-0326CF0D8548}" destId="{CB13CCF5-A4F7-4B6B-951F-F42113E045F2}" srcOrd="1" destOrd="0" presId="urn:microsoft.com/office/officeart/2005/8/layout/chevron2"/>
    <dgm:cxn modelId="{A0A81035-F3A9-48B9-ADB1-A71872BCD0C4}" type="presParOf" srcId="{BEB3FC54-7023-4B42-B9B9-4CFFB884854A}" destId="{D8F84C1A-7C49-41D6-925A-120E4BAE04A0}" srcOrd="1" destOrd="0" presId="urn:microsoft.com/office/officeart/2005/8/layout/chevron2"/>
    <dgm:cxn modelId="{E5B5E694-8026-4FDC-A94C-A55440B40F6E}" type="presParOf" srcId="{BEB3FC54-7023-4B42-B9B9-4CFFB884854A}" destId="{8E6E22C3-07E5-4BAE-8D1D-2D916BF5F139}" srcOrd="2" destOrd="0" presId="urn:microsoft.com/office/officeart/2005/8/layout/chevron2"/>
    <dgm:cxn modelId="{85243AAE-6A42-4ADE-85E3-1D35E36CB4D6}" type="presParOf" srcId="{8E6E22C3-07E5-4BAE-8D1D-2D916BF5F139}" destId="{ED9E934F-89EA-40B0-B965-913BF2C57F5E}" srcOrd="0" destOrd="0" presId="urn:microsoft.com/office/officeart/2005/8/layout/chevron2"/>
    <dgm:cxn modelId="{6AF02BE7-BB23-42A7-A955-E5F6714BC1D0}" type="presParOf" srcId="{8E6E22C3-07E5-4BAE-8D1D-2D916BF5F139}" destId="{DCCA6407-1366-4F9F-9FD6-25D4D4292FF9}" srcOrd="1" destOrd="0" presId="urn:microsoft.com/office/officeart/2005/8/layout/chevron2"/>
    <dgm:cxn modelId="{28DFA113-87E4-464D-9E27-0EDD3F24571F}" type="presParOf" srcId="{BEB3FC54-7023-4B42-B9B9-4CFFB884854A}" destId="{E0AD55B1-7668-461A-8044-086364E95191}" srcOrd="3" destOrd="0" presId="urn:microsoft.com/office/officeart/2005/8/layout/chevron2"/>
    <dgm:cxn modelId="{5721B3AF-A25F-483A-B41A-AA3C819BBC0C}" type="presParOf" srcId="{BEB3FC54-7023-4B42-B9B9-4CFFB884854A}" destId="{C62741F1-E0CE-4FCB-A658-0C1C642289C9}" srcOrd="4" destOrd="0" presId="urn:microsoft.com/office/officeart/2005/8/layout/chevron2"/>
    <dgm:cxn modelId="{FD485A4D-9C60-4C92-8AA9-4BCB4D50156E}" type="presParOf" srcId="{C62741F1-E0CE-4FCB-A658-0C1C642289C9}" destId="{58490DB5-6108-4597-BD53-16BFED61AD65}" srcOrd="0" destOrd="0" presId="urn:microsoft.com/office/officeart/2005/8/layout/chevron2"/>
    <dgm:cxn modelId="{91E27C5E-EA4F-4150-9232-E4663BA7D866}" type="presParOf" srcId="{C62741F1-E0CE-4FCB-A658-0C1C642289C9}" destId="{58799C6C-3A40-424B-A825-813089C068C3}" srcOrd="1" destOrd="0" presId="urn:microsoft.com/office/officeart/2005/8/layout/chevron2"/>
    <dgm:cxn modelId="{DF30B71D-F3EB-4C9A-987B-F8F1971182A1}" type="presParOf" srcId="{BEB3FC54-7023-4B42-B9B9-4CFFB884854A}" destId="{97267A65-32A6-44B8-B907-258E5856090E}" srcOrd="5" destOrd="0" presId="urn:microsoft.com/office/officeart/2005/8/layout/chevron2"/>
    <dgm:cxn modelId="{38BA1538-D252-4713-A54E-93000F40BB37}" type="presParOf" srcId="{BEB3FC54-7023-4B42-B9B9-4CFFB884854A}" destId="{970DB626-0E75-404F-86CC-629A0FBD2EA0}" srcOrd="6" destOrd="0" presId="urn:microsoft.com/office/officeart/2005/8/layout/chevron2"/>
    <dgm:cxn modelId="{C4C0DD08-6203-4234-989D-D7CA9FF3FBED}" type="presParOf" srcId="{970DB626-0E75-404F-86CC-629A0FBD2EA0}" destId="{C9A1B178-9866-492E-97BB-732E583DD0CF}" srcOrd="0" destOrd="0" presId="urn:microsoft.com/office/officeart/2005/8/layout/chevron2"/>
    <dgm:cxn modelId="{3A62031C-F79F-4B06-937E-865E4696AFF9}" type="presParOf" srcId="{970DB626-0E75-404F-86CC-629A0FBD2EA0}" destId="{F6656032-C0A6-420D-882D-DC14642CFEA2}"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5F501-C264-4C93-97E1-4988DB5382D5}">
      <dsp:nvSpPr>
        <dsp:cNvPr id="0" name=""/>
        <dsp:cNvSpPr/>
      </dsp:nvSpPr>
      <dsp:spPr>
        <a:xfrm rot="5400000">
          <a:off x="209859" y="931674"/>
          <a:ext cx="781185" cy="889352"/>
        </a:xfrm>
        <a:prstGeom prst="bentUpArrow">
          <a:avLst>
            <a:gd name="adj1" fmla="val 32840"/>
            <a:gd name="adj2" fmla="val 25000"/>
            <a:gd name="adj3" fmla="val 35780"/>
          </a:avLst>
        </a:prstGeom>
        <a:gradFill rotWithShape="0">
          <a:gsLst>
            <a:gs pos="0">
              <a:schemeClr val="accent2">
                <a:tint val="50000"/>
                <a:hueOff val="0"/>
                <a:satOff val="0"/>
                <a:lumOff val="0"/>
                <a:alphaOff val="0"/>
                <a:tint val="96000"/>
                <a:lumMod val="100000"/>
              </a:schemeClr>
            </a:gs>
            <a:gs pos="78000">
              <a:schemeClr val="accent2">
                <a:tint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ECEC8E68-62F0-42FB-A4E5-6BB4290F01BA}">
      <dsp:nvSpPr>
        <dsp:cNvPr id="0" name=""/>
        <dsp:cNvSpPr/>
      </dsp:nvSpPr>
      <dsp:spPr>
        <a:xfrm>
          <a:off x="2892" y="65714"/>
          <a:ext cx="1315056" cy="920497"/>
        </a:xfrm>
        <a:prstGeom prst="roundRect">
          <a:avLst>
            <a:gd name="adj" fmla="val 1667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latin typeface="Times New Roman" panose="02020603050405020304" pitchFamily="18" charset="0"/>
              <a:cs typeface="Times New Roman" panose="02020603050405020304" pitchFamily="18" charset="0"/>
            </a:rPr>
            <a:t>ETL Pipeline</a:t>
          </a:r>
          <a:endParaRPr lang="en-IN" sz="1600" kern="1200" dirty="0">
            <a:latin typeface="Times New Roman" panose="02020603050405020304" pitchFamily="18" charset="0"/>
            <a:cs typeface="Times New Roman" panose="02020603050405020304" pitchFamily="18" charset="0"/>
          </a:endParaRPr>
        </a:p>
      </dsp:txBody>
      <dsp:txXfrm>
        <a:off x="47835" y="110657"/>
        <a:ext cx="1225170" cy="830611"/>
      </dsp:txXfrm>
    </dsp:sp>
    <dsp:sp modelId="{B7696611-1867-4261-8176-57296201B905}">
      <dsp:nvSpPr>
        <dsp:cNvPr id="0" name=""/>
        <dsp:cNvSpPr/>
      </dsp:nvSpPr>
      <dsp:spPr>
        <a:xfrm>
          <a:off x="1297959" y="149673"/>
          <a:ext cx="2832995" cy="74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Developed a robust pipeline to extract, transform, and load data from MySQL, ensuring seamless and reliable data processing. </a:t>
          </a:r>
          <a:endParaRPr lang="en-IN" sz="1100" kern="1200" dirty="0">
            <a:latin typeface="Times New Roman" panose="02020603050405020304" pitchFamily="18" charset="0"/>
            <a:cs typeface="Times New Roman" panose="02020603050405020304" pitchFamily="18" charset="0"/>
          </a:endParaRPr>
        </a:p>
      </dsp:txBody>
      <dsp:txXfrm>
        <a:off x="1297959" y="149673"/>
        <a:ext cx="2832995" cy="743986"/>
      </dsp:txXfrm>
    </dsp:sp>
    <dsp:sp modelId="{806D9DA8-456C-4238-B6FE-77C77348F3C4}">
      <dsp:nvSpPr>
        <dsp:cNvPr id="0" name=""/>
        <dsp:cNvSpPr/>
      </dsp:nvSpPr>
      <dsp:spPr>
        <a:xfrm rot="5400000">
          <a:off x="1750553" y="1965695"/>
          <a:ext cx="781185" cy="889352"/>
        </a:xfrm>
        <a:prstGeom prst="bentUpArrow">
          <a:avLst>
            <a:gd name="adj1" fmla="val 32840"/>
            <a:gd name="adj2" fmla="val 25000"/>
            <a:gd name="adj3" fmla="val 35780"/>
          </a:avLst>
        </a:prstGeom>
        <a:gradFill rotWithShape="0">
          <a:gsLst>
            <a:gs pos="0">
              <a:schemeClr val="accent2">
                <a:tint val="50000"/>
                <a:hueOff val="-2066298"/>
                <a:satOff val="21227"/>
                <a:lumOff val="7691"/>
                <a:alphaOff val="0"/>
                <a:tint val="96000"/>
                <a:lumMod val="100000"/>
              </a:schemeClr>
            </a:gs>
            <a:gs pos="78000">
              <a:schemeClr val="accent2">
                <a:tint val="50000"/>
                <a:hueOff val="-2066298"/>
                <a:satOff val="21227"/>
                <a:lumOff val="7691"/>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4D046FD8-2BE9-4DEA-A8E6-948534100E35}">
      <dsp:nvSpPr>
        <dsp:cNvPr id="0" name=""/>
        <dsp:cNvSpPr/>
      </dsp:nvSpPr>
      <dsp:spPr>
        <a:xfrm>
          <a:off x="1543586" y="1099736"/>
          <a:ext cx="1315056" cy="920497"/>
        </a:xfrm>
        <a:prstGeom prst="roundRect">
          <a:avLst>
            <a:gd name="adj" fmla="val 16670"/>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latin typeface="Times New Roman" panose="02020603050405020304" pitchFamily="18" charset="0"/>
              <a:cs typeface="Times New Roman" panose="02020603050405020304" pitchFamily="18" charset="0"/>
            </a:rPr>
            <a:t>Exploratory Data Analysis (EDA)</a:t>
          </a:r>
          <a:endParaRPr lang="en-IN" sz="1600" kern="1200" dirty="0">
            <a:latin typeface="Times New Roman" panose="02020603050405020304" pitchFamily="18" charset="0"/>
            <a:cs typeface="Times New Roman" panose="02020603050405020304" pitchFamily="18" charset="0"/>
          </a:endParaRPr>
        </a:p>
      </dsp:txBody>
      <dsp:txXfrm>
        <a:off x="1588529" y="1144679"/>
        <a:ext cx="1225170" cy="830611"/>
      </dsp:txXfrm>
    </dsp:sp>
    <dsp:sp modelId="{086AAED4-CA96-4B61-BA38-C167C2E66B4A}">
      <dsp:nvSpPr>
        <dsp:cNvPr id="0" name=""/>
        <dsp:cNvSpPr/>
      </dsp:nvSpPr>
      <dsp:spPr>
        <a:xfrm>
          <a:off x="2833923" y="1235312"/>
          <a:ext cx="2775102" cy="74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Analyzed data to identify patterns and trends, driving better forecasting and inventory management decisions.</a:t>
          </a:r>
          <a:endParaRPr lang="en-IN" sz="1100" kern="1200" dirty="0">
            <a:latin typeface="Times New Roman" panose="02020603050405020304" pitchFamily="18" charset="0"/>
            <a:cs typeface="Times New Roman" panose="02020603050405020304" pitchFamily="18" charset="0"/>
          </a:endParaRPr>
        </a:p>
      </dsp:txBody>
      <dsp:txXfrm>
        <a:off x="2833923" y="1235312"/>
        <a:ext cx="2775102" cy="743986"/>
      </dsp:txXfrm>
    </dsp:sp>
    <dsp:sp modelId="{0413373D-3241-4D8E-97A1-43477834A6DE}">
      <dsp:nvSpPr>
        <dsp:cNvPr id="0" name=""/>
        <dsp:cNvSpPr/>
      </dsp:nvSpPr>
      <dsp:spPr>
        <a:xfrm rot="5400000">
          <a:off x="3291246" y="2999717"/>
          <a:ext cx="781185" cy="889352"/>
        </a:xfrm>
        <a:prstGeom prst="bentUpArrow">
          <a:avLst>
            <a:gd name="adj1" fmla="val 32840"/>
            <a:gd name="adj2" fmla="val 25000"/>
            <a:gd name="adj3" fmla="val 35780"/>
          </a:avLst>
        </a:prstGeom>
        <a:gradFill rotWithShape="0">
          <a:gsLst>
            <a:gs pos="0">
              <a:schemeClr val="accent2">
                <a:tint val="50000"/>
                <a:hueOff val="-4132595"/>
                <a:satOff val="42455"/>
                <a:lumOff val="15383"/>
                <a:alphaOff val="0"/>
                <a:tint val="96000"/>
                <a:lumMod val="100000"/>
              </a:schemeClr>
            </a:gs>
            <a:gs pos="78000">
              <a:schemeClr val="accent2">
                <a:tint val="50000"/>
                <a:hueOff val="-4132595"/>
                <a:satOff val="42455"/>
                <a:lumOff val="1538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B4BB139D-7E79-4B62-9E9C-918A98D3F34C}">
      <dsp:nvSpPr>
        <dsp:cNvPr id="0" name=""/>
        <dsp:cNvSpPr/>
      </dsp:nvSpPr>
      <dsp:spPr>
        <a:xfrm>
          <a:off x="3084279" y="2133757"/>
          <a:ext cx="1315056" cy="920497"/>
        </a:xfrm>
        <a:prstGeom prst="roundRect">
          <a:avLst>
            <a:gd name="adj" fmla="val 16670"/>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latin typeface="Times New Roman" panose="02020603050405020304" pitchFamily="18" charset="0"/>
              <a:cs typeface="Times New Roman" panose="02020603050405020304" pitchFamily="18" charset="0"/>
            </a:rPr>
            <a:t>ARIMA Forecasting</a:t>
          </a:r>
          <a:endParaRPr lang="en-IN" sz="1600" kern="1200" dirty="0">
            <a:latin typeface="Times New Roman" panose="02020603050405020304" pitchFamily="18" charset="0"/>
            <a:cs typeface="Times New Roman" panose="02020603050405020304" pitchFamily="18" charset="0"/>
          </a:endParaRPr>
        </a:p>
      </dsp:txBody>
      <dsp:txXfrm>
        <a:off x="3129222" y="2178700"/>
        <a:ext cx="1225170" cy="830611"/>
      </dsp:txXfrm>
    </dsp:sp>
    <dsp:sp modelId="{DB853368-AB8D-4D6A-80F1-FF65DEBD889E}">
      <dsp:nvSpPr>
        <dsp:cNvPr id="0" name=""/>
        <dsp:cNvSpPr/>
      </dsp:nvSpPr>
      <dsp:spPr>
        <a:xfrm>
          <a:off x="4344269" y="2264067"/>
          <a:ext cx="2656617" cy="74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Applied ARIMA to predict future demand, providing a solid foundation for accurate inventory recommendations.</a:t>
          </a:r>
          <a:endParaRPr lang="en-IN" sz="1100" kern="1200" dirty="0">
            <a:latin typeface="Times New Roman" panose="02020603050405020304" pitchFamily="18" charset="0"/>
            <a:cs typeface="Times New Roman" panose="02020603050405020304" pitchFamily="18" charset="0"/>
          </a:endParaRPr>
        </a:p>
      </dsp:txBody>
      <dsp:txXfrm>
        <a:off x="4344269" y="2264067"/>
        <a:ext cx="2656617" cy="743986"/>
      </dsp:txXfrm>
    </dsp:sp>
    <dsp:sp modelId="{47C7CFDA-5B98-49FA-8FF8-8EC3839741DC}">
      <dsp:nvSpPr>
        <dsp:cNvPr id="0" name=""/>
        <dsp:cNvSpPr/>
      </dsp:nvSpPr>
      <dsp:spPr>
        <a:xfrm>
          <a:off x="4624973" y="3167779"/>
          <a:ext cx="1315056" cy="920497"/>
        </a:xfrm>
        <a:prstGeom prst="roundRect">
          <a:avLst>
            <a:gd name="adj" fmla="val 16670"/>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latin typeface="Times New Roman" panose="02020603050405020304" pitchFamily="18" charset="0"/>
              <a:cs typeface="Times New Roman" panose="02020603050405020304" pitchFamily="18" charset="0"/>
            </a:rPr>
            <a:t>Data Optimization</a:t>
          </a:r>
          <a:endParaRPr lang="en-IN" sz="1600" kern="1200" dirty="0">
            <a:latin typeface="Times New Roman" panose="02020603050405020304" pitchFamily="18" charset="0"/>
            <a:cs typeface="Times New Roman" panose="02020603050405020304" pitchFamily="18" charset="0"/>
          </a:endParaRPr>
        </a:p>
      </dsp:txBody>
      <dsp:txXfrm>
        <a:off x="4669916" y="3212722"/>
        <a:ext cx="1225170" cy="830611"/>
      </dsp:txXfrm>
    </dsp:sp>
    <dsp:sp modelId="{B5D72826-6DAB-4304-895D-78C7CE07CEDE}">
      <dsp:nvSpPr>
        <dsp:cNvPr id="0" name=""/>
        <dsp:cNvSpPr/>
      </dsp:nvSpPr>
      <dsp:spPr>
        <a:xfrm>
          <a:off x="5800469" y="3270115"/>
          <a:ext cx="1241353" cy="74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Enhanced data processing for faster, more efficient analysis, ensuring scalability as the system grows.</a:t>
          </a:r>
          <a:endParaRPr lang="en-IN" sz="1100" kern="1200" dirty="0">
            <a:latin typeface="Times New Roman" panose="02020603050405020304" pitchFamily="18" charset="0"/>
            <a:cs typeface="Times New Roman" panose="02020603050405020304" pitchFamily="18" charset="0"/>
          </a:endParaRPr>
        </a:p>
      </dsp:txBody>
      <dsp:txXfrm>
        <a:off x="5800469" y="3270115"/>
        <a:ext cx="1241353" cy="743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1DA53-26CD-4FD4-8539-2419699FA7F0}">
      <dsp:nvSpPr>
        <dsp:cNvPr id="0" name=""/>
        <dsp:cNvSpPr/>
      </dsp:nvSpPr>
      <dsp:spPr>
        <a:xfrm rot="5400000">
          <a:off x="3561085" y="-1081589"/>
          <a:ext cx="638514" cy="2964972"/>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a:latin typeface="Times New Roman" panose="02020603050405020304" pitchFamily="18" charset="0"/>
              <a:cs typeface="Times New Roman" panose="02020603050405020304" pitchFamily="18" charset="0"/>
            </a:rPr>
            <a:t>Connect to a MySQL database, retrieve inventory data, clean it, and aggregate by time periods.</a:t>
          </a:r>
          <a:endParaRPr lang="en-IN" sz="1050" kern="1200" dirty="0">
            <a:latin typeface="Times New Roman" panose="02020603050405020304" pitchFamily="18" charset="0"/>
            <a:cs typeface="Times New Roman" panose="02020603050405020304" pitchFamily="18" charset="0"/>
          </a:endParaRPr>
        </a:p>
      </dsp:txBody>
      <dsp:txXfrm rot="-5400000">
        <a:off x="2397856" y="112810"/>
        <a:ext cx="2933802" cy="576174"/>
      </dsp:txXfrm>
    </dsp:sp>
    <dsp:sp modelId="{060ECC06-C167-4C30-A1B6-02C27AA6EC09}">
      <dsp:nvSpPr>
        <dsp:cNvPr id="0" name=""/>
        <dsp:cNvSpPr/>
      </dsp:nvSpPr>
      <dsp:spPr>
        <a:xfrm>
          <a:off x="564536" y="1825"/>
          <a:ext cx="1833319" cy="798142"/>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Data Preparation</a:t>
          </a:r>
          <a:endParaRPr lang="en-IN" sz="1800" kern="1200" dirty="0">
            <a:latin typeface="Times New Roman" panose="02020603050405020304" pitchFamily="18" charset="0"/>
            <a:cs typeface="Times New Roman" panose="02020603050405020304" pitchFamily="18" charset="0"/>
          </a:endParaRPr>
        </a:p>
      </dsp:txBody>
      <dsp:txXfrm>
        <a:off x="603498" y="40787"/>
        <a:ext cx="1755395" cy="720218"/>
      </dsp:txXfrm>
    </dsp:sp>
    <dsp:sp modelId="{D763B36D-88B3-4E75-8751-FF45068217BF}">
      <dsp:nvSpPr>
        <dsp:cNvPr id="0" name=""/>
        <dsp:cNvSpPr/>
      </dsp:nvSpPr>
      <dsp:spPr>
        <a:xfrm rot="5400000">
          <a:off x="3523683" y="-243843"/>
          <a:ext cx="638514" cy="2965579"/>
        </a:xfrm>
        <a:prstGeom prst="round2SameRect">
          <a:avLst/>
        </a:prstGeom>
        <a:solidFill>
          <a:schemeClr val="accent2">
            <a:tint val="40000"/>
            <a:alpha val="90000"/>
            <a:hueOff val="-1022960"/>
            <a:satOff val="11277"/>
            <a:lumOff val="1074"/>
            <a:alphaOff val="0"/>
          </a:schemeClr>
        </a:solidFill>
        <a:ln w="19050" cap="rnd" cmpd="sng" algn="ctr">
          <a:solidFill>
            <a:schemeClr val="accent2">
              <a:tint val="40000"/>
              <a:alpha val="90000"/>
              <a:hueOff val="-1022960"/>
              <a:satOff val="11277"/>
              <a:lumOff val="10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IN" sz="1050" kern="1200">
              <a:latin typeface="Times New Roman" panose="02020603050405020304" pitchFamily="18" charset="0"/>
              <a:cs typeface="Times New Roman" panose="02020603050405020304" pitchFamily="18" charset="0"/>
            </a:rPr>
            <a:t>Select 𝑝, 𝑑, 𝑞 </a:t>
          </a:r>
          <a:r>
            <a:rPr lang="en-US" sz="1050" kern="1200">
              <a:latin typeface="Times New Roman" panose="02020603050405020304" pitchFamily="18" charset="0"/>
              <a:cs typeface="Times New Roman" panose="02020603050405020304" pitchFamily="18" charset="0"/>
            </a:rPr>
            <a:t>parameters, train the ARIMA model on inventory quantities, and evaluate it using AIC/BIC.</a:t>
          </a:r>
          <a:endParaRPr lang="en-IN" sz="1050" kern="1200" dirty="0">
            <a:latin typeface="Times New Roman" panose="02020603050405020304" pitchFamily="18" charset="0"/>
            <a:cs typeface="Times New Roman" panose="02020603050405020304" pitchFamily="18" charset="0"/>
          </a:endParaRPr>
        </a:p>
      </dsp:txBody>
      <dsp:txXfrm rot="-5400000">
        <a:off x="2360151" y="950859"/>
        <a:ext cx="2934409" cy="576174"/>
      </dsp:txXfrm>
    </dsp:sp>
    <dsp:sp modelId="{1F16FA4B-6C57-40CD-BBEA-434ABC3D2B62}">
      <dsp:nvSpPr>
        <dsp:cNvPr id="0" name=""/>
        <dsp:cNvSpPr/>
      </dsp:nvSpPr>
      <dsp:spPr>
        <a:xfrm>
          <a:off x="564536" y="849301"/>
          <a:ext cx="1795614" cy="798142"/>
        </a:xfrm>
        <a:prstGeom prst="roundRect">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ARIMA Model Training</a:t>
          </a:r>
          <a:endParaRPr lang="en-IN" sz="1800" kern="1200" dirty="0">
            <a:latin typeface="Times New Roman" panose="02020603050405020304" pitchFamily="18" charset="0"/>
            <a:cs typeface="Times New Roman" panose="02020603050405020304" pitchFamily="18" charset="0"/>
          </a:endParaRPr>
        </a:p>
      </dsp:txBody>
      <dsp:txXfrm>
        <a:off x="603498" y="888263"/>
        <a:ext cx="1717690" cy="720218"/>
      </dsp:txXfrm>
    </dsp:sp>
    <dsp:sp modelId="{009A9FC3-7FE1-482E-905A-43E4A29852A0}">
      <dsp:nvSpPr>
        <dsp:cNvPr id="0" name=""/>
        <dsp:cNvSpPr/>
      </dsp:nvSpPr>
      <dsp:spPr>
        <a:xfrm rot="5400000">
          <a:off x="3567377" y="605928"/>
          <a:ext cx="638514" cy="2942135"/>
        </a:xfrm>
        <a:prstGeom prst="round2Same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a:latin typeface="Times New Roman" panose="02020603050405020304" pitchFamily="18" charset="0"/>
              <a:cs typeface="Times New Roman" panose="02020603050405020304" pitchFamily="18" charset="0"/>
            </a:rPr>
            <a:t>Generate inventory forecasts, then assess accuracy with MAE, MAPE, and RMSE.</a:t>
          </a:r>
          <a:endParaRPr lang="en-IN" sz="1050" kern="1200" dirty="0">
            <a:latin typeface="Times New Roman" panose="02020603050405020304" pitchFamily="18" charset="0"/>
            <a:cs typeface="Times New Roman" panose="02020603050405020304" pitchFamily="18" charset="0"/>
          </a:endParaRPr>
        </a:p>
      </dsp:txBody>
      <dsp:txXfrm rot="-5400000">
        <a:off x="2415567" y="1788908"/>
        <a:ext cx="2910965" cy="576174"/>
      </dsp:txXfrm>
    </dsp:sp>
    <dsp:sp modelId="{6BE244D6-ED1D-4ADB-8860-3851025649C3}">
      <dsp:nvSpPr>
        <dsp:cNvPr id="0" name=""/>
        <dsp:cNvSpPr/>
      </dsp:nvSpPr>
      <dsp:spPr>
        <a:xfrm>
          <a:off x="564536" y="1677924"/>
          <a:ext cx="1851030" cy="798142"/>
        </a:xfrm>
        <a:prstGeom prst="round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Forecasting and Evaluation</a:t>
          </a:r>
          <a:endParaRPr lang="en-IN" sz="1800" kern="1200" dirty="0">
            <a:latin typeface="Times New Roman" panose="02020603050405020304" pitchFamily="18" charset="0"/>
            <a:cs typeface="Times New Roman" panose="02020603050405020304" pitchFamily="18" charset="0"/>
          </a:endParaRPr>
        </a:p>
      </dsp:txBody>
      <dsp:txXfrm>
        <a:off x="603498" y="1716886"/>
        <a:ext cx="1773106" cy="720218"/>
      </dsp:txXfrm>
    </dsp:sp>
    <dsp:sp modelId="{F937AFD8-177A-4434-B83D-2028D5667A81}">
      <dsp:nvSpPr>
        <dsp:cNvPr id="0" name=""/>
        <dsp:cNvSpPr/>
      </dsp:nvSpPr>
      <dsp:spPr>
        <a:xfrm rot="5400000">
          <a:off x="3569103" y="1442251"/>
          <a:ext cx="638514" cy="2945587"/>
        </a:xfrm>
        <a:prstGeom prst="round2SameRect">
          <a:avLst/>
        </a:prstGeom>
        <a:solidFill>
          <a:schemeClr val="accent2">
            <a:tint val="40000"/>
            <a:alpha val="90000"/>
            <a:hueOff val="-3068879"/>
            <a:satOff val="33830"/>
            <a:lumOff val="3222"/>
            <a:alphaOff val="0"/>
          </a:schemeClr>
        </a:solidFill>
        <a:ln w="19050" cap="rnd" cmpd="sng" algn="ctr">
          <a:solidFill>
            <a:schemeClr val="accent2">
              <a:tint val="40000"/>
              <a:alpha val="90000"/>
              <a:hueOff val="-3068879"/>
              <a:satOff val="33830"/>
              <a:lumOff val="32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a:latin typeface="Times New Roman" panose="02020603050405020304" pitchFamily="18" charset="0"/>
              <a:cs typeface="Times New Roman" panose="02020603050405020304" pitchFamily="18" charset="0"/>
            </a:rPr>
            <a:t>EOQ: Calculate optimal order size to minimize costs.</a:t>
          </a:r>
          <a:endParaRPr lang="en-IN" sz="1050" kern="1200" dirty="0">
            <a:latin typeface="Times New Roman" panose="02020603050405020304" pitchFamily="18" charset="0"/>
            <a:cs typeface="Times New Roman" panose="02020603050405020304" pitchFamily="18" charset="0"/>
          </a:endParaRPr>
        </a:p>
        <a:p>
          <a:pPr marL="57150" lvl="1" indent="-57150" algn="l" defTabSz="466725">
            <a:lnSpc>
              <a:spcPct val="90000"/>
            </a:lnSpc>
            <a:spcBef>
              <a:spcPct val="0"/>
            </a:spcBef>
            <a:spcAft>
              <a:spcPct val="15000"/>
            </a:spcAft>
            <a:buChar char="•"/>
          </a:pPr>
          <a:r>
            <a:rPr lang="en-US" sz="1050" kern="1200" dirty="0">
              <a:latin typeface="Times New Roman" panose="02020603050405020304" pitchFamily="18" charset="0"/>
              <a:cs typeface="Times New Roman" panose="02020603050405020304" pitchFamily="18" charset="0"/>
            </a:rPr>
            <a:t>Safety Stock: Buffer for demand spikes</a:t>
          </a:r>
          <a:endParaRPr lang="en-IN" sz="1050" kern="1200" dirty="0">
            <a:latin typeface="Times New Roman" panose="02020603050405020304" pitchFamily="18" charset="0"/>
            <a:cs typeface="Times New Roman" panose="02020603050405020304" pitchFamily="18" charset="0"/>
          </a:endParaRPr>
        </a:p>
      </dsp:txBody>
      <dsp:txXfrm rot="-5400000">
        <a:off x="2415567" y="2626957"/>
        <a:ext cx="2914417" cy="576174"/>
      </dsp:txXfrm>
    </dsp:sp>
    <dsp:sp modelId="{44E0CE16-A538-4096-9E15-49EF03FD17AF}">
      <dsp:nvSpPr>
        <dsp:cNvPr id="0" name=""/>
        <dsp:cNvSpPr/>
      </dsp:nvSpPr>
      <dsp:spPr>
        <a:xfrm>
          <a:off x="564536" y="2515974"/>
          <a:ext cx="1851030" cy="798142"/>
        </a:xfrm>
        <a:prstGeom prst="roundRect">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Inventory Optimization</a:t>
          </a:r>
          <a:endParaRPr lang="en-IN" sz="1800" kern="1200" dirty="0">
            <a:latin typeface="Times New Roman" panose="02020603050405020304" pitchFamily="18" charset="0"/>
            <a:cs typeface="Times New Roman" panose="02020603050405020304" pitchFamily="18" charset="0"/>
          </a:endParaRPr>
        </a:p>
      </dsp:txBody>
      <dsp:txXfrm>
        <a:off x="603498" y="2554936"/>
        <a:ext cx="1773106" cy="720218"/>
      </dsp:txXfrm>
    </dsp:sp>
    <dsp:sp modelId="{0EEEA1E8-E715-475E-AC25-EAD00589B494}">
      <dsp:nvSpPr>
        <dsp:cNvPr id="0" name=""/>
        <dsp:cNvSpPr/>
      </dsp:nvSpPr>
      <dsp:spPr>
        <a:xfrm rot="5400000">
          <a:off x="3561341" y="2289728"/>
          <a:ext cx="638514" cy="2926733"/>
        </a:xfrm>
        <a:prstGeom prst="round2Same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a:latin typeface="Times New Roman" panose="02020603050405020304" pitchFamily="18" charset="0"/>
              <a:cs typeface="Times New Roman" panose="02020603050405020304" pitchFamily="18" charset="0"/>
            </a:rPr>
            <a:t>Summarize ARIMA and inventory optimization results for actionable insights on inventory management.</a:t>
          </a:r>
          <a:endParaRPr lang="en-IN" sz="1050" kern="1200" dirty="0">
            <a:latin typeface="Times New Roman" panose="02020603050405020304" pitchFamily="18" charset="0"/>
            <a:cs typeface="Times New Roman" panose="02020603050405020304" pitchFamily="18" charset="0"/>
          </a:endParaRPr>
        </a:p>
      </dsp:txBody>
      <dsp:txXfrm rot="-5400000">
        <a:off x="2417232" y="3465007"/>
        <a:ext cx="2895563" cy="576174"/>
      </dsp:txXfrm>
    </dsp:sp>
    <dsp:sp modelId="{5AE3788F-E4A3-4028-93B4-3BBE0302B8F5}">
      <dsp:nvSpPr>
        <dsp:cNvPr id="0" name=""/>
        <dsp:cNvSpPr/>
      </dsp:nvSpPr>
      <dsp:spPr>
        <a:xfrm>
          <a:off x="564536" y="3354024"/>
          <a:ext cx="1852695" cy="798142"/>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Report Generation</a:t>
          </a:r>
          <a:endParaRPr lang="en-IN" sz="1800" kern="1200" dirty="0">
            <a:latin typeface="Times New Roman" panose="02020603050405020304" pitchFamily="18" charset="0"/>
            <a:cs typeface="Times New Roman" panose="02020603050405020304" pitchFamily="18" charset="0"/>
          </a:endParaRPr>
        </a:p>
      </dsp:txBody>
      <dsp:txXfrm>
        <a:off x="603498" y="3392986"/>
        <a:ext cx="1774771" cy="7202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1FD0F-75C3-4256-952C-CAB4DE1F0A5D}">
      <dsp:nvSpPr>
        <dsp:cNvPr id="0" name=""/>
        <dsp:cNvSpPr/>
      </dsp:nvSpPr>
      <dsp:spPr>
        <a:xfrm rot="5400000">
          <a:off x="421153" y="242252"/>
          <a:ext cx="1589090" cy="1112363"/>
        </a:xfrm>
        <a:prstGeom prst="chevron">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latin typeface="Times New Roman" panose="02020603050405020304" pitchFamily="18" charset="0"/>
              <a:cs typeface="Times New Roman" panose="02020603050405020304" pitchFamily="18" charset="0"/>
            </a:rPr>
            <a:t>Data Integration</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rot="-5400000">
        <a:off x="659517" y="560071"/>
        <a:ext cx="1112363" cy="476727"/>
      </dsp:txXfrm>
    </dsp:sp>
    <dsp:sp modelId="{CB13CCF5-A4F7-4B6B-951F-F42113E045F2}">
      <dsp:nvSpPr>
        <dsp:cNvPr id="0" name=""/>
        <dsp:cNvSpPr/>
      </dsp:nvSpPr>
      <dsp:spPr>
        <a:xfrm rot="5400000">
          <a:off x="3039305" y="-1267156"/>
          <a:ext cx="1032908" cy="3567222"/>
        </a:xfrm>
        <a:prstGeom prst="round2Same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a:solidFill>
                <a:schemeClr val="tx1"/>
              </a:solidFill>
              <a:latin typeface="Times New Roman" panose="02020603050405020304" pitchFamily="18" charset="0"/>
              <a:cs typeface="Times New Roman" panose="02020603050405020304" pitchFamily="18" charset="0"/>
            </a:rPr>
            <a:t>Integrating and cleaning data from MySQL and external sources was time-consuming, ensuring consistency across platforms.</a:t>
          </a:r>
          <a:endParaRPr lang="en-IN" sz="1100" kern="1200" dirty="0">
            <a:solidFill>
              <a:schemeClr val="tx1"/>
            </a:solidFill>
            <a:latin typeface="Times New Roman" panose="02020603050405020304" pitchFamily="18" charset="0"/>
            <a:cs typeface="Times New Roman" panose="02020603050405020304" pitchFamily="18" charset="0"/>
          </a:endParaRPr>
        </a:p>
      </dsp:txBody>
      <dsp:txXfrm rot="-5400000">
        <a:off x="1772148" y="50423"/>
        <a:ext cx="3516800" cy="932064"/>
      </dsp:txXfrm>
    </dsp:sp>
    <dsp:sp modelId="{ED9E934F-89EA-40B0-B965-913BF2C57F5E}">
      <dsp:nvSpPr>
        <dsp:cNvPr id="0" name=""/>
        <dsp:cNvSpPr/>
      </dsp:nvSpPr>
      <dsp:spPr>
        <a:xfrm rot="5400000">
          <a:off x="421153" y="1687885"/>
          <a:ext cx="1589090" cy="1112363"/>
        </a:xfrm>
        <a:prstGeom prst="chevron">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latin typeface="Times New Roman" panose="02020603050405020304" pitchFamily="18" charset="0"/>
              <a:cs typeface="Times New Roman" panose="02020603050405020304" pitchFamily="18" charset="0"/>
            </a:rPr>
            <a:t>Model Accuracy</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rot="-5400000">
        <a:off x="659517" y="2005704"/>
        <a:ext cx="1112363" cy="476727"/>
      </dsp:txXfrm>
    </dsp:sp>
    <dsp:sp modelId="{DCCA6407-1366-4F9F-9FD6-25D4D4292FF9}">
      <dsp:nvSpPr>
        <dsp:cNvPr id="0" name=""/>
        <dsp:cNvSpPr/>
      </dsp:nvSpPr>
      <dsp:spPr>
        <a:xfrm rot="5400000">
          <a:off x="3034689" y="173269"/>
          <a:ext cx="1032908" cy="3560479"/>
        </a:xfrm>
        <a:prstGeom prst="round2SameRect">
          <a:avLst/>
        </a:prstGeom>
        <a:solidFill>
          <a:schemeClr val="lt1">
            <a:alpha val="90000"/>
            <a:hueOff val="0"/>
            <a:satOff val="0"/>
            <a:lumOff val="0"/>
            <a:alphaOff val="0"/>
          </a:schemeClr>
        </a:solidFill>
        <a:ln w="12700" cap="rnd" cmpd="sng" algn="ctr">
          <a:solidFill>
            <a:schemeClr val="accent2">
              <a:hueOff val="-988095"/>
              <a:satOff val="4733"/>
              <a:lumOff val="4379"/>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latin typeface="Times New Roman" panose="02020603050405020304" pitchFamily="18" charset="0"/>
              <a:cs typeface="Times New Roman" panose="02020603050405020304" pitchFamily="18" charset="0"/>
            </a:rPr>
            <a:t>Fine-tuning the ARIMA model to accurately forecast demand involved a lot of trial and error.</a:t>
          </a:r>
          <a:endParaRPr lang="en-IN" sz="1100" kern="1200" dirty="0">
            <a:solidFill>
              <a:schemeClr val="tx1"/>
            </a:solidFill>
            <a:latin typeface="Times New Roman" panose="02020603050405020304" pitchFamily="18" charset="0"/>
            <a:cs typeface="Times New Roman" panose="02020603050405020304" pitchFamily="18" charset="0"/>
          </a:endParaRPr>
        </a:p>
      </dsp:txBody>
      <dsp:txXfrm rot="-5400000">
        <a:off x="1770904" y="1487476"/>
        <a:ext cx="3510057" cy="932064"/>
      </dsp:txXfrm>
    </dsp:sp>
    <dsp:sp modelId="{58490DB5-6108-4597-BD53-16BFED61AD65}">
      <dsp:nvSpPr>
        <dsp:cNvPr id="0" name=""/>
        <dsp:cNvSpPr/>
      </dsp:nvSpPr>
      <dsp:spPr>
        <a:xfrm rot="5400000">
          <a:off x="421153" y="3133518"/>
          <a:ext cx="1589090" cy="1112363"/>
        </a:xfrm>
        <a:prstGeom prst="chevron">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latin typeface="Times New Roman" panose="02020603050405020304" pitchFamily="18" charset="0"/>
              <a:cs typeface="Times New Roman" panose="02020603050405020304" pitchFamily="18" charset="0"/>
            </a:rPr>
            <a:t>Inventory Optimization Complexity</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rot="-5400000">
        <a:off x="659517" y="3451337"/>
        <a:ext cx="1112363" cy="476727"/>
      </dsp:txXfrm>
    </dsp:sp>
    <dsp:sp modelId="{58799C6C-3A40-424B-A825-813089C068C3}">
      <dsp:nvSpPr>
        <dsp:cNvPr id="0" name=""/>
        <dsp:cNvSpPr/>
      </dsp:nvSpPr>
      <dsp:spPr>
        <a:xfrm rot="5400000">
          <a:off x="3065797" y="1634731"/>
          <a:ext cx="1033451" cy="3611449"/>
        </a:xfrm>
        <a:prstGeom prst="round2SameRect">
          <a:avLst/>
        </a:prstGeom>
        <a:solidFill>
          <a:schemeClr val="lt1">
            <a:alpha val="90000"/>
            <a:hueOff val="0"/>
            <a:satOff val="0"/>
            <a:lumOff val="0"/>
            <a:alphaOff val="0"/>
          </a:schemeClr>
        </a:solidFill>
        <a:ln w="12700" cap="rnd" cmpd="sng" algn="ctr">
          <a:solidFill>
            <a:schemeClr val="accent2">
              <a:hueOff val="-1976191"/>
              <a:satOff val="9467"/>
              <a:lumOff val="8758"/>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a:solidFill>
                <a:schemeClr val="tx1"/>
              </a:solidFill>
              <a:latin typeface="Times New Roman" panose="02020603050405020304" pitchFamily="18" charset="0"/>
              <a:cs typeface="Times New Roman" panose="02020603050405020304" pitchFamily="18" charset="0"/>
            </a:rPr>
            <a:t>Balancing multiple factors like holding costs and lead times made the optimization algorithm complex and challenging.</a:t>
          </a:r>
          <a:endParaRPr lang="en-IN" sz="1100" kern="1200" dirty="0">
            <a:solidFill>
              <a:schemeClr val="tx1"/>
            </a:solidFill>
            <a:latin typeface="Times New Roman" panose="02020603050405020304" pitchFamily="18" charset="0"/>
            <a:cs typeface="Times New Roman" panose="02020603050405020304" pitchFamily="18" charset="0"/>
          </a:endParaRPr>
        </a:p>
      </dsp:txBody>
      <dsp:txXfrm rot="-5400000">
        <a:off x="1776799" y="2974179"/>
        <a:ext cx="3561000" cy="932553"/>
      </dsp:txXfrm>
    </dsp:sp>
    <dsp:sp modelId="{C9A1B178-9866-492E-97BB-732E583DD0CF}">
      <dsp:nvSpPr>
        <dsp:cNvPr id="0" name=""/>
        <dsp:cNvSpPr/>
      </dsp:nvSpPr>
      <dsp:spPr>
        <a:xfrm rot="5400000">
          <a:off x="421153" y="4579151"/>
          <a:ext cx="1589090" cy="1112363"/>
        </a:xfrm>
        <a:prstGeom prst="chevron">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latin typeface="Times New Roman" panose="02020603050405020304" pitchFamily="18" charset="0"/>
              <a:cs typeface="Times New Roman" panose="02020603050405020304" pitchFamily="18" charset="0"/>
            </a:rPr>
            <a:t>Real-time Data Processing</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rot="-5400000">
        <a:off x="659517" y="4896970"/>
        <a:ext cx="1112363" cy="476727"/>
      </dsp:txXfrm>
    </dsp:sp>
    <dsp:sp modelId="{F6656032-C0A6-420D-882D-DC14642CFEA2}">
      <dsp:nvSpPr>
        <dsp:cNvPr id="0" name=""/>
        <dsp:cNvSpPr/>
      </dsp:nvSpPr>
      <dsp:spPr>
        <a:xfrm rot="5400000">
          <a:off x="3081986" y="3090607"/>
          <a:ext cx="1032908" cy="3613712"/>
        </a:xfrm>
        <a:prstGeom prst="round2Same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a:solidFill>
                <a:schemeClr val="tx1"/>
              </a:solidFill>
              <a:latin typeface="Times New Roman" panose="02020603050405020304" pitchFamily="18" charset="0"/>
              <a:cs typeface="Times New Roman" panose="02020603050405020304" pitchFamily="18" charset="0"/>
            </a:rPr>
            <a:t>Ensuring efficient real-time data processing while scaling to handle large datasets was a significant challenge.</a:t>
          </a:r>
          <a:endParaRPr lang="en-IN" sz="1100" kern="1200" dirty="0">
            <a:solidFill>
              <a:schemeClr val="tx1"/>
            </a:solidFill>
            <a:latin typeface="Times New Roman" panose="02020603050405020304" pitchFamily="18" charset="0"/>
            <a:cs typeface="Times New Roman" panose="02020603050405020304" pitchFamily="18" charset="0"/>
          </a:endParaRPr>
        </a:p>
      </dsp:txBody>
      <dsp:txXfrm rot="-5400000">
        <a:off x="1791584" y="4431431"/>
        <a:ext cx="3563290" cy="93206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127073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139528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9939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3386085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731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685523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1962104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220229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356708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164168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CB92CD-679B-46E3-AFA7-FB98445307B3}"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205130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CB92CD-679B-46E3-AFA7-FB98445307B3}" type="datetimeFigureOut">
              <a:rPr lang="en-IN" smtClean="0"/>
              <a:t>12-11-2024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433459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CB92CD-679B-46E3-AFA7-FB98445307B3}" type="datetimeFigureOut">
              <a:rPr lang="en-IN" smtClean="0"/>
              <a:t>12-11-2024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68638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B92CD-679B-46E3-AFA7-FB98445307B3}" type="datetimeFigureOut">
              <a:rPr lang="en-IN" smtClean="0"/>
              <a:t>12-11-2024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314727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CB92CD-679B-46E3-AFA7-FB98445307B3}"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294241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B92CD-679B-46E3-AFA7-FB98445307B3}"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228570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B92CD-679B-46E3-AFA7-FB98445307B3}" type="datetimeFigureOut">
              <a:rPr lang="en-IN" smtClean="0"/>
              <a:t>12-11-2024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A8CD1D-7C8B-4125-BC4A-F573F3B528A0}" type="slidenum">
              <a:rPr lang="en-IN" smtClean="0"/>
              <a:t>‹#›</a:t>
            </a:fld>
            <a:endParaRPr lang="en-IN"/>
          </a:p>
        </p:txBody>
      </p:sp>
    </p:spTree>
    <p:extLst>
      <p:ext uri="{BB962C8B-B14F-4D97-AF65-F5344CB8AC3E}">
        <p14:creationId xmlns:p14="http://schemas.microsoft.com/office/powerpoint/2010/main" val="2987435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ameer-bagde/Smart-Inventory-Management-System"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C4CF5D-7327-B105-54C0-B45359F02759}"/>
              </a:ext>
            </a:extLst>
          </p:cNvPr>
          <p:cNvSpPr>
            <a:spLocks noGrp="1"/>
          </p:cNvSpPr>
          <p:nvPr>
            <p:ph type="subTitle" idx="1"/>
          </p:nvPr>
        </p:nvSpPr>
        <p:spPr>
          <a:xfrm>
            <a:off x="1257880" y="1176957"/>
            <a:ext cx="9676239" cy="1096899"/>
          </a:xfrm>
        </p:spPr>
        <p:txBody>
          <a:bodyPr>
            <a:noAutofit/>
          </a:bodyPr>
          <a:lstStyle/>
          <a:p>
            <a:pPr algn="ctr"/>
            <a:r>
              <a:rPr lang="en-IN" sz="4000" b="1" dirty="0">
                <a:solidFill>
                  <a:srgbClr val="C00000"/>
                </a:solidFill>
                <a:latin typeface="Times New Roman" panose="02020603050405020304" pitchFamily="18" charset="0"/>
                <a:cs typeface="Times New Roman" panose="02020603050405020304" pitchFamily="18" charset="0"/>
              </a:rPr>
              <a:t>Solar Industries India Limited</a:t>
            </a:r>
          </a:p>
          <a:p>
            <a:pPr algn="ctr"/>
            <a:r>
              <a:rPr lang="en-IN" sz="4000" b="1" dirty="0">
                <a:solidFill>
                  <a:srgbClr val="C00000"/>
                </a:solidFill>
                <a:latin typeface="Times New Roman" panose="02020603050405020304" pitchFamily="18" charset="0"/>
                <a:cs typeface="Times New Roman" panose="02020603050405020304" pitchFamily="18" charset="0"/>
              </a:rPr>
              <a:t>Smart Inventory Management System</a:t>
            </a:r>
          </a:p>
          <a:p>
            <a:pPr algn="ctr"/>
            <a:r>
              <a:rPr lang="en-IN" sz="4000" b="1" dirty="0">
                <a:solidFill>
                  <a:srgbClr val="C00000"/>
                </a:solidFill>
                <a:latin typeface="Times New Roman" panose="02020603050405020304" pitchFamily="18" charset="0"/>
                <a:cs typeface="Times New Roman" panose="02020603050405020304" pitchFamily="18" charset="0"/>
              </a:rPr>
              <a:t>DS 001</a:t>
            </a:r>
          </a:p>
          <a:p>
            <a:pPr algn="ctr"/>
            <a:r>
              <a:rPr lang="en-IN" sz="4000" b="1" dirty="0">
                <a:solidFill>
                  <a:srgbClr val="C00000"/>
                </a:solidFill>
                <a:latin typeface="Times New Roman" panose="02020603050405020304" pitchFamily="18" charset="0"/>
                <a:cs typeface="Times New Roman" panose="02020603050405020304" pitchFamily="18" charset="0"/>
              </a:rPr>
              <a:t>Team ID 6062506344144233981</a:t>
            </a:r>
          </a:p>
        </p:txBody>
      </p:sp>
      <p:pic>
        <p:nvPicPr>
          <p:cNvPr id="5" name="Picture 4">
            <a:extLst>
              <a:ext uri="{FF2B5EF4-FFF2-40B4-BE49-F238E27FC236}">
                <a16:creationId xmlns:a16="http://schemas.microsoft.com/office/drawing/2014/main" id="{2D568F1F-B2B1-F933-A5F2-9A82B939958C}"/>
              </a:ext>
            </a:extLst>
          </p:cNvPr>
          <p:cNvPicPr>
            <a:picLocks noChangeAspect="1"/>
          </p:cNvPicPr>
          <p:nvPr/>
        </p:nvPicPr>
        <p:blipFill>
          <a:blip r:embed="rId2"/>
          <a:stretch>
            <a:fillRect/>
          </a:stretch>
        </p:blipFill>
        <p:spPr>
          <a:xfrm>
            <a:off x="290954" y="0"/>
            <a:ext cx="3600000" cy="1075325"/>
          </a:xfrm>
          <a:prstGeom prst="rect">
            <a:avLst/>
          </a:prstGeom>
        </p:spPr>
      </p:pic>
      <p:sp>
        <p:nvSpPr>
          <p:cNvPr id="9" name="TextBox 8">
            <a:extLst>
              <a:ext uri="{FF2B5EF4-FFF2-40B4-BE49-F238E27FC236}">
                <a16:creationId xmlns:a16="http://schemas.microsoft.com/office/drawing/2014/main" id="{F96B956B-7CF3-6689-CE1E-83EB32D43DAE}"/>
              </a:ext>
            </a:extLst>
          </p:cNvPr>
          <p:cNvSpPr txBox="1"/>
          <p:nvPr/>
        </p:nvSpPr>
        <p:spPr>
          <a:xfrm>
            <a:off x="7626284" y="4584145"/>
            <a:ext cx="2969443" cy="1200329"/>
          </a:xfrm>
          <a:prstGeom prst="rect">
            <a:avLst/>
          </a:prstGeom>
          <a:noFill/>
        </p:spPr>
        <p:txBody>
          <a:bodyPr wrap="square" rtlCol="0">
            <a:spAutoFit/>
          </a:bodyPr>
          <a:lstStyle/>
          <a:p>
            <a:pPr algn="l"/>
            <a:r>
              <a:rPr lang="en-IN" sz="1800" dirty="0">
                <a:latin typeface="Times New Roman" panose="02020603050405020304" pitchFamily="18" charset="0"/>
                <a:cs typeface="Times New Roman" panose="02020603050405020304" pitchFamily="18" charset="0"/>
              </a:rPr>
              <a:t>Team Details:</a:t>
            </a:r>
          </a:p>
          <a:p>
            <a:pPr marL="342900" indent="-342900" algn="l">
              <a:buAutoNum type="arabicPeriod"/>
            </a:pPr>
            <a:r>
              <a:rPr lang="en-IN" sz="1800" dirty="0">
                <a:latin typeface="Times New Roman" panose="02020603050405020304" pitchFamily="18" charset="0"/>
                <a:cs typeface="Times New Roman" panose="02020603050405020304" pitchFamily="18" charset="0"/>
              </a:rPr>
              <a:t>Shantanu Rajurkar</a:t>
            </a:r>
          </a:p>
          <a:p>
            <a:pPr marL="342900" indent="-342900" algn="l">
              <a:buAutoNum type="arabicPeriod"/>
            </a:pPr>
            <a:r>
              <a:rPr lang="en-IN" sz="1800" dirty="0">
                <a:latin typeface="Times New Roman" panose="02020603050405020304" pitchFamily="18" charset="0"/>
                <a:cs typeface="Times New Roman" panose="02020603050405020304" pitchFamily="18" charset="0"/>
              </a:rPr>
              <a:t>Sameer </a:t>
            </a:r>
            <a:r>
              <a:rPr lang="en-IN" sz="1800" dirty="0" err="1">
                <a:latin typeface="Times New Roman" panose="02020603050405020304" pitchFamily="18" charset="0"/>
                <a:cs typeface="Times New Roman" panose="02020603050405020304" pitchFamily="18" charset="0"/>
              </a:rPr>
              <a:t>Bagde</a:t>
            </a:r>
            <a:endParaRPr lang="en-IN" sz="1800" dirty="0">
              <a:latin typeface="Times New Roman" panose="02020603050405020304" pitchFamily="18" charset="0"/>
              <a:cs typeface="Times New Roman" panose="02020603050405020304" pitchFamily="18" charset="0"/>
            </a:endParaRPr>
          </a:p>
          <a:p>
            <a:pPr marL="342900" indent="-342900" algn="l">
              <a:buAutoNum type="arabicPeriod"/>
            </a:pPr>
            <a:r>
              <a:rPr lang="en-IN" sz="1800" dirty="0">
                <a:latin typeface="Times New Roman" panose="02020603050405020304" pitchFamily="18" charset="0"/>
                <a:cs typeface="Times New Roman" panose="02020603050405020304" pitchFamily="18" charset="0"/>
              </a:rPr>
              <a:t>Shubham Mishra</a:t>
            </a:r>
            <a:endParaRPr lang="en-IN" dirty="0"/>
          </a:p>
        </p:txBody>
      </p:sp>
    </p:spTree>
    <p:extLst>
      <p:ext uri="{BB962C8B-B14F-4D97-AF65-F5344CB8AC3E}">
        <p14:creationId xmlns:p14="http://schemas.microsoft.com/office/powerpoint/2010/main" val="3330303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574B3-3ACA-CE63-82E6-D24C092505C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5DB5EF-1257-C4F6-C57A-C903492B9899}"/>
              </a:ext>
            </a:extLst>
          </p:cNvPr>
          <p:cNvSpPr txBox="1"/>
          <p:nvPr/>
        </p:nvSpPr>
        <p:spPr>
          <a:xfrm>
            <a:off x="4342614" y="0"/>
            <a:ext cx="3506771"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Output Screenshots</a:t>
            </a:r>
            <a:endParaRPr lang="en-IN" sz="28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87DD0E0-2904-4727-3918-C32A9D5FCE0C}"/>
              </a:ext>
            </a:extLst>
          </p:cNvPr>
          <p:cNvPicPr>
            <a:picLocks noChangeAspect="1"/>
          </p:cNvPicPr>
          <p:nvPr/>
        </p:nvPicPr>
        <p:blipFill>
          <a:blip r:embed="rId2">
            <a:extLst>
              <a:ext uri="{28A0092B-C50C-407E-A947-70E740481C1C}">
                <a14:useLocalDpi xmlns:a14="http://schemas.microsoft.com/office/drawing/2010/main" val="0"/>
              </a:ext>
            </a:extLst>
          </a:blip>
          <a:srcRect t="7539"/>
          <a:stretch/>
        </p:blipFill>
        <p:spPr>
          <a:xfrm>
            <a:off x="0" y="744717"/>
            <a:ext cx="12192000" cy="5845171"/>
          </a:xfrm>
          <a:prstGeom prst="rect">
            <a:avLst/>
          </a:prstGeom>
        </p:spPr>
      </p:pic>
      <p:sp>
        <p:nvSpPr>
          <p:cNvPr id="4" name="TextBox 3">
            <a:extLst>
              <a:ext uri="{FF2B5EF4-FFF2-40B4-BE49-F238E27FC236}">
                <a16:creationId xmlns:a16="http://schemas.microsoft.com/office/drawing/2014/main" id="{80DF6FF9-AE44-B362-07D2-4816EC12DD08}"/>
              </a:ext>
            </a:extLst>
          </p:cNvPr>
          <p:cNvSpPr txBox="1"/>
          <p:nvPr/>
        </p:nvSpPr>
        <p:spPr>
          <a:xfrm>
            <a:off x="5081047" y="6254685"/>
            <a:ext cx="301657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Dashboard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49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40A62-B835-4EA9-FB04-CC89286FB46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D9F816-CC4C-C459-14A1-0A5B67904775}"/>
              </a:ext>
            </a:extLst>
          </p:cNvPr>
          <p:cNvSpPr txBox="1"/>
          <p:nvPr/>
        </p:nvSpPr>
        <p:spPr>
          <a:xfrm>
            <a:off x="4342614" y="0"/>
            <a:ext cx="3506771"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Output Screenshots</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00CFA7A-7AF2-51BB-7D34-637BB005FD3A}"/>
              </a:ext>
            </a:extLst>
          </p:cNvPr>
          <p:cNvSpPr txBox="1"/>
          <p:nvPr/>
        </p:nvSpPr>
        <p:spPr>
          <a:xfrm>
            <a:off x="4483613" y="6221692"/>
            <a:ext cx="301657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Inventory Dashboard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49E089-7AAD-697B-45DF-D5929550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427" y="494685"/>
            <a:ext cx="2928951" cy="5760000"/>
          </a:xfrm>
          <a:prstGeom prst="rect">
            <a:avLst/>
          </a:prstGeom>
        </p:spPr>
      </p:pic>
    </p:spTree>
    <p:extLst>
      <p:ext uri="{BB962C8B-B14F-4D97-AF65-F5344CB8AC3E}">
        <p14:creationId xmlns:p14="http://schemas.microsoft.com/office/powerpoint/2010/main" val="84980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A39B34-144F-E8C2-6D86-50FC099233D3}"/>
              </a:ext>
            </a:extLst>
          </p:cNvPr>
          <p:cNvSpPr txBox="1"/>
          <p:nvPr/>
        </p:nvSpPr>
        <p:spPr>
          <a:xfrm>
            <a:off x="349653" y="961533"/>
            <a:ext cx="9953845" cy="507831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Problem Statement </a:t>
            </a:r>
          </a:p>
          <a:p>
            <a:pPr algn="just"/>
            <a:r>
              <a:rPr lang="en-US" dirty="0">
                <a:latin typeface="Times New Roman" panose="02020603050405020304" pitchFamily="18" charset="0"/>
                <a:cs typeface="Times New Roman" panose="02020603050405020304" pitchFamily="18" charset="0"/>
              </a:rPr>
              <a:t>Design a Smart Inventory Management System that optimizes stock levels, forecasts demand using time series models, and reduces supply chain costs. By leveraging an ETL pipeline and dynamic optimization, the system ensures efficient inventory management and data-driven decision-making.</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Objectives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Demand Forecasting Model: To help with precise inventory planning, use time series analysis—more especially, ARIMA—to forecast product demand based on past sales data.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Optimization: To ensure effective data flow and usability, apply data optimization strategies to improve and expedite the processing, analysis, and storage of sales and inventory data.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ETL Pipeline: Create and improve an ETL pipeline to clean, structured data for additional modeling by extracting data from MySQL, transforming it in Python, and loading it into an analysis-ready format.</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Benefits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Demand Forecasting: Accurate demand predictions using time series models help businesses plan better, ensuring products are available without overstocking or stockouts.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Enhanced Supply Chain Efficiency: Streamlined inventory management reduces bottlenecks, improving overall supply chain performance and responsiveness.</a:t>
            </a:r>
          </a:p>
        </p:txBody>
      </p:sp>
      <p:sp>
        <p:nvSpPr>
          <p:cNvPr id="5" name="TextBox 4">
            <a:extLst>
              <a:ext uri="{FF2B5EF4-FFF2-40B4-BE49-F238E27FC236}">
                <a16:creationId xmlns:a16="http://schemas.microsoft.com/office/drawing/2014/main" id="{1B622872-E60E-DA84-2639-8074B637B6A7}"/>
              </a:ext>
            </a:extLst>
          </p:cNvPr>
          <p:cNvSpPr txBox="1"/>
          <p:nvPr/>
        </p:nvSpPr>
        <p:spPr>
          <a:xfrm>
            <a:off x="4498942" y="294934"/>
            <a:ext cx="3194115"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Project Description</a:t>
            </a:r>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40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9161E01-3F33-64EF-D46C-75C297F8288F}"/>
              </a:ext>
            </a:extLst>
          </p:cNvPr>
          <p:cNvGraphicFramePr/>
          <p:nvPr>
            <p:extLst>
              <p:ext uri="{D42A27DB-BD31-4B8C-83A1-F6EECF244321}">
                <p14:modId xmlns:p14="http://schemas.microsoft.com/office/powerpoint/2010/main" val="1769170745"/>
              </p:ext>
            </p:extLst>
          </p:nvPr>
        </p:nvGraphicFramePr>
        <p:xfrm>
          <a:off x="103694" y="1546867"/>
          <a:ext cx="7041823" cy="4153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FB989D4-F848-6017-CF75-3EFD7C74EB76}"/>
              </a:ext>
            </a:extLst>
          </p:cNvPr>
          <p:cNvSpPr txBox="1"/>
          <p:nvPr/>
        </p:nvSpPr>
        <p:spPr>
          <a:xfrm>
            <a:off x="4102863" y="334551"/>
            <a:ext cx="4269077"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Methodology &amp; Process</a:t>
            </a:r>
            <a:endParaRPr lang="en-IN" sz="28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8B12AA6C-AD07-3AFA-E26F-8C0FC3178DB6}"/>
              </a:ext>
            </a:extLst>
          </p:cNvPr>
          <p:cNvGraphicFramePr/>
          <p:nvPr>
            <p:extLst>
              <p:ext uri="{D42A27DB-BD31-4B8C-83A1-F6EECF244321}">
                <p14:modId xmlns:p14="http://schemas.microsoft.com/office/powerpoint/2010/main" val="319642877"/>
              </p:ext>
            </p:extLst>
          </p:nvPr>
        </p:nvGraphicFramePr>
        <p:xfrm>
          <a:off x="6633328" y="1546867"/>
          <a:ext cx="5927365" cy="41539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8111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ython">
            <a:extLst>
              <a:ext uri="{FF2B5EF4-FFF2-40B4-BE49-F238E27FC236}">
                <a16:creationId xmlns:a16="http://schemas.microsoft.com/office/drawing/2014/main" id="{216DDA25-381D-97E5-9FF6-121D780A38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83" t="27984" r="16678" b="30026"/>
          <a:stretch/>
        </p:blipFill>
        <p:spPr bwMode="auto">
          <a:xfrm>
            <a:off x="1130708" y="1396180"/>
            <a:ext cx="1966453" cy="7079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Kaggle Master ...">
            <a:extLst>
              <a:ext uri="{FF2B5EF4-FFF2-40B4-BE49-F238E27FC236}">
                <a16:creationId xmlns:a16="http://schemas.microsoft.com/office/drawing/2014/main" id="{5009156C-1939-7660-AE76-BDBB684D52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30" t="28317" r="16920" b="35501"/>
          <a:stretch/>
        </p:blipFill>
        <p:spPr bwMode="auto">
          <a:xfrm>
            <a:off x="2423650" y="2428568"/>
            <a:ext cx="1700981" cy="6685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ysql-innodb-cluster/README.md at ...">
            <a:extLst>
              <a:ext uri="{FF2B5EF4-FFF2-40B4-BE49-F238E27FC236}">
                <a16:creationId xmlns:a16="http://schemas.microsoft.com/office/drawing/2014/main" id="{DF14E6A7-6214-554C-B1FA-16C003EC3E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09" t="14604" r="7959" b="17707"/>
          <a:stretch/>
        </p:blipFill>
        <p:spPr bwMode="auto">
          <a:xfrm>
            <a:off x="3372463" y="924232"/>
            <a:ext cx="2182764" cy="11798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4A8FA6-F150-9E31-C07B-1EAFD713512F}"/>
              </a:ext>
            </a:extLst>
          </p:cNvPr>
          <p:cNvSpPr txBox="1"/>
          <p:nvPr/>
        </p:nvSpPr>
        <p:spPr>
          <a:xfrm>
            <a:off x="884902" y="2069068"/>
            <a:ext cx="460149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Programming Language           Database</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EF9EDF-356A-B258-252C-C95A36231EA6}"/>
              </a:ext>
            </a:extLst>
          </p:cNvPr>
          <p:cNvSpPr txBox="1"/>
          <p:nvPr/>
        </p:nvSpPr>
        <p:spPr>
          <a:xfrm>
            <a:off x="2335160" y="3111288"/>
            <a:ext cx="17009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Platform Used</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EC25BCE-DD58-9DE5-31CF-278DAC95800E}"/>
              </a:ext>
            </a:extLst>
          </p:cNvPr>
          <p:cNvSpPr txBox="1"/>
          <p:nvPr/>
        </p:nvSpPr>
        <p:spPr>
          <a:xfrm>
            <a:off x="1099186" y="3583236"/>
            <a:ext cx="499681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Machine Learning Algorithms: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Exploratory Data Analysis (EDA)</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Autoregressive Integrated Moving Average(ARIMA)</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888D3C-DC5F-1CB4-2A8D-E0F51C5EAA37}"/>
              </a:ext>
            </a:extLst>
          </p:cNvPr>
          <p:cNvSpPr txBox="1"/>
          <p:nvPr/>
        </p:nvSpPr>
        <p:spPr>
          <a:xfrm>
            <a:off x="1863971" y="295984"/>
            <a:ext cx="3019114"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Technology Stack</a:t>
            </a:r>
            <a:endParaRPr lang="en-IN" sz="28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1C236F69-715F-7D0F-B9D2-FA539379CF86}"/>
              </a:ext>
            </a:extLst>
          </p:cNvPr>
          <p:cNvGraphicFramePr/>
          <p:nvPr>
            <p:extLst>
              <p:ext uri="{D42A27DB-BD31-4B8C-83A1-F6EECF244321}">
                <p14:modId xmlns:p14="http://schemas.microsoft.com/office/powerpoint/2010/main" val="3148286731"/>
              </p:ext>
            </p:extLst>
          </p:nvPr>
        </p:nvGraphicFramePr>
        <p:xfrm>
          <a:off x="5716798" y="924232"/>
          <a:ext cx="6698201" cy="59337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extBox 8">
            <a:extLst>
              <a:ext uri="{FF2B5EF4-FFF2-40B4-BE49-F238E27FC236}">
                <a16:creationId xmlns:a16="http://schemas.microsoft.com/office/drawing/2014/main" id="{DD84C354-75C2-E15F-74CD-EF7E1243E2D0}"/>
              </a:ext>
            </a:extLst>
          </p:cNvPr>
          <p:cNvSpPr txBox="1"/>
          <p:nvPr/>
        </p:nvSpPr>
        <p:spPr>
          <a:xfrm>
            <a:off x="7797388" y="295984"/>
            <a:ext cx="3750447"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Challenges Faced</a:t>
            </a:r>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59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F4F437-6A25-000E-6DD3-45459024DDE9}"/>
              </a:ext>
            </a:extLst>
          </p:cNvPr>
          <p:cNvSpPr txBox="1"/>
          <p:nvPr/>
        </p:nvSpPr>
        <p:spPr>
          <a:xfrm>
            <a:off x="4831358" y="341705"/>
            <a:ext cx="2529282"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Result Analysis</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E09051-F544-8653-4341-05D22A6DC3A3}"/>
              </a:ext>
            </a:extLst>
          </p:cNvPr>
          <p:cNvSpPr txBox="1"/>
          <p:nvPr/>
        </p:nvSpPr>
        <p:spPr>
          <a:xfrm>
            <a:off x="1891644" y="1188275"/>
            <a:ext cx="840871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ARIMA Model Training and Forecasting Evaluation:</a:t>
            </a:r>
          </a:p>
          <a:p>
            <a:r>
              <a:rPr lang="en-US" dirty="0">
                <a:latin typeface="Times New Roman" panose="02020603050405020304" pitchFamily="18" charset="0"/>
                <a:cs typeface="Times New Roman" panose="02020603050405020304" pitchFamily="18" charset="0"/>
              </a:rPr>
              <a:t>	Shapiro-Wilk Test Stat: 0.949409721370511, p-value: 0.2246254566753353 </a:t>
            </a:r>
          </a:p>
          <a:p>
            <a:endParaRPr lang="en-IN"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6858A40-0CFF-5999-32B9-449C891DFA93}"/>
              </a:ext>
            </a:extLst>
          </p:cNvPr>
          <p:cNvGraphicFramePr>
            <a:graphicFrameLocks noGrp="1"/>
          </p:cNvGraphicFramePr>
          <p:nvPr>
            <p:extLst>
              <p:ext uri="{D42A27DB-BD31-4B8C-83A1-F6EECF244321}">
                <p14:modId xmlns:p14="http://schemas.microsoft.com/office/powerpoint/2010/main" val="1527079156"/>
              </p:ext>
            </p:extLst>
          </p:nvPr>
        </p:nvGraphicFramePr>
        <p:xfrm>
          <a:off x="2031999" y="2002564"/>
          <a:ext cx="8128000" cy="1112520"/>
        </p:xfrm>
        <a:graphic>
          <a:graphicData uri="http://schemas.openxmlformats.org/drawingml/2006/table">
            <a:tbl>
              <a:tblPr firstRow="1" bandRow="1">
                <a:tableStyleId>{9DCAF9ED-07DC-4A11-8D7F-57B35C25682E}</a:tableStyleId>
              </a:tblPr>
              <a:tblGrid>
                <a:gridCol w="2032000">
                  <a:extLst>
                    <a:ext uri="{9D8B030D-6E8A-4147-A177-3AD203B41FA5}">
                      <a16:colId xmlns:a16="http://schemas.microsoft.com/office/drawing/2014/main" val="1514994005"/>
                    </a:ext>
                  </a:extLst>
                </a:gridCol>
                <a:gridCol w="2032000">
                  <a:extLst>
                    <a:ext uri="{9D8B030D-6E8A-4147-A177-3AD203B41FA5}">
                      <a16:colId xmlns:a16="http://schemas.microsoft.com/office/drawing/2014/main" val="2705180438"/>
                    </a:ext>
                  </a:extLst>
                </a:gridCol>
                <a:gridCol w="2032000">
                  <a:extLst>
                    <a:ext uri="{9D8B030D-6E8A-4147-A177-3AD203B41FA5}">
                      <a16:colId xmlns:a16="http://schemas.microsoft.com/office/drawing/2014/main" val="1099655519"/>
                    </a:ext>
                  </a:extLst>
                </a:gridCol>
                <a:gridCol w="2032000">
                  <a:extLst>
                    <a:ext uri="{9D8B030D-6E8A-4147-A177-3AD203B41FA5}">
                      <a16:colId xmlns:a16="http://schemas.microsoft.com/office/drawing/2014/main" val="3769459687"/>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ARIMA Model</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MAE</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MAPE</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RMSE</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3853650"/>
                  </a:ext>
                </a:extLst>
              </a:tr>
              <a:tr h="370840">
                <a:tc>
                  <a:txBody>
                    <a:bodyPr/>
                    <a:lstStyle/>
                    <a:p>
                      <a:pPr algn="ctr"/>
                      <a:r>
                        <a:rPr lang="en-US" dirty="0">
                          <a:latin typeface="Times New Roman" panose="02020603050405020304" pitchFamily="18" charset="0"/>
                          <a:cs typeface="Times New Roman" panose="02020603050405020304" pitchFamily="18" charset="0"/>
                        </a:rPr>
                        <a:t>(3, 1, 2)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151.33</a:t>
                      </a:r>
                    </a:p>
                  </a:txBody>
                  <a:tcPr/>
                </a:tc>
                <a:tc>
                  <a:txBody>
                    <a:bodyPr/>
                    <a:lstStyle/>
                    <a:p>
                      <a:pPr algn="ctr"/>
                      <a:r>
                        <a:rPr lang="en-IN" dirty="0">
                          <a:latin typeface="Times New Roman" panose="02020603050405020304" pitchFamily="18" charset="0"/>
                          <a:cs typeface="Times New Roman" panose="02020603050405020304" pitchFamily="18" charset="0"/>
                        </a:rPr>
                        <a:t>0.56</a:t>
                      </a:r>
                    </a:p>
                  </a:txBody>
                  <a:tcPr/>
                </a:tc>
                <a:tc>
                  <a:txBody>
                    <a:bodyPr/>
                    <a:lstStyle/>
                    <a:p>
                      <a:pPr algn="ctr"/>
                      <a:r>
                        <a:rPr lang="en-IN" dirty="0">
                          <a:latin typeface="Times New Roman" panose="02020603050405020304" pitchFamily="18" charset="0"/>
                          <a:cs typeface="Times New Roman" panose="02020603050405020304" pitchFamily="18" charset="0"/>
                        </a:rPr>
                        <a:t>205.85</a:t>
                      </a:r>
                    </a:p>
                  </a:txBody>
                  <a:tcPr/>
                </a:tc>
                <a:extLst>
                  <a:ext uri="{0D108BD9-81ED-4DB2-BD59-A6C34878D82A}">
                    <a16:rowId xmlns:a16="http://schemas.microsoft.com/office/drawing/2014/main" val="2165111884"/>
                  </a:ext>
                </a:extLst>
              </a:tr>
              <a:tr h="370840">
                <a:tc>
                  <a:txBody>
                    <a:bodyPr/>
                    <a:lstStyle/>
                    <a:p>
                      <a:pPr algn="ctr"/>
                      <a:r>
                        <a:rPr lang="en-US" dirty="0">
                          <a:latin typeface="Times New Roman" panose="02020603050405020304" pitchFamily="18" charset="0"/>
                          <a:cs typeface="Times New Roman" panose="02020603050405020304" pitchFamily="18" charset="0"/>
                        </a:rPr>
                        <a:t>(5, 1, 0)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1.74</a:t>
                      </a:r>
                    </a:p>
                  </a:txBody>
                  <a:tcPr/>
                </a:tc>
                <a:tc>
                  <a:txBody>
                    <a:bodyPr/>
                    <a:lstStyle/>
                    <a:p>
                      <a:pPr algn="ctr"/>
                      <a:r>
                        <a:rPr lang="en-IN" dirty="0">
                          <a:latin typeface="Times New Roman" panose="02020603050405020304" pitchFamily="18" charset="0"/>
                          <a:cs typeface="Times New Roman" panose="02020603050405020304" pitchFamily="18" charset="0"/>
                        </a:rPr>
                        <a:t>0.24</a:t>
                      </a:r>
                    </a:p>
                  </a:txBody>
                  <a:tcPr/>
                </a:tc>
                <a:tc>
                  <a:txBody>
                    <a:bodyPr/>
                    <a:lstStyle/>
                    <a:p>
                      <a:pPr algn="ctr"/>
                      <a:r>
                        <a:rPr lang="en-IN" dirty="0">
                          <a:latin typeface="Times New Roman" panose="02020603050405020304" pitchFamily="18" charset="0"/>
                          <a:cs typeface="Times New Roman" panose="02020603050405020304" pitchFamily="18" charset="0"/>
                        </a:rPr>
                        <a:t>2.20</a:t>
                      </a:r>
                    </a:p>
                  </a:txBody>
                  <a:tcPr/>
                </a:tc>
                <a:extLst>
                  <a:ext uri="{0D108BD9-81ED-4DB2-BD59-A6C34878D82A}">
                    <a16:rowId xmlns:a16="http://schemas.microsoft.com/office/drawing/2014/main" val="136020746"/>
                  </a:ext>
                </a:extLst>
              </a:tr>
            </a:tbl>
          </a:graphicData>
        </a:graphic>
      </p:graphicFrame>
      <p:pic>
        <p:nvPicPr>
          <p:cNvPr id="9" name="Picture 8">
            <a:extLst>
              <a:ext uri="{FF2B5EF4-FFF2-40B4-BE49-F238E27FC236}">
                <a16:creationId xmlns:a16="http://schemas.microsoft.com/office/drawing/2014/main" id="{D899D23B-6CA7-4E04-D88B-9C02D6D275C2}"/>
              </a:ext>
            </a:extLst>
          </p:cNvPr>
          <p:cNvPicPr>
            <a:picLocks noChangeAspect="1"/>
          </p:cNvPicPr>
          <p:nvPr/>
        </p:nvPicPr>
        <p:blipFill>
          <a:blip r:embed="rId2"/>
          <a:stretch>
            <a:fillRect/>
          </a:stretch>
        </p:blipFill>
        <p:spPr>
          <a:xfrm>
            <a:off x="2855999" y="3249244"/>
            <a:ext cx="6480000" cy="3005441"/>
          </a:xfrm>
          <a:prstGeom prst="rect">
            <a:avLst/>
          </a:prstGeom>
        </p:spPr>
      </p:pic>
      <p:sp>
        <p:nvSpPr>
          <p:cNvPr id="3" name="TextBox 2">
            <a:extLst>
              <a:ext uri="{FF2B5EF4-FFF2-40B4-BE49-F238E27FC236}">
                <a16:creationId xmlns:a16="http://schemas.microsoft.com/office/drawing/2014/main" id="{38685938-148D-144C-CE65-FDB10109F7E8}"/>
              </a:ext>
            </a:extLst>
          </p:cNvPr>
          <p:cNvSpPr txBox="1"/>
          <p:nvPr/>
        </p:nvSpPr>
        <p:spPr>
          <a:xfrm>
            <a:off x="5081047" y="6254685"/>
            <a:ext cx="301657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ARIMA Forecast</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DD33E5-A494-10C9-7F52-6BE4F064B2FA}"/>
              </a:ext>
            </a:extLst>
          </p:cNvPr>
          <p:cNvSpPr txBox="1"/>
          <p:nvPr/>
        </p:nvSpPr>
        <p:spPr>
          <a:xfrm>
            <a:off x="5316718" y="818943"/>
            <a:ext cx="1809946"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GitHub Link</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79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54159-5A32-2671-87E9-A2C0DDA6E0BB}"/>
              </a:ext>
            </a:extLst>
          </p:cNvPr>
          <p:cNvPicPr>
            <a:picLocks noChangeAspect="1"/>
          </p:cNvPicPr>
          <p:nvPr/>
        </p:nvPicPr>
        <p:blipFill>
          <a:blip r:embed="rId2"/>
          <a:stretch>
            <a:fillRect/>
          </a:stretch>
        </p:blipFill>
        <p:spPr>
          <a:xfrm>
            <a:off x="377616" y="540632"/>
            <a:ext cx="6480000" cy="3001916"/>
          </a:xfrm>
          <a:prstGeom prst="rect">
            <a:avLst/>
          </a:prstGeom>
        </p:spPr>
      </p:pic>
      <p:pic>
        <p:nvPicPr>
          <p:cNvPr id="5" name="Picture 4">
            <a:extLst>
              <a:ext uri="{FF2B5EF4-FFF2-40B4-BE49-F238E27FC236}">
                <a16:creationId xmlns:a16="http://schemas.microsoft.com/office/drawing/2014/main" id="{B7FA739A-9439-3B93-77C4-D0E423D13696}"/>
              </a:ext>
            </a:extLst>
          </p:cNvPr>
          <p:cNvPicPr>
            <a:picLocks noChangeAspect="1"/>
          </p:cNvPicPr>
          <p:nvPr/>
        </p:nvPicPr>
        <p:blipFill>
          <a:blip r:embed="rId3"/>
          <a:stretch>
            <a:fillRect/>
          </a:stretch>
        </p:blipFill>
        <p:spPr>
          <a:xfrm>
            <a:off x="5400915" y="3723136"/>
            <a:ext cx="6480000" cy="2792195"/>
          </a:xfrm>
          <a:prstGeom prst="rect">
            <a:avLst/>
          </a:prstGeom>
        </p:spPr>
      </p:pic>
      <p:sp>
        <p:nvSpPr>
          <p:cNvPr id="8" name="TextBox 7">
            <a:extLst>
              <a:ext uri="{FF2B5EF4-FFF2-40B4-BE49-F238E27FC236}">
                <a16:creationId xmlns:a16="http://schemas.microsoft.com/office/drawing/2014/main" id="{589F5CEC-1417-D337-BBD9-F60403467568}"/>
              </a:ext>
            </a:extLst>
          </p:cNvPr>
          <p:cNvSpPr txBox="1"/>
          <p:nvPr/>
        </p:nvSpPr>
        <p:spPr>
          <a:xfrm>
            <a:off x="5104230" y="98434"/>
            <a:ext cx="3506771"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Output Screenshots</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0F54B9E-6ABC-2CEF-81DC-5BBDA5BB6D19}"/>
              </a:ext>
            </a:extLst>
          </p:cNvPr>
          <p:cNvSpPr txBox="1"/>
          <p:nvPr/>
        </p:nvSpPr>
        <p:spPr>
          <a:xfrm>
            <a:off x="2384337" y="4934567"/>
            <a:ext cx="301657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ARIMA Prediction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CF1262-EB26-1617-E8AC-32B3B862DBD8}"/>
              </a:ext>
            </a:extLst>
          </p:cNvPr>
          <p:cNvSpPr txBox="1"/>
          <p:nvPr/>
        </p:nvSpPr>
        <p:spPr>
          <a:xfrm>
            <a:off x="7213076" y="1813070"/>
            <a:ext cx="301657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ARIMA Forecast vs Actual Data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70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8F4359-0CE1-CDE1-06A3-D7A8E2FBAFDF}"/>
              </a:ext>
            </a:extLst>
          </p:cNvPr>
          <p:cNvPicPr>
            <a:picLocks noChangeAspect="1"/>
          </p:cNvPicPr>
          <p:nvPr/>
        </p:nvPicPr>
        <p:blipFill>
          <a:blip r:embed="rId2"/>
          <a:stretch>
            <a:fillRect/>
          </a:stretch>
        </p:blipFill>
        <p:spPr>
          <a:xfrm>
            <a:off x="5128181" y="3537605"/>
            <a:ext cx="6480000" cy="3161296"/>
          </a:xfrm>
          <a:prstGeom prst="rect">
            <a:avLst/>
          </a:prstGeom>
        </p:spPr>
      </p:pic>
      <p:pic>
        <p:nvPicPr>
          <p:cNvPr id="4" name="Picture 3">
            <a:extLst>
              <a:ext uri="{FF2B5EF4-FFF2-40B4-BE49-F238E27FC236}">
                <a16:creationId xmlns:a16="http://schemas.microsoft.com/office/drawing/2014/main" id="{E11A5720-E526-583F-C5CD-61D11E9489A8}"/>
              </a:ext>
            </a:extLst>
          </p:cNvPr>
          <p:cNvPicPr>
            <a:picLocks noChangeAspect="1"/>
          </p:cNvPicPr>
          <p:nvPr/>
        </p:nvPicPr>
        <p:blipFill>
          <a:blip r:embed="rId3"/>
          <a:stretch>
            <a:fillRect/>
          </a:stretch>
        </p:blipFill>
        <p:spPr>
          <a:xfrm>
            <a:off x="216817" y="607317"/>
            <a:ext cx="6480000" cy="2528142"/>
          </a:xfrm>
          <a:prstGeom prst="rect">
            <a:avLst/>
          </a:prstGeom>
        </p:spPr>
      </p:pic>
      <p:sp>
        <p:nvSpPr>
          <p:cNvPr id="5" name="TextBox 4">
            <a:extLst>
              <a:ext uri="{FF2B5EF4-FFF2-40B4-BE49-F238E27FC236}">
                <a16:creationId xmlns:a16="http://schemas.microsoft.com/office/drawing/2014/main" id="{62B48F1C-9262-F6B5-576F-D332F135AE23}"/>
              </a:ext>
            </a:extLst>
          </p:cNvPr>
          <p:cNvSpPr txBox="1"/>
          <p:nvPr/>
        </p:nvSpPr>
        <p:spPr>
          <a:xfrm>
            <a:off x="4943431" y="159099"/>
            <a:ext cx="3506771"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Output Screenshots</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8D07FAE-B81C-024C-7799-F1D9C41B0FE3}"/>
              </a:ext>
            </a:extLst>
          </p:cNvPr>
          <p:cNvSpPr txBox="1"/>
          <p:nvPr/>
        </p:nvSpPr>
        <p:spPr>
          <a:xfrm>
            <a:off x="7118808" y="1428032"/>
            <a:ext cx="301657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Time Series</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0048B4-5B0C-2C8A-D037-F8EAE0AE3090}"/>
              </a:ext>
            </a:extLst>
          </p:cNvPr>
          <p:cNvSpPr txBox="1"/>
          <p:nvPr/>
        </p:nvSpPr>
        <p:spPr>
          <a:xfrm>
            <a:off x="2111603" y="4471922"/>
            <a:ext cx="301657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Quantity Distribution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12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1642AE-09B7-5C3B-267E-AA4099770DEC}"/>
              </a:ext>
            </a:extLst>
          </p:cNvPr>
          <p:cNvPicPr>
            <a:picLocks noChangeAspect="1"/>
          </p:cNvPicPr>
          <p:nvPr/>
        </p:nvPicPr>
        <p:blipFill>
          <a:blip r:embed="rId2"/>
          <a:stretch>
            <a:fillRect/>
          </a:stretch>
        </p:blipFill>
        <p:spPr>
          <a:xfrm>
            <a:off x="442739" y="764724"/>
            <a:ext cx="4930763" cy="2242702"/>
          </a:xfrm>
          <a:prstGeom prst="rect">
            <a:avLst/>
          </a:prstGeom>
        </p:spPr>
      </p:pic>
      <p:pic>
        <p:nvPicPr>
          <p:cNvPr id="6" name="Picture 5">
            <a:extLst>
              <a:ext uri="{FF2B5EF4-FFF2-40B4-BE49-F238E27FC236}">
                <a16:creationId xmlns:a16="http://schemas.microsoft.com/office/drawing/2014/main" id="{E3A5946D-6E7E-6E26-901C-B4F648A4EF9B}"/>
              </a:ext>
            </a:extLst>
          </p:cNvPr>
          <p:cNvPicPr>
            <a:picLocks noChangeAspect="1"/>
          </p:cNvPicPr>
          <p:nvPr/>
        </p:nvPicPr>
        <p:blipFill>
          <a:blip r:embed="rId3"/>
          <a:stretch>
            <a:fillRect/>
          </a:stretch>
        </p:blipFill>
        <p:spPr>
          <a:xfrm>
            <a:off x="6096000" y="1499576"/>
            <a:ext cx="5982535" cy="5268060"/>
          </a:xfrm>
          <a:prstGeom prst="rect">
            <a:avLst/>
          </a:prstGeom>
        </p:spPr>
      </p:pic>
      <p:sp>
        <p:nvSpPr>
          <p:cNvPr id="7" name="TextBox 6">
            <a:extLst>
              <a:ext uri="{FF2B5EF4-FFF2-40B4-BE49-F238E27FC236}">
                <a16:creationId xmlns:a16="http://schemas.microsoft.com/office/drawing/2014/main" id="{8ECB49B7-EF2C-0EB5-FA28-6C1FDC1A8641}"/>
              </a:ext>
            </a:extLst>
          </p:cNvPr>
          <p:cNvSpPr txBox="1"/>
          <p:nvPr/>
        </p:nvSpPr>
        <p:spPr>
          <a:xfrm>
            <a:off x="4342614" y="0"/>
            <a:ext cx="3506771"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Output Screenshots</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089B55-71C1-01A1-4A2F-6E400B1F3231}"/>
              </a:ext>
            </a:extLst>
          </p:cNvPr>
          <p:cNvSpPr txBox="1"/>
          <p:nvPr/>
        </p:nvSpPr>
        <p:spPr>
          <a:xfrm>
            <a:off x="3308808" y="4250429"/>
            <a:ext cx="301657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ARIMA Forecast Confusion Matrix</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40D44B-E03B-2AAF-9452-151A3E3B35C2}"/>
              </a:ext>
            </a:extLst>
          </p:cNvPr>
          <p:cNvSpPr txBox="1"/>
          <p:nvPr/>
        </p:nvSpPr>
        <p:spPr>
          <a:xfrm>
            <a:off x="5450264" y="1314910"/>
            <a:ext cx="301657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ARIMA Forecast vs Actual Data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31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132DC-17A0-1139-8D70-7C3089FC67E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F41D8B6-605A-00D4-AE73-132E429E1991}"/>
              </a:ext>
            </a:extLst>
          </p:cNvPr>
          <p:cNvSpPr txBox="1"/>
          <p:nvPr/>
        </p:nvSpPr>
        <p:spPr>
          <a:xfrm>
            <a:off x="4342614" y="0"/>
            <a:ext cx="3506771"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Output Screenshots</a:t>
            </a:r>
            <a:endParaRPr lang="en-IN" sz="2800" b="1" dirty="0">
              <a:solidFill>
                <a:srgbClr val="C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AB59770-76F8-5358-F5DF-65353A173ED7}"/>
              </a:ext>
            </a:extLst>
          </p:cNvPr>
          <p:cNvPicPr>
            <a:picLocks noChangeAspect="1"/>
          </p:cNvPicPr>
          <p:nvPr/>
        </p:nvPicPr>
        <p:blipFill>
          <a:blip r:embed="rId2">
            <a:extLst>
              <a:ext uri="{28A0092B-C50C-407E-A947-70E740481C1C}">
                <a14:useLocalDpi xmlns:a14="http://schemas.microsoft.com/office/drawing/2010/main" val="0"/>
              </a:ext>
            </a:extLst>
          </a:blip>
          <a:srcRect t="6097"/>
          <a:stretch/>
        </p:blipFill>
        <p:spPr>
          <a:xfrm>
            <a:off x="0" y="523220"/>
            <a:ext cx="12192000" cy="5922797"/>
          </a:xfrm>
          <a:prstGeom prst="rect">
            <a:avLst/>
          </a:prstGeom>
        </p:spPr>
      </p:pic>
      <p:sp>
        <p:nvSpPr>
          <p:cNvPr id="9" name="TextBox 8">
            <a:extLst>
              <a:ext uri="{FF2B5EF4-FFF2-40B4-BE49-F238E27FC236}">
                <a16:creationId xmlns:a16="http://schemas.microsoft.com/office/drawing/2014/main" id="{D0CD4755-9C9F-34AB-2BDC-A2E0F749E2CC}"/>
              </a:ext>
            </a:extLst>
          </p:cNvPr>
          <p:cNvSpPr txBox="1"/>
          <p:nvPr/>
        </p:nvSpPr>
        <p:spPr>
          <a:xfrm>
            <a:off x="5081047" y="6254685"/>
            <a:ext cx="301657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Graphs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2494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126</TotalTime>
  <Words>606</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Shantanu Rajurkar</dc:creator>
  <cp:lastModifiedBy>Shantanu Rajurkar</cp:lastModifiedBy>
  <cp:revision>3</cp:revision>
  <dcterms:created xsi:type="dcterms:W3CDTF">2024-11-12T14:44:06Z</dcterms:created>
  <dcterms:modified xsi:type="dcterms:W3CDTF">2024-11-12T17:44:38Z</dcterms:modified>
</cp:coreProperties>
</file>