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77" r:id="rId6"/>
    <p:sldMasterId id="214748368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6858000" cx="9144000"/>
  <p:notesSz cx="6858000" cy="9144000"/>
  <p:embeddedFontLst>
    <p:embeddedFont>
      <p:font typeface="Merriweather Sans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rgHNnUberPZZHvhizYYQD1wDQ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MerriweatherSans-regular.fntdata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MerriweatherSans-italic.fntdata"/><Relationship Id="rId25" Type="http://schemas.openxmlformats.org/officeDocument/2006/relationships/font" Target="fonts/MerriweatherSans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CenturyGothic-bold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32" Type="http://customschemas.google.com/relationships/presentationmetadata" Target="meta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450375" y="2481875"/>
            <a:ext cx="89868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SENTIMENT ANALYSIS ON AMAZON PRODUCT REVIEWS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&lt;t&gt;</a:t>
            </a:r>
            <a:endParaRPr b="1" i="0" sz="2400" u="none" cap="none" strike="noStrike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&lt;Mentor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&lt;DD/MMM/YY&gt;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"/>
          <p:cNvSpPr txBox="1"/>
          <p:nvPr/>
        </p:nvSpPr>
        <p:spPr>
          <a:xfrm>
            <a:off x="2696901" y="5266481"/>
            <a:ext cx="33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10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0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0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0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0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0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1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1"/>
          <p:cNvSpPr txBox="1"/>
          <p:nvPr/>
        </p:nvSpPr>
        <p:spPr>
          <a:xfrm>
            <a:off x="3170923" y="1146358"/>
            <a:ext cx="192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 txBox="1"/>
          <p:nvPr/>
        </p:nvSpPr>
        <p:spPr>
          <a:xfrm>
            <a:off x="7220410" y="878913"/>
            <a:ext cx="192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1"/>
          <p:cNvSpPr txBox="1"/>
          <p:nvPr/>
        </p:nvSpPr>
        <p:spPr>
          <a:xfrm>
            <a:off x="130889" y="1326408"/>
            <a:ext cx="11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2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2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37650" y="3606175"/>
            <a:ext cx="9068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"/>
          <p:cNvSpPr txBox="1"/>
          <p:nvPr/>
        </p:nvSpPr>
        <p:spPr>
          <a:xfrm>
            <a:off x="-20236" y="1518274"/>
            <a:ext cx="7743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"/>
          <p:cNvSpPr txBox="1"/>
          <p:nvPr/>
        </p:nvSpPr>
        <p:spPr>
          <a:xfrm>
            <a:off x="0" y="2903091"/>
            <a:ext cx="25695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"/>
          <p:cNvSpPr txBox="1"/>
          <p:nvPr/>
        </p:nvSpPr>
        <p:spPr>
          <a:xfrm>
            <a:off x="127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5" y="3149341"/>
            <a:ext cx="8875681" cy="168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"/>
          <p:cNvSpPr txBox="1"/>
          <p:nvPr/>
        </p:nvSpPr>
        <p:spPr>
          <a:xfrm>
            <a:off x="0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 txBox="1"/>
          <p:nvPr/>
        </p:nvSpPr>
        <p:spPr>
          <a:xfrm>
            <a:off x="185195" y="937549"/>
            <a:ext cx="5416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0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/>
          <p:nvPr/>
        </p:nvSpPr>
        <p:spPr>
          <a:xfrm>
            <a:off x="139808" y="1558997"/>
            <a:ext cx="85339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1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CustNetOutflow &amp;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rgbClr val="385623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CustFinanInterest </a:t>
            </a:r>
            <a:r>
              <a:rPr b="0" i="1" lang="en-US" sz="1600" u="none" cap="none" strike="noStrike">
                <a:solidFill>
                  <a:srgbClr val="3856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1600" u="none" cap="none" strike="noStrike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"/>
          <p:cNvSpPr txBox="1"/>
          <p:nvPr/>
        </p:nvSpPr>
        <p:spPr>
          <a:xfrm>
            <a:off x="267129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111" y="1978582"/>
            <a:ext cx="6700233" cy="321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5319" y="1856304"/>
            <a:ext cx="9620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1234" y="5424609"/>
            <a:ext cx="7552766" cy="13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72751" y="717114"/>
            <a:ext cx="89984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 txBox="1"/>
          <p:nvPr/>
        </p:nvSpPr>
        <p:spPr>
          <a:xfrm>
            <a:off x="88256" y="55202"/>
            <a:ext cx="8503149" cy="612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/>
        </p:nvSpPr>
        <p:spPr>
          <a:xfrm>
            <a:off x="3171008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