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70" r:id="rId11"/>
    <p:sldId id="271" r:id="rId12"/>
    <p:sldId id="265" r:id="rId13"/>
    <p:sldId id="266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28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7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02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4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40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83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76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3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3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9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06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6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1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492D30-EA54-47BE-88DC-2879A69D0D3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5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BBB5D6-B2BF-C74A-293C-596497D2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806388"/>
            <a:ext cx="8761413" cy="74407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  <a:t>Water potability prediction </a:t>
            </a:r>
            <a:b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</a:br>
            <a: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  <a:t>using Machine Learning.</a:t>
            </a:r>
            <a:b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</a:br>
            <a:br>
              <a:rPr lang="en-US" sz="20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</a:br>
            <a:br>
              <a:rPr lang="en-US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0FCF8-0441-9750-5C07-C55AC34FAB62}"/>
              </a:ext>
            </a:extLst>
          </p:cNvPr>
          <p:cNvSpPr txBox="1"/>
          <p:nvPr/>
        </p:nvSpPr>
        <p:spPr>
          <a:xfrm>
            <a:off x="5142051" y="2846756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Mentor name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E81DD-18BD-E416-4CD6-7DEACBD8BCAB}"/>
              </a:ext>
            </a:extLst>
          </p:cNvPr>
          <p:cNvSpPr txBox="1"/>
          <p:nvPr/>
        </p:nvSpPr>
        <p:spPr>
          <a:xfrm>
            <a:off x="806824" y="3881719"/>
            <a:ext cx="3722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Members: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Akash Pawar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Atharva Sangar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Sameer Chavan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 err="1"/>
              <a:t>Urvi</a:t>
            </a:r>
            <a:r>
              <a:rPr lang="en-IN" sz="2000" b="1" dirty="0"/>
              <a:t> </a:t>
            </a:r>
            <a:r>
              <a:rPr lang="en-IN" sz="2000" b="1" dirty="0" err="1"/>
              <a:t>Mulchandani</a:t>
            </a:r>
            <a:endParaRPr lang="en-IN" sz="2000" b="1" dirty="0"/>
          </a:p>
          <a:p>
            <a:pPr marL="342900" indent="-342900">
              <a:buFont typeface="+mj-lt"/>
              <a:buAutoNum type="arabicPeriod"/>
            </a:pPr>
            <a:r>
              <a:rPr lang="en-IN" sz="2000" b="1" dirty="0" err="1"/>
              <a:t>Shrawan</a:t>
            </a:r>
            <a:r>
              <a:rPr lang="en-IN" sz="2000" b="1" dirty="0"/>
              <a:t> Kumar </a:t>
            </a:r>
            <a:r>
              <a:rPr lang="en-IN" sz="2000" b="1" dirty="0" err="1"/>
              <a:t>Kumawat</a:t>
            </a:r>
            <a:endParaRPr lang="en-IN" sz="2000" b="1" dirty="0"/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Apurva Patil</a:t>
            </a:r>
          </a:p>
        </p:txBody>
      </p:sp>
    </p:spTree>
    <p:extLst>
      <p:ext uri="{BB962C8B-B14F-4D97-AF65-F5344CB8AC3E}">
        <p14:creationId xmlns:p14="http://schemas.microsoft.com/office/powerpoint/2010/main" val="204461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543A-5394-A52B-5B91-97E62E76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the Bias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5D2F9-C700-1874-D068-D1992B852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7" t="32491" r="28139" b="19896"/>
          <a:stretch/>
        </p:blipFill>
        <p:spPr>
          <a:xfrm>
            <a:off x="510988" y="2528046"/>
            <a:ext cx="11116236" cy="399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2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543A-5394-A52B-5B91-97E62E76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the Bias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C7F43-55F7-B10F-AF14-3379A92B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5" t="25986" r="25368" b="4256"/>
          <a:stretch/>
        </p:blipFill>
        <p:spPr>
          <a:xfrm>
            <a:off x="546848" y="2447365"/>
            <a:ext cx="11062446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3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60F1-E702-456E-4C68-6F29627C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4CDD0-B169-9B44-F189-C11320B4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classifier</a:t>
            </a:r>
          </a:p>
          <a:p>
            <a:r>
              <a:rPr lang="en-IN" dirty="0" err="1"/>
              <a:t>Xg</a:t>
            </a:r>
            <a:r>
              <a:rPr lang="en-IN" dirty="0"/>
              <a:t>-boost</a:t>
            </a:r>
          </a:p>
          <a:p>
            <a:r>
              <a:rPr lang="en-IN" dirty="0"/>
              <a:t>Logistic regression</a:t>
            </a:r>
          </a:p>
          <a:p>
            <a:r>
              <a:rPr lang="en-IN" dirty="0"/>
              <a:t>SVM </a:t>
            </a:r>
          </a:p>
          <a:p>
            <a:r>
              <a:rPr lang="en-IN" dirty="0"/>
              <a:t>Random tree classifier</a:t>
            </a:r>
          </a:p>
          <a:p>
            <a:r>
              <a:rPr lang="en-IN" dirty="0"/>
              <a:t>Gaussian NB</a:t>
            </a:r>
          </a:p>
          <a:p>
            <a:r>
              <a:rPr lang="en-IN" dirty="0"/>
              <a:t>SVC</a:t>
            </a:r>
          </a:p>
          <a:p>
            <a:r>
              <a:rPr lang="en-IN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92225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7683-1F96-82DB-B3EA-3D5C4C51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with under sampling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C3A35B-C7D0-B3C0-8EB0-1848A86EC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8" t="55744" r="52353" b="14360"/>
          <a:stretch/>
        </p:blipFill>
        <p:spPr>
          <a:xfrm>
            <a:off x="869577" y="2357718"/>
            <a:ext cx="10103223" cy="432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9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7683-1F96-82DB-B3EA-3D5C4C51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with over sampling (SMOTE)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59D6F-C0A1-6D8D-FF11-CF7787433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8" t="50000" r="52280" b="20727"/>
          <a:stretch/>
        </p:blipFill>
        <p:spPr>
          <a:xfrm>
            <a:off x="770965" y="2528048"/>
            <a:ext cx="10712823" cy="38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6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7683-1F96-82DB-B3EA-3D5C4C51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without bias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86D52-7BBB-0658-F52D-F9D560811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2" t="52284" r="45294" b="5224"/>
          <a:stretch/>
        </p:blipFill>
        <p:spPr>
          <a:xfrm>
            <a:off x="735106" y="2483223"/>
            <a:ext cx="11161059" cy="41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6DA6-5BFD-82AF-DDEA-908B0CAA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DD98-DC21-DF3D-F875-888489891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3257924"/>
            <a:ext cx="8825659" cy="3416300"/>
          </a:xfrm>
        </p:spPr>
        <p:txBody>
          <a:bodyPr>
            <a:normAutofit/>
          </a:bodyPr>
          <a:lstStyle/>
          <a:p>
            <a:r>
              <a:rPr lang="en-IN" sz="2800" dirty="0"/>
              <a:t>To predict the potability of water based on the properties of the water. Categorizing the water as potable or not potable with highest accuracy.</a:t>
            </a:r>
          </a:p>
        </p:txBody>
      </p:sp>
    </p:spTree>
    <p:extLst>
      <p:ext uri="{BB962C8B-B14F-4D97-AF65-F5344CB8AC3E}">
        <p14:creationId xmlns:p14="http://schemas.microsoft.com/office/powerpoint/2010/main" val="296251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A3B3AB-B3C7-E99D-1344-17E37A08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24" y="973668"/>
            <a:ext cx="8652343" cy="706964"/>
          </a:xfrm>
        </p:spPr>
        <p:txBody>
          <a:bodyPr/>
          <a:lstStyle/>
          <a:p>
            <a:br>
              <a:rPr lang="en-IN" sz="1400" dirty="0"/>
            </a:br>
            <a:br>
              <a:rPr lang="en-IN" sz="1400" dirty="0"/>
            </a:br>
            <a:r>
              <a:rPr lang="en-IN" sz="4400" dirty="0"/>
              <a:t>Workflow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C799B0B-717A-FEB5-2617-6D33942EB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365" y="2971053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Importing required libraries.</a:t>
            </a:r>
            <a:br>
              <a:rPr lang="en-IN" sz="2800" dirty="0"/>
            </a:br>
            <a:r>
              <a:rPr lang="en-IN" sz="2800" dirty="0"/>
              <a:t>Importing the data.</a:t>
            </a:r>
            <a:br>
              <a:rPr lang="en-IN" sz="2800" dirty="0"/>
            </a:br>
            <a:r>
              <a:rPr lang="en-IN" sz="2800" dirty="0"/>
              <a:t>Performing exploratory data analysis.</a:t>
            </a:r>
            <a:br>
              <a:rPr lang="en-IN" sz="2800" dirty="0"/>
            </a:br>
            <a:r>
              <a:rPr lang="en-IN" sz="2800" dirty="0"/>
              <a:t>identifying imputation techniques.</a:t>
            </a:r>
            <a:br>
              <a:rPr lang="en-IN" sz="2800" dirty="0"/>
            </a:br>
            <a:r>
              <a:rPr lang="en-IN" sz="2800" dirty="0"/>
              <a:t>Model building.</a:t>
            </a:r>
            <a:br>
              <a:rPr lang="en-IN" sz="2800" dirty="0"/>
            </a:br>
            <a:r>
              <a:rPr lang="en-IN" sz="2800" dirty="0"/>
              <a:t>Model evaluation.</a:t>
            </a:r>
            <a:br>
              <a:rPr lang="en-IN" sz="2800" dirty="0"/>
            </a:br>
            <a:r>
              <a:rPr lang="en-IN" sz="2800" dirty="0"/>
              <a:t>Deployment.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1854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FB8645-4352-A7CF-6F2A-E72F70C1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399EBB-9874-BFFC-7A0A-AF58FE3F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rows - 3276</a:t>
            </a:r>
          </a:p>
          <a:p>
            <a:r>
              <a:rPr lang="en-IN" dirty="0"/>
              <a:t>Number of columns – 10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8CF6D-F6F8-0974-66C5-EC03CE594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36" t="34152" r="18137" b="19342"/>
          <a:stretch/>
        </p:blipFill>
        <p:spPr>
          <a:xfrm>
            <a:off x="546846" y="3429000"/>
            <a:ext cx="11161059" cy="32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9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547-A4A3-DEA0-AC80-6FC941C0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values &amp; their percentage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9767C8-E259-41E2-2202-158536646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8" t="53391" r="71544" b="19343"/>
          <a:stretch/>
        </p:blipFill>
        <p:spPr>
          <a:xfrm>
            <a:off x="430306" y="2603500"/>
            <a:ext cx="4231341" cy="3985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FDD71-EE1C-928F-703B-862B8EE0A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41" t="47717" r="66104" b="24602"/>
          <a:stretch/>
        </p:blipFill>
        <p:spPr>
          <a:xfrm>
            <a:off x="6678706" y="2603500"/>
            <a:ext cx="4921623" cy="39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3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0167-459C-B660-441E-6589F0DE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Imputation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B18D-AC63-53A8-58FB-BC37C963DAAB}"/>
              </a:ext>
            </a:extLst>
          </p:cNvPr>
          <p:cNvSpPr txBox="1"/>
          <p:nvPr/>
        </p:nvSpPr>
        <p:spPr>
          <a:xfrm>
            <a:off x="537882" y="2303928"/>
            <a:ext cx="4975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No significant difference found in mean based on target variables. So we proceed to fill null values for each column by target wise mean for </a:t>
            </a:r>
            <a:r>
              <a:rPr lang="en-IN" dirty="0" err="1"/>
              <a:t>Sulfate</a:t>
            </a:r>
            <a:r>
              <a:rPr lang="en-IN" dirty="0"/>
              <a:t> and ph.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Then we deleted null values from Trihalomethanes column as it had the lowest amount of null values.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B12D7-D1BC-FC5D-163E-40D5A31D4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2" t="54221" r="56985" b="28893"/>
          <a:stretch/>
        </p:blipFill>
        <p:spPr>
          <a:xfrm>
            <a:off x="5791199" y="2528046"/>
            <a:ext cx="5862919" cy="1640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EF81B-4461-1FB7-C24F-581EB273B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67" t="43979" r="31178" b="10208"/>
          <a:stretch/>
        </p:blipFill>
        <p:spPr>
          <a:xfrm>
            <a:off x="5862918" y="4277125"/>
            <a:ext cx="5670175" cy="24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0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B7DE-0932-B273-85F1-C96C894D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Multi-variate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283B7-E1F4-3A1C-2901-6538F6294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3" t="38858" r="54485" b="20035"/>
          <a:stretch/>
        </p:blipFill>
        <p:spPr>
          <a:xfrm>
            <a:off x="510987" y="2259106"/>
            <a:ext cx="3352801" cy="2447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89D1E-CAC6-98A3-F3E1-1163C51FC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t="40519" r="53309" b="16021"/>
          <a:stretch/>
        </p:blipFill>
        <p:spPr>
          <a:xfrm>
            <a:off x="3935506" y="2259106"/>
            <a:ext cx="4168588" cy="2447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406D0-2DE5-62ED-F5E7-766C87F2F2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68" t="44394" r="52133" b="13253"/>
          <a:stretch/>
        </p:blipFill>
        <p:spPr>
          <a:xfrm>
            <a:off x="7951694" y="2259106"/>
            <a:ext cx="3899647" cy="2447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06B939-DFE5-12AF-9849-C2CB7D0D10FC}"/>
              </a:ext>
            </a:extLst>
          </p:cNvPr>
          <p:cNvSpPr txBox="1"/>
          <p:nvPr/>
        </p:nvSpPr>
        <p:spPr>
          <a:xfrm>
            <a:off x="770965" y="5386541"/>
            <a:ext cx="1116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Solids column has high average value of around 22 thousand while its maximum permissible limit is </a:t>
            </a:r>
          </a:p>
          <a:p>
            <a:r>
              <a:rPr lang="en-IN" dirty="0"/>
              <a:t>1000 mg/l. Which may cause discrepancy in the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4308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B7DE-0932-B273-85F1-C96C894D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Multi-variate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30068-43ED-9637-60C7-BF0FB3D52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5" t="41211" r="53750" b="17128"/>
          <a:stretch/>
        </p:blipFill>
        <p:spPr>
          <a:xfrm>
            <a:off x="286871" y="2464046"/>
            <a:ext cx="3998259" cy="2529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C5B503-B6C9-41E6-0666-13B62D6D3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4" t="40934" r="53235" b="16851"/>
          <a:stretch/>
        </p:blipFill>
        <p:spPr>
          <a:xfrm>
            <a:off x="4285130" y="2464046"/>
            <a:ext cx="4114800" cy="2529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A410D-C7D1-60A7-3A5E-5E43F52866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02" t="45225" r="53603" b="12091"/>
          <a:stretch/>
        </p:blipFill>
        <p:spPr>
          <a:xfrm>
            <a:off x="8229600" y="2464046"/>
            <a:ext cx="3675529" cy="25292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DB17E4-F91F-87BE-7DEE-6F0D74ABB399}"/>
              </a:ext>
            </a:extLst>
          </p:cNvPr>
          <p:cNvSpPr txBox="1"/>
          <p:nvPr/>
        </p:nvSpPr>
        <p:spPr>
          <a:xfrm>
            <a:off x="818754" y="5453589"/>
            <a:ext cx="1068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Ph column has high frequency of data between 6-8ph which is around its ideal value.</a:t>
            </a:r>
          </a:p>
          <a:p>
            <a:r>
              <a:rPr lang="en-IN" dirty="0"/>
              <a:t>While chloramines have high frequency on the higher side of ideal value i.e. 4 parts per million.</a:t>
            </a:r>
          </a:p>
        </p:txBody>
      </p:sp>
    </p:spTree>
    <p:extLst>
      <p:ext uri="{BB962C8B-B14F-4D97-AF65-F5344CB8AC3E}">
        <p14:creationId xmlns:p14="http://schemas.microsoft.com/office/powerpoint/2010/main" val="14276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543A-5394-A52B-5B91-97E62E76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for bias.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5BC7C6-E601-AD54-31EB-E92691C9F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1" t="48408" r="58676" b="14914"/>
          <a:stretch/>
        </p:blipFill>
        <p:spPr>
          <a:xfrm>
            <a:off x="510988" y="2402541"/>
            <a:ext cx="10999694" cy="43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63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214</TotalTime>
  <Words>276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Verdana</vt:lpstr>
      <vt:lpstr>Wingdings 3</vt:lpstr>
      <vt:lpstr>Ion Boardroom</vt:lpstr>
      <vt:lpstr>Water potability prediction  using Machine Learning.     </vt:lpstr>
      <vt:lpstr>Objective</vt:lpstr>
      <vt:lpstr>  Workflow </vt:lpstr>
      <vt:lpstr>Exploratory Data Analysis</vt:lpstr>
      <vt:lpstr>Null values &amp; their percentage</vt:lpstr>
      <vt:lpstr>Imputation</vt:lpstr>
      <vt:lpstr>Multi-variate analysis </vt:lpstr>
      <vt:lpstr>Multi-variate analysis </vt:lpstr>
      <vt:lpstr>Checking for bias.</vt:lpstr>
      <vt:lpstr>Handling the Bias</vt:lpstr>
      <vt:lpstr>Handling the Bias</vt:lpstr>
      <vt:lpstr>Models used </vt:lpstr>
      <vt:lpstr>Model performance with under sampling</vt:lpstr>
      <vt:lpstr>Model performance with over sampling (SMOTE)</vt:lpstr>
      <vt:lpstr>Model performance without bias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countries  based on world development measurements.   mentor name   23/Dec/2022</dc:title>
  <dc:creator>sameer chavan</dc:creator>
  <cp:lastModifiedBy>sameer chavan</cp:lastModifiedBy>
  <cp:revision>12</cp:revision>
  <dcterms:created xsi:type="dcterms:W3CDTF">2022-12-23T09:58:16Z</dcterms:created>
  <dcterms:modified xsi:type="dcterms:W3CDTF">2023-01-23T18:03:46Z</dcterms:modified>
</cp:coreProperties>
</file>