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9" r:id="rId3"/>
    <p:sldId id="318" r:id="rId4"/>
    <p:sldId id="349" r:id="rId5"/>
    <p:sldId id="311" r:id="rId6"/>
    <p:sldId id="352" r:id="rId7"/>
    <p:sldId id="325" r:id="rId8"/>
    <p:sldId id="329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  <a:srgbClr val="F7F7F7"/>
    <a:srgbClr val="F6F6F6"/>
    <a:srgbClr val="DAB865"/>
    <a:srgbClr val="D8B765"/>
    <a:srgbClr val="DBB768"/>
    <a:srgbClr val="DFBB64"/>
    <a:srgbClr val="324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574"/>
    <p:restoredTop sz="94660"/>
  </p:normalViewPr>
  <p:slideViewPr>
    <p:cSldViewPr snapToGrid="0" showGuides="1">
      <p:cViewPr varScale="1">
        <p:scale>
          <a:sx n="55" d="100"/>
          <a:sy n="55" d="100"/>
        </p:scale>
        <p:origin x="-78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>
                <a:sym typeface="+mn-ea"/>
              </a:rPr>
              <a:t>Click here to edit the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>
                <a:sym typeface="+mn-ea"/>
              </a:rPr>
              <a:t>Click here to edit the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smtClean="0">
                <a:sym typeface="+mn-ea"/>
              </a:rPr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1"/>
            <a:r>
              <a:rPr lang="zh-CN" altLang="en-US" sz="2800" dirty="0">
                <a:sym typeface="+mn-ea"/>
              </a:rPr>
              <a:t>Click here to edit the master text style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The second level</a:t>
            </a:r>
            <a:endParaRPr lang="zh-CN" altLang="en-US" sz="2800" dirty="0"/>
          </a:p>
          <a:p>
            <a:pPr lvl="2"/>
            <a:r>
              <a:rPr lang="zh-CN" altLang="en-US" sz="2800" dirty="0">
                <a:sym typeface="+mn-ea"/>
              </a:rPr>
              <a:t>The third level</a:t>
            </a:r>
            <a:endParaRPr lang="zh-CN" altLang="en-US" sz="2800" dirty="0"/>
          </a:p>
          <a:p>
            <a:pPr lvl="3"/>
            <a:r>
              <a:rPr lang="zh-CN" altLang="en-US" sz="2800" dirty="0">
                <a:sym typeface="+mn-ea"/>
              </a:rPr>
              <a:t>The fourth level</a:t>
            </a:r>
            <a:endParaRPr lang="zh-CN" altLang="en-US" sz="2800" dirty="0"/>
          </a:p>
          <a:p>
            <a:pPr lvl="4"/>
            <a:r>
              <a:rPr lang="zh-CN" altLang="en-US" sz="2800" dirty="0">
                <a:sym typeface="+mn-ea"/>
              </a:rPr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2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-363537"/>
            <a:ext cx="12192000" cy="7597775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D8B765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052" name="矩形 4"/>
          <p:cNvSpPr/>
          <p:nvPr/>
        </p:nvSpPr>
        <p:spPr>
          <a:xfrm>
            <a:off x="5510213" y="2495550"/>
            <a:ext cx="309880" cy="922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en-US" sz="5400" dirty="0">
              <a:solidFill>
                <a:srgbClr val="D8B76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822768" y="5941378"/>
            <a:ext cx="10306050" cy="685800"/>
          </a:xfrm>
          <a:prstGeom prst="line">
            <a:avLst/>
          </a:prstGeom>
          <a:ln w="28575">
            <a:solidFill>
              <a:srgbClr val="545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06375" y="5478780"/>
            <a:ext cx="1030605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文本框 9"/>
          <p:cNvSpPr txBox="1"/>
          <p:nvPr/>
        </p:nvSpPr>
        <p:spPr>
          <a:xfrm>
            <a:off x="502920" y="-123825"/>
            <a:ext cx="11626215" cy="2680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eaLnBrk="1" hangingPunct="1"/>
            <a:r>
              <a:rPr lang="en-US" altLang="zh-CN" sz="54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Credit Card Transaction Report</a:t>
            </a:r>
            <a:endParaRPr lang="en-US" altLang="zh-CN" sz="5400" b="1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en-US" altLang="zh-CN" sz="54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endParaRPr lang="en-US" altLang="zh-CN" sz="5400" b="1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en-US" altLang="zh-CN" sz="5400" b="1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Credit Card Customer Report</a:t>
            </a:r>
            <a:endParaRPr lang="en-US" altLang="zh-CN" sz="5400" b="1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8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13" y="3816350"/>
            <a:ext cx="5038725" cy="3609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590925"/>
            <a:ext cx="1030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矩形 76"/>
          <p:cNvSpPr/>
          <p:nvPr/>
        </p:nvSpPr>
        <p:spPr>
          <a:xfrm>
            <a:off x="1730375" y="2165350"/>
            <a:ext cx="472567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44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 Objective</a:t>
            </a:r>
            <a:endParaRPr lang="en-US" altLang="zh-CN" sz="4400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736975"/>
            <a:ext cx="12192000" cy="3176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矩形 7"/>
          <p:cNvSpPr/>
          <p:nvPr/>
        </p:nvSpPr>
        <p:spPr>
          <a:xfrm>
            <a:off x="1282700" y="4090670"/>
            <a:ext cx="8397240" cy="2261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Microsoft Tai Le" panose="020B0502040204020203" charset="0"/>
                <a:ea typeface="Microsoft YaHei" panose="020B0503020204020204" pitchFamily="34" charset="-122"/>
                <a:cs typeface="Microsoft Tai Le" panose="020B0502040204020203" charset="0"/>
              </a:rPr>
              <a:t>I Developed a comprehensive credit card Weekly </a:t>
            </a:r>
            <a:endParaRPr lang="en-US" altLang="zh-CN" sz="2400" dirty="0">
              <a:solidFill>
                <a:schemeClr val="tx1"/>
              </a:solidFill>
              <a:latin typeface="Microsoft Tai Le" panose="020B0502040204020203" charset="0"/>
              <a:ea typeface="Microsoft YaHei" panose="020B0503020204020204" pitchFamily="34" charset="-122"/>
              <a:cs typeface="Microsoft Tai Le" panose="020B0502040204020203" charset="0"/>
            </a:endParaRPr>
          </a:p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Microsoft Tai Le" panose="020B0502040204020203" charset="0"/>
                <a:ea typeface="Microsoft YaHei" panose="020B0503020204020204" pitchFamily="34" charset="-122"/>
                <a:cs typeface="Microsoft Tai Le" panose="020B0502040204020203" charset="0"/>
              </a:rPr>
              <a:t>Power Bi dashboard that provide real time insights into key </a:t>
            </a:r>
            <a:endParaRPr lang="en-US" altLang="zh-CN" sz="2400" dirty="0">
              <a:solidFill>
                <a:schemeClr val="tx1"/>
              </a:solidFill>
              <a:latin typeface="Microsoft Tai Le" panose="020B0502040204020203" charset="0"/>
              <a:ea typeface="Microsoft YaHei" panose="020B0503020204020204" pitchFamily="34" charset="-122"/>
              <a:cs typeface="Microsoft Tai Le" panose="020B0502040204020203" charset="0"/>
            </a:endParaRPr>
          </a:p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Microsoft Tai Le" panose="020B0502040204020203" charset="0"/>
                <a:ea typeface="Microsoft YaHei" panose="020B0503020204020204" pitchFamily="34" charset="-122"/>
                <a:cs typeface="Microsoft Tai Le" panose="020B0502040204020203" charset="0"/>
              </a:rPr>
              <a:t>performance matric and trends, </a:t>
            </a:r>
            <a:endParaRPr lang="en-US" altLang="zh-CN" sz="2400" dirty="0">
              <a:solidFill>
                <a:schemeClr val="tx1"/>
              </a:solidFill>
              <a:latin typeface="Microsoft Tai Le" panose="020B0502040204020203" charset="0"/>
              <a:ea typeface="Microsoft YaHei" panose="020B0503020204020204" pitchFamily="34" charset="-122"/>
              <a:cs typeface="Microsoft Tai Le" panose="020B0502040204020203" charset="0"/>
            </a:endParaRPr>
          </a:p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Microsoft Tai Le" panose="020B0502040204020203" charset="0"/>
                <a:ea typeface="Microsoft YaHei" panose="020B0503020204020204" pitchFamily="34" charset="-122"/>
                <a:cs typeface="Microsoft Tai Le" panose="020B0502040204020203" charset="0"/>
              </a:rPr>
              <a:t>Enabling Stackholders to monitor and analyze credit </a:t>
            </a:r>
            <a:endParaRPr lang="en-US" altLang="zh-CN" sz="2400" dirty="0">
              <a:solidFill>
                <a:schemeClr val="tx1"/>
              </a:solidFill>
              <a:latin typeface="Microsoft Tai Le" panose="020B0502040204020203" charset="0"/>
              <a:ea typeface="Microsoft YaHei" panose="020B0503020204020204" pitchFamily="34" charset="-122"/>
              <a:cs typeface="Microsoft Tai Le" panose="020B0502040204020203" charset="0"/>
            </a:endParaRPr>
          </a:p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Microsoft Tai Le" panose="020B0502040204020203" charset="0"/>
                <a:ea typeface="Microsoft YaHei" panose="020B0503020204020204" pitchFamily="34" charset="-122"/>
                <a:cs typeface="Microsoft Tai Le" panose="020B0502040204020203" charset="0"/>
              </a:rPr>
              <a:t>card operations effectively</a:t>
            </a:r>
            <a:endParaRPr lang="en-US" altLang="zh-CN" sz="2400" dirty="0">
              <a:solidFill>
                <a:schemeClr val="tx1"/>
              </a:solidFill>
              <a:latin typeface="Microsoft Tai Le" panose="020B0502040204020203" charset="0"/>
              <a:ea typeface="Microsoft YaHei" panose="020B0503020204020204" pitchFamily="34" charset="-122"/>
              <a:cs typeface="Microsoft Tai Le" panose="020B0502040204020203" charset="0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885950" y="3938588"/>
            <a:ext cx="10306050" cy="0"/>
          </a:xfrm>
          <a:prstGeom prst="line">
            <a:avLst/>
          </a:prstGeom>
          <a:ln>
            <a:solidFill>
              <a:srgbClr val="D8B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590925"/>
            <a:ext cx="1030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3736975"/>
            <a:ext cx="12192000" cy="3176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3" name="矩形 7"/>
          <p:cNvSpPr/>
          <p:nvPr/>
        </p:nvSpPr>
        <p:spPr>
          <a:xfrm>
            <a:off x="1251585" y="3950335"/>
            <a:ext cx="10473055" cy="29184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Microsoft Tai Le" panose="020B0502040204020203" charset="0"/>
                <a:ea typeface="Microsoft YaHei" panose="020B0503020204020204" pitchFamily="34" charset="-122"/>
                <a:cs typeface="Microsoft Tai Le" panose="020B0502040204020203" charset="0"/>
              </a:rPr>
              <a:t>I added a CSV file to SQl database and from that i connected</a:t>
            </a:r>
            <a:endParaRPr lang="en-US" altLang="zh-CN" sz="2400" dirty="0">
              <a:solidFill>
                <a:schemeClr val="tx1"/>
              </a:solidFill>
              <a:latin typeface="Microsoft Tai Le" panose="020B0502040204020203" charset="0"/>
              <a:ea typeface="Microsoft YaHei" panose="020B0503020204020204" pitchFamily="34" charset="-122"/>
              <a:cs typeface="Microsoft Tai Le" panose="020B0502040204020203" charset="0"/>
            </a:endParaRPr>
          </a:p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Microsoft Tai Le" panose="020B0502040204020203" charset="0"/>
                <a:ea typeface="Microsoft YaHei" panose="020B0503020204020204" pitchFamily="34" charset="-122"/>
                <a:cs typeface="Microsoft Tai Le" panose="020B0502040204020203" charset="0"/>
              </a:rPr>
              <a:t>my SQL database to My powerbi for building a real time live </a:t>
            </a:r>
            <a:endParaRPr lang="en-US" altLang="zh-CN" sz="2400" dirty="0">
              <a:solidFill>
                <a:schemeClr val="tx1"/>
              </a:solidFill>
              <a:latin typeface="Microsoft Tai Le" panose="020B0502040204020203" charset="0"/>
              <a:ea typeface="Microsoft YaHei" panose="020B0503020204020204" pitchFamily="34" charset="-122"/>
              <a:cs typeface="Microsoft Tai Le" panose="020B0502040204020203" charset="0"/>
            </a:endParaRPr>
          </a:p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Microsoft Tai Le" panose="020B0502040204020203" charset="0"/>
                <a:ea typeface="Microsoft YaHei" panose="020B0503020204020204" pitchFamily="34" charset="-122"/>
                <a:cs typeface="Microsoft Tai Le" panose="020B0502040204020203" charset="0"/>
              </a:rPr>
              <a:t>dashboard .</a:t>
            </a:r>
            <a:endParaRPr lang="en-US" altLang="zh-CN" sz="2400" dirty="0">
              <a:solidFill>
                <a:schemeClr val="tx1"/>
              </a:solidFill>
              <a:latin typeface="Microsoft Tai Le" panose="020B0502040204020203" charset="0"/>
              <a:ea typeface="Microsoft YaHei" panose="020B0503020204020204" pitchFamily="34" charset="-122"/>
              <a:cs typeface="Microsoft Tai Le" panose="020B0502040204020203" charset="0"/>
            </a:endParaRPr>
          </a:p>
          <a:p>
            <a:pPr algn="l" eaLnBrk="1" hangingPunct="1"/>
            <a:endParaRPr lang="en-US" altLang="zh-CN" sz="2400" dirty="0">
              <a:solidFill>
                <a:schemeClr val="tx1"/>
              </a:solidFill>
              <a:latin typeface="Microsoft Tai Le" panose="020B0502040204020203" charset="0"/>
              <a:ea typeface="Microsoft YaHei" panose="020B0503020204020204" pitchFamily="34" charset="-122"/>
              <a:cs typeface="Microsoft Tai Le" panose="020B0502040204020203" charset="0"/>
            </a:endParaRPr>
          </a:p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Microsoft Tai Le" panose="020B0502040204020203" charset="0"/>
                <a:ea typeface="Microsoft YaHei" panose="020B0503020204020204" pitchFamily="34" charset="-122"/>
                <a:cs typeface="Microsoft Tai Le" panose="020B0502040204020203" charset="0"/>
              </a:rPr>
              <a:t>Anytime a data is changed in the database the</a:t>
            </a:r>
            <a:endParaRPr lang="en-US" altLang="zh-CN" sz="2400" dirty="0">
              <a:solidFill>
                <a:schemeClr val="tx1"/>
              </a:solidFill>
              <a:latin typeface="Microsoft Tai Le" panose="020B0502040204020203" charset="0"/>
              <a:ea typeface="Microsoft YaHei" panose="020B0503020204020204" pitchFamily="34" charset="-122"/>
              <a:cs typeface="Microsoft Tai Le" panose="020B0502040204020203" charset="0"/>
            </a:endParaRPr>
          </a:p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Microsoft Tai Le" panose="020B0502040204020203" charset="0"/>
                <a:ea typeface="Microsoft YaHei" panose="020B0503020204020204" pitchFamily="34" charset="-122"/>
                <a:cs typeface="Microsoft Tai Le" panose="020B0502040204020203" charset="0"/>
              </a:rPr>
              <a:t>data just need to be refreshed in powerbi And the dashboard </a:t>
            </a:r>
            <a:endParaRPr lang="en-US" altLang="zh-CN" sz="2400" dirty="0">
              <a:solidFill>
                <a:schemeClr val="tx1"/>
              </a:solidFill>
              <a:latin typeface="Microsoft Tai Le" panose="020B0502040204020203" charset="0"/>
              <a:ea typeface="Microsoft YaHei" panose="020B0503020204020204" pitchFamily="34" charset="-122"/>
              <a:cs typeface="Microsoft Tai Le" panose="020B0502040204020203" charset="0"/>
            </a:endParaRPr>
          </a:p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Microsoft Tai Le" panose="020B0502040204020203" charset="0"/>
                <a:ea typeface="Microsoft YaHei" panose="020B0503020204020204" pitchFamily="34" charset="-122"/>
                <a:cs typeface="Microsoft Tai Le" panose="020B0502040204020203" charset="0"/>
              </a:rPr>
              <a:t>will be according to the new data </a:t>
            </a:r>
            <a:endParaRPr lang="en-US" altLang="zh-CN" sz="2400" dirty="0">
              <a:solidFill>
                <a:schemeClr val="tx1"/>
              </a:solidFill>
              <a:latin typeface="Microsoft Tai Le" panose="020B0502040204020203" charset="0"/>
              <a:ea typeface="Microsoft YaHei" panose="020B0503020204020204" pitchFamily="34" charset="-122"/>
              <a:cs typeface="Microsoft Tai Le" panose="020B0502040204020203" charset="0"/>
            </a:endParaRPr>
          </a:p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Microsoft Tai Le" panose="020B0502040204020203" charset="0"/>
                <a:ea typeface="Microsoft YaHei" panose="020B0503020204020204" pitchFamily="34" charset="-122"/>
                <a:cs typeface="Microsoft Tai Le" panose="020B0502040204020203" charset="0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Microsoft Tai Le" panose="020B0502040204020203" charset="0"/>
              <a:ea typeface="Microsoft YaHei" panose="020B0503020204020204" pitchFamily="34" charset="-122"/>
              <a:cs typeface="Microsoft Tai Le" panose="020B0502040204020203" charset="0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885950" y="3938588"/>
            <a:ext cx="10306050" cy="0"/>
          </a:xfrm>
          <a:prstGeom prst="line">
            <a:avLst/>
          </a:prstGeom>
          <a:ln>
            <a:solidFill>
              <a:srgbClr val="D8B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mgcs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3820" y="657225"/>
            <a:ext cx="7055485" cy="2281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矩形 61"/>
          <p:cNvSpPr/>
          <p:nvPr/>
        </p:nvSpPr>
        <p:spPr>
          <a:xfrm>
            <a:off x="1014095" y="137160"/>
            <a:ext cx="3935730" cy="8553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p>
            <a:pPr algn="l" eaLnBrk="1" hangingPunct="1"/>
            <a:r>
              <a:rPr lang="en-US" altLang="zh-CN" sz="48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Meiryo UI" panose="020B0604030504040204" pitchFamily="34" charset="-128"/>
                <a:ea typeface="Meiryo UI" panose="020B0604030504040204" pitchFamily="34" charset="-128"/>
              </a:rPr>
              <a:t>Dax Queries</a:t>
            </a:r>
            <a:endParaRPr lang="en-US" altLang="zh-CN" sz="4800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直角三角形 62"/>
          <p:cNvSpPr/>
          <p:nvPr/>
        </p:nvSpPr>
        <p:spPr>
          <a:xfrm rot="4705673">
            <a:off x="673100" y="723900"/>
            <a:ext cx="223838" cy="22383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直角三角形 63"/>
          <p:cNvSpPr/>
          <p:nvPr/>
        </p:nvSpPr>
        <p:spPr>
          <a:xfrm rot="11041849">
            <a:off x="693738" y="677863"/>
            <a:ext cx="182563" cy="182563"/>
          </a:xfrm>
          <a:prstGeom prst="rtTriangl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264160" y="997585"/>
            <a:ext cx="5618480" cy="20847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revious_week_revenue = CALCULATE(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SUM(cc_details[Revenue]),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FILTER(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ALL(cc_details),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cc_details[weeknum2] = MAX(cc_details[weeknum2])-1))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13385" y="1298575"/>
            <a:ext cx="469265" cy="6724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2" name="文本框 66"/>
          <p:cNvSpPr txBox="1"/>
          <p:nvPr/>
        </p:nvSpPr>
        <p:spPr>
          <a:xfrm>
            <a:off x="7370763" y="1884363"/>
            <a:ext cx="46148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zh-CN" altLang="en-US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6049010" y="997585"/>
            <a:ext cx="5936615" cy="20847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096000" y="1209675"/>
            <a:ext cx="49149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2</a:t>
            </a:r>
            <a:endParaRPr kumimoji="0" lang="zh-CN" altLang="en-US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5" name="文本框 69"/>
          <p:cNvSpPr txBox="1"/>
          <p:nvPr/>
        </p:nvSpPr>
        <p:spPr>
          <a:xfrm>
            <a:off x="6587490" y="1209675"/>
            <a:ext cx="5276850" cy="17767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Segoe UI Semilight" panose="020B0402040204020203" pitchFamily="34" charset="0"/>
              </a:rPr>
              <a:t>Current_week_revenue = CALCULATE(</a:t>
            </a:r>
            <a:endParaRPr lang="zh-CN" altLang="en-US" b="1" dirty="0">
              <a:solidFill>
                <a:schemeClr val="bg1"/>
              </a:solidFill>
              <a:latin typeface="Segoe UI Semilight" panose="020B0402040204020203" pitchFamily="34" charset="0"/>
            </a:endParaRPr>
          </a:p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Segoe UI Semilight" panose="020B0402040204020203" pitchFamily="34" charset="0"/>
              </a:rPr>
              <a:t>    SUM(cc_details[Revenue]),</a:t>
            </a:r>
            <a:endParaRPr lang="zh-CN" altLang="en-US" b="1" dirty="0">
              <a:solidFill>
                <a:schemeClr val="bg1"/>
              </a:solidFill>
              <a:latin typeface="Segoe UI Semilight" panose="020B0402040204020203" pitchFamily="34" charset="0"/>
            </a:endParaRPr>
          </a:p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Segoe UI Semilight" panose="020B0402040204020203" pitchFamily="34" charset="0"/>
              </a:rPr>
              <a:t>    FILTER(</a:t>
            </a:r>
            <a:endParaRPr lang="zh-CN" altLang="en-US" b="1" dirty="0">
              <a:solidFill>
                <a:schemeClr val="bg1"/>
              </a:solidFill>
              <a:latin typeface="Segoe UI Semilight" panose="020B0402040204020203" pitchFamily="34" charset="0"/>
            </a:endParaRPr>
          </a:p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Segoe UI Semilight" panose="020B0402040204020203" pitchFamily="34" charset="0"/>
              </a:rPr>
              <a:t>        ALL(cc_details),</a:t>
            </a:r>
            <a:endParaRPr lang="zh-CN" altLang="en-US" b="1" dirty="0">
              <a:solidFill>
                <a:schemeClr val="bg1"/>
              </a:solidFill>
              <a:latin typeface="Segoe UI Semilight" panose="020B0402040204020203" pitchFamily="34" charset="0"/>
            </a:endParaRPr>
          </a:p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Segoe UI Semilight" panose="020B0402040204020203" pitchFamily="34" charset="0"/>
              </a:rPr>
              <a:t>        cc_details[weeknum2] = MAX(cc_details[weeknum2])))</a:t>
            </a:r>
            <a:endParaRPr lang="zh-CN" altLang="en-US" b="1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3" name="圆角矩形 64"/>
          <p:cNvSpPr/>
          <p:nvPr/>
        </p:nvSpPr>
        <p:spPr>
          <a:xfrm>
            <a:off x="289560" y="3588385"/>
            <a:ext cx="5618480" cy="20847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Revenue = 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cc_details[Annual_Fees] + 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cc_details[Total_Trans_Amt] + cc_details[Interest_Earned] 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65"/>
          <p:cNvSpPr txBox="1"/>
          <p:nvPr/>
        </p:nvSpPr>
        <p:spPr>
          <a:xfrm>
            <a:off x="451485" y="3686175"/>
            <a:ext cx="469265" cy="67246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3</a:t>
            </a:r>
            <a:endParaRPr kumimoji="0" lang="en-US" altLang="zh-CN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圆角矩形 64"/>
          <p:cNvSpPr/>
          <p:nvPr/>
        </p:nvSpPr>
        <p:spPr>
          <a:xfrm>
            <a:off x="6096000" y="3588385"/>
            <a:ext cx="5618480" cy="20847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pw_revenue 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DIVIDE(([Current_week_revenue] - [Previous_week_revenue]),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[Previous_week_revenue])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65"/>
          <p:cNvSpPr txBox="1"/>
          <p:nvPr/>
        </p:nvSpPr>
        <p:spPr>
          <a:xfrm>
            <a:off x="6255385" y="3813175"/>
            <a:ext cx="469265" cy="67246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4</a:t>
            </a:r>
            <a:endParaRPr kumimoji="0" lang="en-US" altLang="zh-CN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矩形 61"/>
          <p:cNvSpPr/>
          <p:nvPr/>
        </p:nvSpPr>
        <p:spPr>
          <a:xfrm>
            <a:off x="1014095" y="137160"/>
            <a:ext cx="3935730" cy="8553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p>
            <a:pPr algn="l" eaLnBrk="1" hangingPunct="1"/>
            <a:r>
              <a:rPr lang="en-US" altLang="zh-CN" sz="48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Meiryo UI" panose="020B0604030504040204" pitchFamily="34" charset="-128"/>
                <a:ea typeface="Meiryo UI" panose="020B0604030504040204" pitchFamily="34" charset="-128"/>
              </a:rPr>
              <a:t>Dax Queries</a:t>
            </a:r>
            <a:endParaRPr lang="en-US" altLang="zh-CN" sz="4800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直角三角形 62"/>
          <p:cNvSpPr/>
          <p:nvPr/>
        </p:nvSpPr>
        <p:spPr>
          <a:xfrm rot="4705673">
            <a:off x="673100" y="723900"/>
            <a:ext cx="223838" cy="22383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直角三角形 63"/>
          <p:cNvSpPr/>
          <p:nvPr/>
        </p:nvSpPr>
        <p:spPr>
          <a:xfrm rot="11041849">
            <a:off x="693738" y="677863"/>
            <a:ext cx="182563" cy="182563"/>
          </a:xfrm>
          <a:prstGeom prst="rtTriangl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264160" y="997585"/>
            <a:ext cx="5831205" cy="402653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AgeGroup = SWITCH(True(),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cust_details[Customer_Age] &lt; 30, "20-30",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cust_details[Customer_Age] &gt;= 30 &amp;&amp; cust_details[Customer_Age] &lt; 40,"30-40",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cust_details[Customer_Age] &gt;= 40 &amp;&amp; cust_details[Customer_Age] &lt; 50,"40-50",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cust_details[Customer_Age] &gt;= 50 &amp;&amp; cust_details[Customer_Age] &lt; 60,"50-60",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cust_details[Customer_Age] &gt;= 60, "60+",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"Unknown")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13385" y="1298575"/>
            <a:ext cx="469265" cy="6724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</a:t>
            </a:r>
            <a:endParaRPr kumimoji="0" lang="en-US" altLang="zh-CN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2" name="文本框 66"/>
          <p:cNvSpPr txBox="1"/>
          <p:nvPr/>
        </p:nvSpPr>
        <p:spPr>
          <a:xfrm>
            <a:off x="7370763" y="1884363"/>
            <a:ext cx="46148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endParaRPr lang="zh-CN" altLang="en-US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337300" y="1296035"/>
            <a:ext cx="631825" cy="6750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DBB76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6</a:t>
            </a:r>
            <a:endParaRPr kumimoji="0" lang="en-US" altLang="zh-CN" sz="3200" b="1" kern="1200" cap="none" spc="0" normalizeH="0" baseline="0" noProof="0" dirty="0">
              <a:solidFill>
                <a:srgbClr val="DBB768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155" name="文本框 69"/>
          <p:cNvSpPr txBox="1"/>
          <p:nvPr/>
        </p:nvSpPr>
        <p:spPr>
          <a:xfrm>
            <a:off x="6587490" y="1209675"/>
            <a:ext cx="5276850" cy="17767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ctr" eaLnBrk="1" hangingPunct="1"/>
            <a:endParaRPr lang="zh-CN" altLang="en-US" b="1" dirty="0">
              <a:solidFill>
                <a:schemeClr val="bg1"/>
              </a:solidFill>
              <a:latin typeface="Segoe UI Semilight" panose="020B0402040204020203" pitchFamily="34" charset="0"/>
            </a:endParaRPr>
          </a:p>
        </p:txBody>
      </p:sp>
      <p:sp>
        <p:nvSpPr>
          <p:cNvPr id="2" name="圆角矩形 64"/>
          <p:cNvSpPr/>
          <p:nvPr/>
        </p:nvSpPr>
        <p:spPr>
          <a:xfrm>
            <a:off x="6154420" y="967740"/>
            <a:ext cx="5831205" cy="402653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IncomeGroup = SWITCH(True(),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cust_details[Income] &lt; 35000, "Low",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cust_details[Income] &gt;= 35000 &amp;&amp; cust_details[Income] &lt; 75000, "Medium",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cust_details[Income] &gt;= 75000 , "High",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"unknown")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矩形 25"/>
          <p:cNvSpPr/>
          <p:nvPr/>
        </p:nvSpPr>
        <p:spPr>
          <a:xfrm>
            <a:off x="-194310" y="-8001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"/>
          <p:cNvSpPr/>
          <p:nvPr/>
        </p:nvSpPr>
        <p:spPr>
          <a:xfrm>
            <a:off x="882650" y="191135"/>
            <a:ext cx="9336405" cy="767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p>
            <a:pPr defTabSz="913130" eaLnBrk="1" hangingPunct="1"/>
            <a:r>
              <a:rPr lang="en-US" altLang="zh-CN" sz="36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Credit Card Transaction report insights  </a:t>
            </a:r>
            <a:endParaRPr lang="en-US" altLang="zh-CN" sz="3600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5495" y="822960"/>
            <a:ext cx="10027285" cy="26066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</a:rPr>
              <a:t>: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Total Revenue : 55M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Total transaction counted : 656k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Total intrest earned : 8M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Q3 is giving the most Revenue 14M and transaction 167k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Q1 is giving less revenue 13.3M and 161.6k transactions then other Quarters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Blue and Silver cards are contributing 93% in the transactions (Blue: 83.01% ) (Silver: 10.30%)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Platinum and Gold are contributing a total of 7% of transactions (Gold: 4.55%) ( Platinum: 2.14%)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35M revenue is generated by swiping the card 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Tx, Ny and Ca, contibuting  73% in overall revenue  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eaLnBrk="1" hangingPunct="1"/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2475" y="4278630"/>
            <a:ext cx="10227310" cy="235902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eaLnBrk="1" hangingPunct="1"/>
            <a:r>
              <a:rPr lang="en-US" altLang="zh-CN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Male customers are generating more revenue 30M than Female customer 25M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Married Customers are generating more revenue 28M then singal customers 23M 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Customers doing business and white collars are contributing 50% in the transaction</a:t>
            </a:r>
            <a:r>
              <a:rPr lang="en-US" altLang="zh-CN" b="1" dirty="0">
                <a:solidFill>
                  <a:schemeClr val="bg1"/>
                </a:solidFill>
                <a:sym typeface="+mn-ea"/>
              </a:rPr>
              <a:t>s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and 50% in revenue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Graduated and high school attended customers are contributing 60% in the revenue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  <a:sym typeface="+mn-ea"/>
              </a:rPr>
              <a:t>: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Customers of age group 40-50 and 50-60 are contributing 75% of revenue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sym typeface="+mn-ea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9528810" y="115570"/>
            <a:ext cx="2252345" cy="2235200"/>
            <a:chOff x="8116888" y="4364038"/>
            <a:chExt cx="1314450" cy="1360488"/>
          </a:xfrm>
          <a:solidFill>
            <a:schemeClr val="bg1"/>
          </a:solidFill>
        </p:grpSpPr>
        <p:sp>
          <p:nvSpPr>
            <p:cNvPr id="24" name="Freeform 21"/>
            <p:cNvSpPr/>
            <p:nvPr/>
          </p:nvSpPr>
          <p:spPr bwMode="auto">
            <a:xfrm>
              <a:off x="8451851" y="4691063"/>
              <a:ext cx="652463" cy="728663"/>
            </a:xfrm>
            <a:custGeom>
              <a:avLst/>
              <a:gdLst>
                <a:gd name="T0" fmla="*/ 174 w 174"/>
                <a:gd name="T1" fmla="*/ 87 h 194"/>
                <a:gd name="T2" fmla="*/ 87 w 174"/>
                <a:gd name="T3" fmla="*/ 0 h 194"/>
                <a:gd name="T4" fmla="*/ 0 w 174"/>
                <a:gd name="T5" fmla="*/ 87 h 194"/>
                <a:gd name="T6" fmla="*/ 47 w 174"/>
                <a:gd name="T7" fmla="*/ 165 h 194"/>
                <a:gd name="T8" fmla="*/ 47 w 174"/>
                <a:gd name="T9" fmla="*/ 194 h 194"/>
                <a:gd name="T10" fmla="*/ 127 w 174"/>
                <a:gd name="T11" fmla="*/ 194 h 194"/>
                <a:gd name="T12" fmla="*/ 127 w 174"/>
                <a:gd name="T13" fmla="*/ 165 h 194"/>
                <a:gd name="T14" fmla="*/ 174 w 174"/>
                <a:gd name="T15" fmla="*/ 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194">
                  <a:moveTo>
                    <a:pt x="174" y="87"/>
                  </a:moveTo>
                  <a:cubicBezTo>
                    <a:pt x="174" y="39"/>
                    <a:pt x="135" y="0"/>
                    <a:pt x="87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121"/>
                    <a:pt x="19" y="150"/>
                    <a:pt x="47" y="165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127" y="194"/>
                    <a:pt x="127" y="194"/>
                    <a:pt x="127" y="194"/>
                  </a:cubicBezTo>
                  <a:cubicBezTo>
                    <a:pt x="127" y="165"/>
                    <a:pt x="127" y="165"/>
                    <a:pt x="127" y="165"/>
                  </a:cubicBezTo>
                  <a:cubicBezTo>
                    <a:pt x="155" y="150"/>
                    <a:pt x="174" y="121"/>
                    <a:pt x="174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8628063" y="5454650"/>
              <a:ext cx="300038" cy="52388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8628063" y="5524500"/>
              <a:ext cx="300038" cy="53975"/>
            </a:xfrm>
            <a:custGeom>
              <a:avLst/>
              <a:gdLst>
                <a:gd name="T0" fmla="*/ 80 w 80"/>
                <a:gd name="T1" fmla="*/ 7 h 14"/>
                <a:gd name="T2" fmla="*/ 73 w 80"/>
                <a:gd name="T3" fmla="*/ 14 h 14"/>
                <a:gd name="T4" fmla="*/ 7 w 80"/>
                <a:gd name="T5" fmla="*/ 14 h 14"/>
                <a:gd name="T6" fmla="*/ 0 w 80"/>
                <a:gd name="T7" fmla="*/ 7 h 14"/>
                <a:gd name="T8" fmla="*/ 0 w 80"/>
                <a:gd name="T9" fmla="*/ 7 h 14"/>
                <a:gd name="T10" fmla="*/ 7 w 80"/>
                <a:gd name="T11" fmla="*/ 0 h 14"/>
                <a:gd name="T12" fmla="*/ 73 w 80"/>
                <a:gd name="T13" fmla="*/ 0 h 14"/>
                <a:gd name="T14" fmla="*/ 80 w 80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4">
                  <a:moveTo>
                    <a:pt x="80" y="7"/>
                  </a:moveTo>
                  <a:cubicBezTo>
                    <a:pt x="80" y="11"/>
                    <a:pt x="77" y="14"/>
                    <a:pt x="73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7" y="0"/>
                    <a:pt x="80" y="3"/>
                    <a:pt x="8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8661401" y="5595938"/>
              <a:ext cx="228600" cy="53975"/>
            </a:xfrm>
            <a:custGeom>
              <a:avLst/>
              <a:gdLst>
                <a:gd name="T0" fmla="*/ 61 w 61"/>
                <a:gd name="T1" fmla="*/ 7 h 14"/>
                <a:gd name="T2" fmla="*/ 56 w 61"/>
                <a:gd name="T3" fmla="*/ 14 h 14"/>
                <a:gd name="T4" fmla="*/ 5 w 61"/>
                <a:gd name="T5" fmla="*/ 14 h 14"/>
                <a:gd name="T6" fmla="*/ 0 w 61"/>
                <a:gd name="T7" fmla="*/ 7 h 14"/>
                <a:gd name="T8" fmla="*/ 0 w 61"/>
                <a:gd name="T9" fmla="*/ 7 h 14"/>
                <a:gd name="T10" fmla="*/ 5 w 61"/>
                <a:gd name="T11" fmla="*/ 0 h 14"/>
                <a:gd name="T12" fmla="*/ 56 w 61"/>
                <a:gd name="T13" fmla="*/ 0 h 14"/>
                <a:gd name="T14" fmla="*/ 61 w 61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4">
                  <a:moveTo>
                    <a:pt x="61" y="7"/>
                  </a:moveTo>
                  <a:cubicBezTo>
                    <a:pt x="61" y="11"/>
                    <a:pt x="59" y="14"/>
                    <a:pt x="5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9" y="0"/>
                    <a:pt x="61" y="3"/>
                    <a:pt x="6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8713788" y="5672138"/>
              <a:ext cx="120650" cy="52388"/>
            </a:xfrm>
            <a:custGeom>
              <a:avLst/>
              <a:gdLst>
                <a:gd name="T0" fmla="*/ 32 w 32"/>
                <a:gd name="T1" fmla="*/ 7 h 14"/>
                <a:gd name="T2" fmla="*/ 30 w 32"/>
                <a:gd name="T3" fmla="*/ 14 h 14"/>
                <a:gd name="T4" fmla="*/ 3 w 32"/>
                <a:gd name="T5" fmla="*/ 14 h 14"/>
                <a:gd name="T6" fmla="*/ 0 w 32"/>
                <a:gd name="T7" fmla="*/ 7 h 14"/>
                <a:gd name="T8" fmla="*/ 0 w 32"/>
                <a:gd name="T9" fmla="*/ 7 h 14"/>
                <a:gd name="T10" fmla="*/ 3 w 32"/>
                <a:gd name="T11" fmla="*/ 0 h 14"/>
                <a:gd name="T12" fmla="*/ 30 w 32"/>
                <a:gd name="T13" fmla="*/ 0 h 14"/>
                <a:gd name="T14" fmla="*/ 32 w 32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4">
                  <a:moveTo>
                    <a:pt x="32" y="7"/>
                  </a:moveTo>
                  <a:cubicBezTo>
                    <a:pt x="32" y="10"/>
                    <a:pt x="31" y="14"/>
                    <a:pt x="3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3"/>
                    <a:pt x="3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26"/>
            <p:cNvSpPr/>
            <p:nvPr/>
          </p:nvSpPr>
          <p:spPr bwMode="auto">
            <a:xfrm>
              <a:off x="8740776" y="4364038"/>
              <a:ext cx="71438" cy="266700"/>
            </a:xfrm>
            <a:custGeom>
              <a:avLst/>
              <a:gdLst>
                <a:gd name="T0" fmla="*/ 19 w 19"/>
                <a:gd name="T1" fmla="*/ 63 h 71"/>
                <a:gd name="T2" fmla="*/ 9 w 19"/>
                <a:gd name="T3" fmla="*/ 71 h 71"/>
                <a:gd name="T4" fmla="*/ 9 w 19"/>
                <a:gd name="T5" fmla="*/ 71 h 71"/>
                <a:gd name="T6" fmla="*/ 0 w 19"/>
                <a:gd name="T7" fmla="*/ 63 h 71"/>
                <a:gd name="T8" fmla="*/ 0 w 19"/>
                <a:gd name="T9" fmla="*/ 8 h 71"/>
                <a:gd name="T10" fmla="*/ 9 w 19"/>
                <a:gd name="T11" fmla="*/ 0 h 71"/>
                <a:gd name="T12" fmla="*/ 9 w 19"/>
                <a:gd name="T13" fmla="*/ 0 h 71"/>
                <a:gd name="T14" fmla="*/ 19 w 19"/>
                <a:gd name="T15" fmla="*/ 8 h 71"/>
                <a:gd name="T16" fmla="*/ 19 w 19"/>
                <a:gd name="T1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71">
                  <a:moveTo>
                    <a:pt x="19" y="63"/>
                  </a:moveTo>
                  <a:cubicBezTo>
                    <a:pt x="19" y="67"/>
                    <a:pt x="15" y="71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4" y="71"/>
                    <a:pt x="0" y="67"/>
                    <a:pt x="0" y="6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4"/>
                    <a:pt x="19" y="8"/>
                  </a:cubicBezTo>
                  <a:lnTo>
                    <a:pt x="19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8281988" y="4556125"/>
              <a:ext cx="217488" cy="217488"/>
            </a:xfrm>
            <a:custGeom>
              <a:avLst/>
              <a:gdLst>
                <a:gd name="T0" fmla="*/ 55 w 58"/>
                <a:gd name="T1" fmla="*/ 42 h 58"/>
                <a:gd name="T2" fmla="*/ 54 w 58"/>
                <a:gd name="T3" fmla="*/ 54 h 58"/>
                <a:gd name="T4" fmla="*/ 54 w 58"/>
                <a:gd name="T5" fmla="*/ 54 h 58"/>
                <a:gd name="T6" fmla="*/ 42 w 58"/>
                <a:gd name="T7" fmla="*/ 55 h 58"/>
                <a:gd name="T8" fmla="*/ 3 w 58"/>
                <a:gd name="T9" fmla="*/ 16 h 58"/>
                <a:gd name="T10" fmla="*/ 4 w 58"/>
                <a:gd name="T11" fmla="*/ 4 h 58"/>
                <a:gd name="T12" fmla="*/ 4 w 58"/>
                <a:gd name="T13" fmla="*/ 4 h 58"/>
                <a:gd name="T14" fmla="*/ 16 w 58"/>
                <a:gd name="T15" fmla="*/ 3 h 58"/>
                <a:gd name="T16" fmla="*/ 55 w 58"/>
                <a:gd name="T17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55" y="42"/>
                  </a:moveTo>
                  <a:cubicBezTo>
                    <a:pt x="58" y="45"/>
                    <a:pt x="58" y="50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0" y="57"/>
                    <a:pt x="45" y="58"/>
                    <a:pt x="42" y="5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6" y="3"/>
                  </a:cubicBezTo>
                  <a:lnTo>
                    <a:pt x="55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9059863" y="4556125"/>
              <a:ext cx="217488" cy="217488"/>
            </a:xfrm>
            <a:custGeom>
              <a:avLst/>
              <a:gdLst>
                <a:gd name="T0" fmla="*/ 16 w 58"/>
                <a:gd name="T1" fmla="*/ 55 h 58"/>
                <a:gd name="T2" fmla="*/ 4 w 58"/>
                <a:gd name="T3" fmla="*/ 54 h 58"/>
                <a:gd name="T4" fmla="*/ 4 w 58"/>
                <a:gd name="T5" fmla="*/ 54 h 58"/>
                <a:gd name="T6" fmla="*/ 3 w 58"/>
                <a:gd name="T7" fmla="*/ 42 h 58"/>
                <a:gd name="T8" fmla="*/ 42 w 58"/>
                <a:gd name="T9" fmla="*/ 3 h 58"/>
                <a:gd name="T10" fmla="*/ 54 w 58"/>
                <a:gd name="T11" fmla="*/ 4 h 58"/>
                <a:gd name="T12" fmla="*/ 54 w 58"/>
                <a:gd name="T13" fmla="*/ 4 h 58"/>
                <a:gd name="T14" fmla="*/ 55 w 58"/>
                <a:gd name="T15" fmla="*/ 16 h 58"/>
                <a:gd name="T16" fmla="*/ 16 w 58"/>
                <a:gd name="T17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8">
                  <a:moveTo>
                    <a:pt x="16" y="55"/>
                  </a:moveTo>
                  <a:cubicBezTo>
                    <a:pt x="13" y="58"/>
                    <a:pt x="7" y="57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0"/>
                    <a:pt x="0" y="45"/>
                    <a:pt x="3" y="42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5" y="0"/>
                    <a:pt x="50" y="0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7"/>
                    <a:pt x="58" y="13"/>
                    <a:pt x="55" y="16"/>
                  </a:cubicBezTo>
                  <a:lnTo>
                    <a:pt x="16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9164638" y="5021263"/>
              <a:ext cx="266700" cy="68263"/>
            </a:xfrm>
            <a:custGeom>
              <a:avLst/>
              <a:gdLst>
                <a:gd name="T0" fmla="*/ 8 w 71"/>
                <a:gd name="T1" fmla="*/ 18 h 18"/>
                <a:gd name="T2" fmla="*/ 0 w 71"/>
                <a:gd name="T3" fmla="*/ 9 h 18"/>
                <a:gd name="T4" fmla="*/ 0 w 71"/>
                <a:gd name="T5" fmla="*/ 9 h 18"/>
                <a:gd name="T6" fmla="*/ 8 w 71"/>
                <a:gd name="T7" fmla="*/ 0 h 18"/>
                <a:gd name="T8" fmla="*/ 63 w 71"/>
                <a:gd name="T9" fmla="*/ 0 h 18"/>
                <a:gd name="T10" fmla="*/ 71 w 71"/>
                <a:gd name="T11" fmla="*/ 9 h 18"/>
                <a:gd name="T12" fmla="*/ 71 w 71"/>
                <a:gd name="T13" fmla="*/ 9 h 18"/>
                <a:gd name="T14" fmla="*/ 63 w 71"/>
                <a:gd name="T15" fmla="*/ 18 h 18"/>
                <a:gd name="T16" fmla="*/ 8 w 71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8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lnTo>
                    <a:pt x="8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8116888" y="5021263"/>
              <a:ext cx="266700" cy="68263"/>
            </a:xfrm>
            <a:custGeom>
              <a:avLst/>
              <a:gdLst>
                <a:gd name="T0" fmla="*/ 63 w 71"/>
                <a:gd name="T1" fmla="*/ 0 h 18"/>
                <a:gd name="T2" fmla="*/ 71 w 71"/>
                <a:gd name="T3" fmla="*/ 9 h 18"/>
                <a:gd name="T4" fmla="*/ 71 w 71"/>
                <a:gd name="T5" fmla="*/ 9 h 18"/>
                <a:gd name="T6" fmla="*/ 63 w 71"/>
                <a:gd name="T7" fmla="*/ 18 h 18"/>
                <a:gd name="T8" fmla="*/ 8 w 71"/>
                <a:gd name="T9" fmla="*/ 18 h 18"/>
                <a:gd name="T10" fmla="*/ 0 w 71"/>
                <a:gd name="T11" fmla="*/ 9 h 18"/>
                <a:gd name="T12" fmla="*/ 0 w 71"/>
                <a:gd name="T13" fmla="*/ 9 h 18"/>
                <a:gd name="T14" fmla="*/ 8 w 71"/>
                <a:gd name="T15" fmla="*/ 0 h 18"/>
                <a:gd name="T16" fmla="*/ 63 w 7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18">
                  <a:moveTo>
                    <a:pt x="63" y="0"/>
                  </a:moveTo>
                  <a:cubicBezTo>
                    <a:pt x="68" y="0"/>
                    <a:pt x="71" y="4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14"/>
                    <a:pt x="68" y="18"/>
                    <a:pt x="63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31"/>
            <p:cNvSpPr/>
            <p:nvPr/>
          </p:nvSpPr>
          <p:spPr bwMode="auto">
            <a:xfrm>
              <a:off x="9013826" y="5281613"/>
              <a:ext cx="211138" cy="220663"/>
            </a:xfrm>
            <a:custGeom>
              <a:avLst/>
              <a:gdLst>
                <a:gd name="T0" fmla="*/ 53 w 56"/>
                <a:gd name="T1" fmla="*/ 43 h 59"/>
                <a:gd name="T2" fmla="*/ 52 w 56"/>
                <a:gd name="T3" fmla="*/ 56 h 59"/>
                <a:gd name="T4" fmla="*/ 52 w 56"/>
                <a:gd name="T5" fmla="*/ 56 h 59"/>
                <a:gd name="T6" fmla="*/ 40 w 56"/>
                <a:gd name="T7" fmla="*/ 56 h 59"/>
                <a:gd name="T8" fmla="*/ 3 w 56"/>
                <a:gd name="T9" fmla="*/ 15 h 59"/>
                <a:gd name="T10" fmla="*/ 4 w 56"/>
                <a:gd name="T11" fmla="*/ 3 h 59"/>
                <a:gd name="T12" fmla="*/ 4 w 56"/>
                <a:gd name="T13" fmla="*/ 3 h 59"/>
                <a:gd name="T14" fmla="*/ 16 w 56"/>
                <a:gd name="T15" fmla="*/ 3 h 59"/>
                <a:gd name="T16" fmla="*/ 53 w 56"/>
                <a:gd name="T17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9">
                  <a:moveTo>
                    <a:pt x="53" y="43"/>
                  </a:moveTo>
                  <a:cubicBezTo>
                    <a:pt x="56" y="47"/>
                    <a:pt x="56" y="52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8" y="59"/>
                    <a:pt x="43" y="59"/>
                    <a:pt x="40" y="5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2"/>
                    <a:pt x="0" y="7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0"/>
                    <a:pt x="13" y="0"/>
                    <a:pt x="16" y="3"/>
                  </a:cubicBezTo>
                  <a:lnTo>
                    <a:pt x="53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8320088" y="5281613"/>
              <a:ext cx="214313" cy="220663"/>
            </a:xfrm>
            <a:custGeom>
              <a:avLst/>
              <a:gdLst>
                <a:gd name="T0" fmla="*/ 16 w 57"/>
                <a:gd name="T1" fmla="*/ 56 h 59"/>
                <a:gd name="T2" fmla="*/ 4 w 57"/>
                <a:gd name="T3" fmla="*/ 55 h 59"/>
                <a:gd name="T4" fmla="*/ 4 w 57"/>
                <a:gd name="T5" fmla="*/ 55 h 59"/>
                <a:gd name="T6" fmla="*/ 3 w 57"/>
                <a:gd name="T7" fmla="*/ 43 h 59"/>
                <a:gd name="T8" fmla="*/ 40 w 57"/>
                <a:gd name="T9" fmla="*/ 3 h 59"/>
                <a:gd name="T10" fmla="*/ 52 w 57"/>
                <a:gd name="T11" fmla="*/ 4 h 59"/>
                <a:gd name="T12" fmla="*/ 52 w 57"/>
                <a:gd name="T13" fmla="*/ 4 h 59"/>
                <a:gd name="T14" fmla="*/ 54 w 57"/>
                <a:gd name="T15" fmla="*/ 16 h 59"/>
                <a:gd name="T16" fmla="*/ 16 w 57"/>
                <a:gd name="T17" fmla="*/ 5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9">
                  <a:moveTo>
                    <a:pt x="16" y="56"/>
                  </a:moveTo>
                  <a:cubicBezTo>
                    <a:pt x="13" y="59"/>
                    <a:pt x="7" y="59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2"/>
                    <a:pt x="0" y="46"/>
                    <a:pt x="3" y="4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9" y="0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7"/>
                    <a:pt x="57" y="12"/>
                    <a:pt x="54" y="16"/>
                  </a:cubicBezTo>
                  <a:lnTo>
                    <a:pt x="1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0" name="直角三角形 39"/>
          <p:cNvSpPr/>
          <p:nvPr/>
        </p:nvSpPr>
        <p:spPr>
          <a:xfrm rot="4705673">
            <a:off x="673100" y="723900"/>
            <a:ext cx="223838" cy="22383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直角三角形 40"/>
          <p:cNvSpPr/>
          <p:nvPr/>
        </p:nvSpPr>
        <p:spPr>
          <a:xfrm rot="11041849">
            <a:off x="693738" y="677863"/>
            <a:ext cx="182563" cy="182563"/>
          </a:xfrm>
          <a:prstGeom prst="rtTriangl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882650" y="3522980"/>
            <a:ext cx="9336405" cy="767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p>
            <a:pPr defTabSz="913130" eaLnBrk="1" hangingPunct="1"/>
            <a:r>
              <a:rPr lang="en-US" altLang="zh-CN" sz="3600" dirty="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Credit Card Customer report insights  </a:t>
            </a:r>
            <a:endParaRPr lang="en-US" altLang="zh-CN" sz="3600" dirty="0"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0" y="3590925"/>
            <a:ext cx="10306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2" name="矩形 76"/>
          <p:cNvSpPr/>
          <p:nvPr/>
        </p:nvSpPr>
        <p:spPr>
          <a:xfrm>
            <a:off x="3130550" y="2165350"/>
            <a:ext cx="5207000" cy="10144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6000" dirty="0">
                <a:solidFill>
                  <a:srgbClr val="DFBB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  YOU</a:t>
            </a:r>
            <a:endParaRPr lang="en-US" altLang="zh-CN" sz="6000" dirty="0">
              <a:solidFill>
                <a:srgbClr val="DFBB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736975"/>
            <a:ext cx="12192000" cy="3176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1885950" y="3938588"/>
            <a:ext cx="10306050" cy="0"/>
          </a:xfrm>
          <a:prstGeom prst="line">
            <a:avLst/>
          </a:prstGeom>
          <a:ln>
            <a:solidFill>
              <a:srgbClr val="D8B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2640</Words>
  <Application>WPS Presentation</Application>
  <PresentationFormat>自定义</PresentationFormat>
  <Paragraphs>97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Calibri Light</vt:lpstr>
      <vt:lpstr>Microsoft YaHei</vt:lpstr>
      <vt:lpstr>Microsoft Tai Le</vt:lpstr>
      <vt:lpstr>Meiryo UI</vt:lpstr>
      <vt:lpstr>Yu Gothic UI</vt:lpstr>
      <vt:lpstr>Segoe UI Semilight</vt:lpstr>
      <vt:lpstr>Arial Unicode MS</vt:lpstr>
      <vt:lpstr>Algerian</vt:lpstr>
      <vt:lpstr>Agency FB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占曼琼</dc:creator>
  <cp:lastModifiedBy>reals</cp:lastModifiedBy>
  <cp:revision>90</cp:revision>
  <dcterms:created xsi:type="dcterms:W3CDTF">2015-10-12T03:58:00Z</dcterms:created>
  <dcterms:modified xsi:type="dcterms:W3CDTF">2024-08-18T14:31:50Z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1033-12.2.0.17562</vt:lpwstr>
  </property>
  <property fmtid="{D5CDD505-2E9C-101B-9397-08002B2CF9AE}" pid="3" name="ICV">
    <vt:lpwstr>DF1B6BAB3067457AB5DE1DDA4654E7B4_13</vt:lpwstr>
  </property>
</Properties>
</file>