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32" r:id="rId2"/>
  </p:sldMasterIdLst>
  <p:sldIdLst>
    <p:sldId id="261" r:id="rId3"/>
    <p:sldId id="256" r:id="rId4"/>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BD6"/>
    <a:srgbClr val="D9D9D9"/>
    <a:srgbClr val="818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77"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8825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08040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33844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3636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048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39806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81970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177771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266266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D51C300-E272-4094-B43E-DA83CD9A772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320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77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85325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123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004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17-10-2019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413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559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17-10-2019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4370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642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798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082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03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96148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1126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17-10-2019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28417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0861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17-10-2019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1849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91011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76024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3.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D146A4-13D6-48A1-929E-30A4D36C9499}" type="datetimeFigureOut">
              <a:rPr lang="en-IN" smtClean="0"/>
              <a:t>17-10-2019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51C300-E272-4094-B43E-DA83CD9A7720}" type="slidenum">
              <a:rPr lang="en-IN" smtClean="0"/>
              <a:t>‹#›</a:t>
            </a:fld>
            <a:endParaRPr lang="en-IN"/>
          </a:p>
        </p:txBody>
      </p:sp>
    </p:spTree>
    <p:extLst>
      <p:ext uri="{BB962C8B-B14F-4D97-AF65-F5344CB8AC3E}">
        <p14:creationId xmlns:p14="http://schemas.microsoft.com/office/powerpoint/2010/main" val="6796665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D146A4-13D6-48A1-929E-30A4D36C9499}" type="datetimeFigureOut">
              <a:rPr lang="en-IN" smtClean="0"/>
              <a:t>17-10-2019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51C300-E272-4094-B43E-DA83CD9A772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5307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World_War_II_casualties" TargetMode="External"/><Relationship Id="rId2" Type="http://schemas.openxmlformats.org/officeDocument/2006/relationships/hyperlink" Target="https://en.wikipedia.org/wiki/World_War_I" TargetMode="External"/><Relationship Id="rId1" Type="http://schemas.openxmlformats.org/officeDocument/2006/relationships/slideLayout" Target="../slideLayouts/slideLayout6.xml"/><Relationship Id="rId4" Type="http://schemas.openxmlformats.org/officeDocument/2006/relationships/hyperlink" Target="https://data.world/search?q=world+war"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ameerkousik/World-War-Data-Analysis" TargetMode="External"/><Relationship Id="rId2" Type="http://schemas.openxmlformats.org/officeDocument/2006/relationships/hyperlink" Target="https://code.swecha.org/sameerkousik/world-war-data-analysis"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D10CC16-672E-4454-816E-4AA6B091057A}"/>
              </a:ext>
            </a:extLst>
          </p:cNvPr>
          <p:cNvSpPr>
            <a:spLocks noGrp="1"/>
          </p:cNvSpPr>
          <p:nvPr>
            <p:ph type="ctrTitle"/>
          </p:nvPr>
        </p:nvSpPr>
        <p:spPr>
          <a:xfrm>
            <a:off x="1777463" y="1828016"/>
            <a:ext cx="8637073" cy="2541431"/>
          </a:xfrm>
        </p:spPr>
        <p:txBody>
          <a:bodyPr>
            <a:normAutofit fontScale="90000"/>
          </a:bodyPr>
          <a:lstStyle/>
          <a:p>
            <a:pPr>
              <a:lnSpc>
                <a:spcPct val="150000"/>
              </a:lnSpc>
            </a:pPr>
            <a:r>
              <a:rPr lang="en-IN" dirty="0"/>
              <a:t>Project Presentation</a:t>
            </a:r>
            <a:br>
              <a:rPr lang="en-IN" dirty="0"/>
            </a:br>
            <a:r>
              <a:rPr lang="en-IN" sz="5300" dirty="0"/>
              <a:t>World war </a:t>
            </a:r>
            <a:r>
              <a:rPr lang="en-IN" sz="5300"/>
              <a:t>data analysis</a:t>
            </a:r>
            <a:endParaRPr lang="en-IN" sz="5300" dirty="0"/>
          </a:p>
        </p:txBody>
      </p:sp>
      <p:sp>
        <p:nvSpPr>
          <p:cNvPr id="9" name="Subtitle 8">
            <a:extLst>
              <a:ext uri="{FF2B5EF4-FFF2-40B4-BE49-F238E27FC236}">
                <a16:creationId xmlns:a16="http://schemas.microsoft.com/office/drawing/2014/main" id="{1A636517-4676-46C0-BCCE-896B1092CEF8}"/>
              </a:ext>
            </a:extLst>
          </p:cNvPr>
          <p:cNvSpPr>
            <a:spLocks noGrp="1"/>
          </p:cNvSpPr>
          <p:nvPr>
            <p:ph type="subTitle" idx="1"/>
          </p:nvPr>
        </p:nvSpPr>
        <p:spPr>
          <a:xfrm>
            <a:off x="1777464" y="4874974"/>
            <a:ext cx="8637072" cy="977621"/>
          </a:xfrm>
        </p:spPr>
        <p:txBody>
          <a:bodyPr>
            <a:normAutofit/>
          </a:bodyPr>
          <a:lstStyle/>
          <a:p>
            <a:pPr algn="r"/>
            <a:r>
              <a:rPr lang="en-IN" dirty="0"/>
              <a:t>Presented by:</a:t>
            </a:r>
          </a:p>
          <a:p>
            <a:pPr algn="r"/>
            <a:r>
              <a:rPr lang="en-IN" dirty="0"/>
              <a:t>k. Sameer </a:t>
            </a:r>
            <a:r>
              <a:rPr lang="en-IN" dirty="0" err="1"/>
              <a:t>kousik</a:t>
            </a:r>
            <a:endParaRPr lang="en-IN" dirty="0"/>
          </a:p>
        </p:txBody>
      </p:sp>
      <p:pic>
        <p:nvPicPr>
          <p:cNvPr id="7" name="Picture 6">
            <a:extLst>
              <a:ext uri="{FF2B5EF4-FFF2-40B4-BE49-F238E27FC236}">
                <a16:creationId xmlns:a16="http://schemas.microsoft.com/office/drawing/2014/main" id="{010FCB50-6490-42F1-AE62-63B628A51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8" y="130222"/>
            <a:ext cx="12009524" cy="1600000"/>
          </a:xfrm>
          <a:prstGeom prst="rect">
            <a:avLst/>
          </a:prstGeom>
        </p:spPr>
      </p:pic>
    </p:spTree>
    <p:extLst>
      <p:ext uri="{BB962C8B-B14F-4D97-AF65-F5344CB8AC3E}">
        <p14:creationId xmlns:p14="http://schemas.microsoft.com/office/powerpoint/2010/main" val="234367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6D6BE4-6AB1-45DB-AC20-05A08927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252" y="819238"/>
            <a:ext cx="4461898" cy="2609762"/>
          </a:xfrm>
          <a:prstGeom prst="rect">
            <a:avLst/>
          </a:prstGeom>
        </p:spPr>
      </p:pic>
      <p:sp>
        <p:nvSpPr>
          <p:cNvPr id="9" name="Title 8">
            <a:extLst>
              <a:ext uri="{FF2B5EF4-FFF2-40B4-BE49-F238E27FC236}">
                <a16:creationId xmlns:a16="http://schemas.microsoft.com/office/drawing/2014/main" id="{D9835834-4163-441D-9D62-4DAC5217AD97}"/>
              </a:ext>
            </a:extLst>
          </p:cNvPr>
          <p:cNvSpPr>
            <a:spLocks noGrp="1"/>
          </p:cNvSpPr>
          <p:nvPr>
            <p:ph type="title"/>
          </p:nvPr>
        </p:nvSpPr>
        <p:spPr>
          <a:xfrm>
            <a:off x="1249568" y="0"/>
            <a:ext cx="9905998" cy="1478570"/>
          </a:xfrm>
        </p:spPr>
        <p:txBody>
          <a:bodyPr/>
          <a:lstStyle/>
          <a:p>
            <a:r>
              <a:rPr lang="en-IN" i="1" u="sng" dirty="0"/>
              <a:t>Death Distribution in World War I</a:t>
            </a:r>
            <a:br>
              <a:rPr lang="en-IN" i="1" u="sng" dirty="0"/>
            </a:br>
            <a:endParaRPr lang="en-IN" dirty="0"/>
          </a:p>
        </p:txBody>
      </p:sp>
      <p:pic>
        <p:nvPicPr>
          <p:cNvPr id="13" name="Picture 12">
            <a:extLst>
              <a:ext uri="{FF2B5EF4-FFF2-40B4-BE49-F238E27FC236}">
                <a16:creationId xmlns:a16="http://schemas.microsoft.com/office/drawing/2014/main" id="{D5E02D1F-35BD-4318-BA61-437B7A980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118" y="819238"/>
            <a:ext cx="4267198" cy="2743199"/>
          </a:xfrm>
          <a:prstGeom prst="rect">
            <a:avLst/>
          </a:prstGeom>
        </p:spPr>
      </p:pic>
      <p:pic>
        <p:nvPicPr>
          <p:cNvPr id="15" name="Picture 14">
            <a:extLst>
              <a:ext uri="{FF2B5EF4-FFF2-40B4-BE49-F238E27FC236}">
                <a16:creationId xmlns:a16="http://schemas.microsoft.com/office/drawing/2014/main" id="{7999D4C1-A6EC-4242-9A95-E29CED231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601" y="3677264"/>
            <a:ext cx="4364549" cy="2900517"/>
          </a:xfrm>
          <a:prstGeom prst="rect">
            <a:avLst/>
          </a:prstGeom>
        </p:spPr>
      </p:pic>
      <p:pic>
        <p:nvPicPr>
          <p:cNvPr id="17" name="Picture 16">
            <a:extLst>
              <a:ext uri="{FF2B5EF4-FFF2-40B4-BE49-F238E27FC236}">
                <a16:creationId xmlns:a16="http://schemas.microsoft.com/office/drawing/2014/main" id="{E6A7680B-B6B8-4EE6-B804-78BEBE0E7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17" y="3677264"/>
            <a:ext cx="4364549" cy="2805782"/>
          </a:xfrm>
          <a:prstGeom prst="rect">
            <a:avLst/>
          </a:prstGeom>
        </p:spPr>
      </p:pic>
    </p:spTree>
    <p:extLst>
      <p:ext uri="{BB962C8B-B14F-4D97-AF65-F5344CB8AC3E}">
        <p14:creationId xmlns:p14="http://schemas.microsoft.com/office/powerpoint/2010/main" val="81493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80A60E-4FC4-482C-AB76-C585D5735389}"/>
              </a:ext>
            </a:extLst>
          </p:cNvPr>
          <p:cNvPicPr>
            <a:picLocks noChangeAspect="1"/>
          </p:cNvPicPr>
          <p:nvPr/>
        </p:nvPicPr>
        <p:blipFill rotWithShape="1">
          <a:blip r:embed="rId2">
            <a:extLst>
              <a:ext uri="{28A0092B-C50C-407E-A947-70E740481C1C}">
                <a14:useLocalDpi xmlns:a14="http://schemas.microsoft.com/office/drawing/2010/main" val="0"/>
              </a:ext>
            </a:extLst>
          </a:blip>
          <a:srcRect l="-1" t="18398" r="-29" b="-16740"/>
          <a:stretch/>
        </p:blipFill>
        <p:spPr>
          <a:xfrm>
            <a:off x="1068315" y="1800000"/>
            <a:ext cx="10368000" cy="4680000"/>
          </a:xfrm>
          <a:prstGeom prst="rect">
            <a:avLst/>
          </a:prstGeom>
        </p:spPr>
      </p:pic>
      <p:sp>
        <p:nvSpPr>
          <p:cNvPr id="5" name="TextBox 4">
            <a:extLst>
              <a:ext uri="{FF2B5EF4-FFF2-40B4-BE49-F238E27FC236}">
                <a16:creationId xmlns:a16="http://schemas.microsoft.com/office/drawing/2014/main" id="{F330F545-8F97-444E-9A5E-45DFFE86E742}"/>
              </a:ext>
            </a:extLst>
          </p:cNvPr>
          <p:cNvSpPr txBox="1"/>
          <p:nvPr/>
        </p:nvSpPr>
        <p:spPr>
          <a:xfrm>
            <a:off x="1068315" y="865239"/>
            <a:ext cx="8209936" cy="707886"/>
          </a:xfrm>
          <a:prstGeom prst="rect">
            <a:avLst/>
          </a:prstGeom>
          <a:noFill/>
        </p:spPr>
        <p:txBody>
          <a:bodyPr wrap="square" rtlCol="0">
            <a:spAutoFit/>
          </a:bodyPr>
          <a:lstStyle/>
          <a:p>
            <a:r>
              <a:rPr lang="en-IN" sz="4000" dirty="0"/>
              <a:t>WORLD WAR DEATHS</a:t>
            </a:r>
          </a:p>
        </p:txBody>
      </p:sp>
    </p:spTree>
    <p:extLst>
      <p:ext uri="{BB962C8B-B14F-4D97-AF65-F5344CB8AC3E}">
        <p14:creationId xmlns:p14="http://schemas.microsoft.com/office/powerpoint/2010/main" val="190653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AB85-33D1-492C-9A88-53BB0291F35E}"/>
              </a:ext>
            </a:extLst>
          </p:cNvPr>
          <p:cNvSpPr>
            <a:spLocks noGrp="1"/>
          </p:cNvSpPr>
          <p:nvPr>
            <p:ph type="title"/>
          </p:nvPr>
        </p:nvSpPr>
        <p:spPr>
          <a:xfrm>
            <a:off x="1143001" y="56842"/>
            <a:ext cx="9905998" cy="1478570"/>
          </a:xfrm>
        </p:spPr>
        <p:txBody>
          <a:bodyPr/>
          <a:lstStyle/>
          <a:p>
            <a:r>
              <a:rPr lang="en-IN" dirty="0"/>
              <a:t>DEATH DISTRIBUTION IN </a:t>
            </a:r>
            <a:r>
              <a:rPr lang="en-IN" dirty="0" err="1"/>
              <a:t>WorlD</a:t>
            </a:r>
            <a:r>
              <a:rPr lang="en-IN" dirty="0"/>
              <a:t> WAR 2 </a:t>
            </a:r>
          </a:p>
        </p:txBody>
      </p:sp>
      <p:pic>
        <p:nvPicPr>
          <p:cNvPr id="4" name="Picture 3">
            <a:extLst>
              <a:ext uri="{FF2B5EF4-FFF2-40B4-BE49-F238E27FC236}">
                <a16:creationId xmlns:a16="http://schemas.microsoft.com/office/drawing/2014/main" id="{AEF1AEDB-1F82-474D-863B-E1CEF3413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10" y="1217137"/>
            <a:ext cx="4090834" cy="2629822"/>
          </a:xfrm>
          <a:prstGeom prst="rect">
            <a:avLst/>
          </a:prstGeom>
        </p:spPr>
      </p:pic>
      <p:pic>
        <p:nvPicPr>
          <p:cNvPr id="6" name="Picture 5">
            <a:extLst>
              <a:ext uri="{FF2B5EF4-FFF2-40B4-BE49-F238E27FC236}">
                <a16:creationId xmlns:a16="http://schemas.microsoft.com/office/drawing/2014/main" id="{13212905-A35F-4991-B2C8-0892DDB4F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922" y="1217137"/>
            <a:ext cx="4366137" cy="2629822"/>
          </a:xfrm>
          <a:prstGeom prst="rect">
            <a:avLst/>
          </a:prstGeom>
        </p:spPr>
      </p:pic>
      <p:pic>
        <p:nvPicPr>
          <p:cNvPr id="8" name="Picture 7">
            <a:extLst>
              <a:ext uri="{FF2B5EF4-FFF2-40B4-BE49-F238E27FC236}">
                <a16:creationId xmlns:a16="http://schemas.microsoft.com/office/drawing/2014/main" id="{C8F95B55-8B12-4F2A-8E26-BC8DA0D01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09" y="4179412"/>
            <a:ext cx="4090833" cy="2434932"/>
          </a:xfrm>
          <a:prstGeom prst="rect">
            <a:avLst/>
          </a:prstGeom>
        </p:spPr>
      </p:pic>
      <p:pic>
        <p:nvPicPr>
          <p:cNvPr id="14" name="Picture 13">
            <a:extLst>
              <a:ext uri="{FF2B5EF4-FFF2-40B4-BE49-F238E27FC236}">
                <a16:creationId xmlns:a16="http://schemas.microsoft.com/office/drawing/2014/main" id="{D0F71504-C66F-4299-A98F-B82727768F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921" y="4051197"/>
            <a:ext cx="4366138" cy="2563147"/>
          </a:xfrm>
          <a:prstGeom prst="rect">
            <a:avLst/>
          </a:prstGeom>
        </p:spPr>
      </p:pic>
    </p:spTree>
    <p:extLst>
      <p:ext uri="{BB962C8B-B14F-4D97-AF65-F5344CB8AC3E}">
        <p14:creationId xmlns:p14="http://schemas.microsoft.com/office/powerpoint/2010/main" val="330832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52DE-D82C-4C40-B9D4-B2E12238BB4A}"/>
              </a:ext>
            </a:extLst>
          </p:cNvPr>
          <p:cNvSpPr>
            <a:spLocks noGrp="1"/>
          </p:cNvSpPr>
          <p:nvPr>
            <p:ph type="title"/>
          </p:nvPr>
        </p:nvSpPr>
        <p:spPr/>
        <p:txBody>
          <a:bodyPr/>
          <a:lstStyle/>
          <a:p>
            <a:r>
              <a:rPr lang="en-IN" dirty="0"/>
              <a:t>BUBBLE CHARTS</a:t>
            </a:r>
          </a:p>
        </p:txBody>
      </p:sp>
      <p:pic>
        <p:nvPicPr>
          <p:cNvPr id="4" name="Picture 3">
            <a:extLst>
              <a:ext uri="{FF2B5EF4-FFF2-40B4-BE49-F238E27FC236}">
                <a16:creationId xmlns:a16="http://schemas.microsoft.com/office/drawing/2014/main" id="{4B97EBAD-8141-490E-B35D-2F0103B61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188730"/>
            <a:ext cx="4513621" cy="2901614"/>
          </a:xfrm>
          <a:prstGeom prst="rect">
            <a:avLst/>
          </a:prstGeom>
        </p:spPr>
      </p:pic>
      <p:pic>
        <p:nvPicPr>
          <p:cNvPr id="6" name="Picture 5">
            <a:extLst>
              <a:ext uri="{FF2B5EF4-FFF2-40B4-BE49-F238E27FC236}">
                <a16:creationId xmlns:a16="http://schemas.microsoft.com/office/drawing/2014/main" id="{C5AEBD08-3B9F-4F12-92F1-8BD8CDCCD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70" y="2188731"/>
            <a:ext cx="4513621" cy="2901614"/>
          </a:xfrm>
          <a:prstGeom prst="rect">
            <a:avLst/>
          </a:prstGeom>
        </p:spPr>
      </p:pic>
      <p:sp>
        <p:nvSpPr>
          <p:cNvPr id="7" name="TextBox 6">
            <a:extLst>
              <a:ext uri="{FF2B5EF4-FFF2-40B4-BE49-F238E27FC236}">
                <a16:creationId xmlns:a16="http://schemas.microsoft.com/office/drawing/2014/main" id="{A321CAC0-1188-4328-A1DB-C430DD07547B}"/>
              </a:ext>
            </a:extLst>
          </p:cNvPr>
          <p:cNvSpPr txBox="1"/>
          <p:nvPr/>
        </p:nvSpPr>
        <p:spPr>
          <a:xfrm>
            <a:off x="6533790" y="5181988"/>
            <a:ext cx="4513621" cy="369332"/>
          </a:xfrm>
          <a:prstGeom prst="rect">
            <a:avLst/>
          </a:prstGeom>
          <a:noFill/>
        </p:spPr>
        <p:txBody>
          <a:bodyPr wrap="square" rtlCol="0">
            <a:spAutoFit/>
          </a:bodyPr>
          <a:lstStyle/>
          <a:p>
            <a:pPr algn="ctr"/>
            <a:r>
              <a:rPr lang="en-IN" i="1" dirty="0"/>
              <a:t>WORLD WAR II</a:t>
            </a:r>
          </a:p>
        </p:txBody>
      </p:sp>
      <p:sp>
        <p:nvSpPr>
          <p:cNvPr id="8" name="TextBox 7">
            <a:extLst>
              <a:ext uri="{FF2B5EF4-FFF2-40B4-BE49-F238E27FC236}">
                <a16:creationId xmlns:a16="http://schemas.microsoft.com/office/drawing/2014/main" id="{3E04133A-C023-45C8-BC21-A5F35A2C9339}"/>
              </a:ext>
            </a:extLst>
          </p:cNvPr>
          <p:cNvSpPr txBox="1"/>
          <p:nvPr/>
        </p:nvSpPr>
        <p:spPr>
          <a:xfrm>
            <a:off x="1293813" y="5334386"/>
            <a:ext cx="4513621" cy="369332"/>
          </a:xfrm>
          <a:prstGeom prst="rect">
            <a:avLst/>
          </a:prstGeom>
          <a:noFill/>
        </p:spPr>
        <p:txBody>
          <a:bodyPr wrap="square" rtlCol="0">
            <a:spAutoFit/>
          </a:bodyPr>
          <a:lstStyle/>
          <a:p>
            <a:pPr algn="ctr"/>
            <a:r>
              <a:rPr lang="en-IN" i="1" dirty="0"/>
              <a:t>WORLD WAR I</a:t>
            </a:r>
          </a:p>
        </p:txBody>
      </p:sp>
    </p:spTree>
    <p:extLst>
      <p:ext uri="{BB962C8B-B14F-4D97-AF65-F5344CB8AC3E}">
        <p14:creationId xmlns:p14="http://schemas.microsoft.com/office/powerpoint/2010/main" val="23251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DC4D-5958-4F0E-8195-F1F26F57F53B}"/>
              </a:ext>
            </a:extLst>
          </p:cNvPr>
          <p:cNvSpPr>
            <a:spLocks noGrp="1"/>
          </p:cNvSpPr>
          <p:nvPr>
            <p:ph type="title"/>
          </p:nvPr>
        </p:nvSpPr>
        <p:spPr/>
        <p:txBody>
          <a:bodyPr/>
          <a:lstStyle/>
          <a:p>
            <a:r>
              <a:rPr lang="en-IN" dirty="0"/>
              <a:t>COMPARISION OF THE WORLD WARS</a:t>
            </a:r>
          </a:p>
        </p:txBody>
      </p:sp>
      <p:pic>
        <p:nvPicPr>
          <p:cNvPr id="4" name="Picture 3">
            <a:extLst>
              <a:ext uri="{FF2B5EF4-FFF2-40B4-BE49-F238E27FC236}">
                <a16:creationId xmlns:a16="http://schemas.microsoft.com/office/drawing/2014/main" id="{586C42C5-E24E-4EFC-9706-A06D49D6B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27" y="1750142"/>
            <a:ext cx="6977316" cy="4382421"/>
          </a:xfrm>
          <a:prstGeom prst="rect">
            <a:avLst/>
          </a:prstGeom>
        </p:spPr>
      </p:pic>
    </p:spTree>
    <p:extLst>
      <p:ext uri="{BB962C8B-B14F-4D97-AF65-F5344CB8AC3E}">
        <p14:creationId xmlns:p14="http://schemas.microsoft.com/office/powerpoint/2010/main" val="69309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AFD3-FC41-4701-9186-0BE4E0078C55}"/>
              </a:ext>
            </a:extLst>
          </p:cNvPr>
          <p:cNvSpPr>
            <a:spLocks noGrp="1"/>
          </p:cNvSpPr>
          <p:nvPr>
            <p:ph type="title"/>
          </p:nvPr>
        </p:nvSpPr>
        <p:spPr>
          <a:xfrm>
            <a:off x="1239736" y="166234"/>
            <a:ext cx="9905998" cy="1478570"/>
          </a:xfrm>
        </p:spPr>
        <p:txBody>
          <a:bodyPr/>
          <a:lstStyle/>
          <a:p>
            <a:r>
              <a:rPr lang="en-IN" dirty="0"/>
              <a:t>Countries in world wars</a:t>
            </a:r>
            <a:br>
              <a:rPr lang="en-IN" dirty="0"/>
            </a:br>
            <a:endParaRPr lang="en-IN" dirty="0"/>
          </a:p>
        </p:txBody>
      </p:sp>
      <p:pic>
        <p:nvPicPr>
          <p:cNvPr id="4" name="Picture 3">
            <a:extLst>
              <a:ext uri="{FF2B5EF4-FFF2-40B4-BE49-F238E27FC236}">
                <a16:creationId xmlns:a16="http://schemas.microsoft.com/office/drawing/2014/main" id="{BA9A7F29-119F-4C66-B007-748E9DF95C19}"/>
              </a:ext>
            </a:extLst>
          </p:cNvPr>
          <p:cNvPicPr>
            <a:picLocks noChangeAspect="1"/>
          </p:cNvPicPr>
          <p:nvPr/>
        </p:nvPicPr>
        <p:blipFill rotWithShape="1">
          <a:blip r:embed="rId2">
            <a:extLst>
              <a:ext uri="{28A0092B-C50C-407E-A947-70E740481C1C}">
                <a14:useLocalDpi xmlns:a14="http://schemas.microsoft.com/office/drawing/2010/main" val="0"/>
              </a:ext>
            </a:extLst>
          </a:blip>
          <a:srcRect l="1" t="12169" r="367" b="5519"/>
          <a:stretch/>
        </p:blipFill>
        <p:spPr>
          <a:xfrm>
            <a:off x="1512435" y="1259883"/>
            <a:ext cx="9504000" cy="4806619"/>
          </a:xfrm>
          <a:prstGeom prst="rect">
            <a:avLst/>
          </a:prstGeom>
        </p:spPr>
      </p:pic>
    </p:spTree>
    <p:extLst>
      <p:ext uri="{BB962C8B-B14F-4D97-AF65-F5344CB8AC3E}">
        <p14:creationId xmlns:p14="http://schemas.microsoft.com/office/powerpoint/2010/main" val="177325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4F6E-EC03-4B53-9B44-5F3AE404BEB8}"/>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CBF84F3D-694D-456C-BB9D-59B919CD8311}"/>
              </a:ext>
            </a:extLst>
          </p:cNvPr>
          <p:cNvSpPr txBox="1"/>
          <p:nvPr/>
        </p:nvSpPr>
        <p:spPr>
          <a:xfrm>
            <a:off x="1141413" y="2097088"/>
            <a:ext cx="9811722" cy="2954655"/>
          </a:xfrm>
          <a:prstGeom prst="rect">
            <a:avLst/>
          </a:prstGeom>
          <a:noFill/>
        </p:spPr>
        <p:txBody>
          <a:bodyPr wrap="square" rtlCol="0">
            <a:spAutoFit/>
          </a:bodyPr>
          <a:lstStyle/>
          <a:p>
            <a:pPr marL="457200" indent="-457200">
              <a:buFont typeface="Arial" panose="020B0604020202020204" pitchFamily="34" charset="0"/>
              <a:buChar char="•"/>
            </a:pPr>
            <a:r>
              <a:rPr lang="en-IN" sz="2800" dirty="0"/>
              <a:t>This is the Data Analysis and Visualization Implemented using Pandas on </a:t>
            </a:r>
            <a:r>
              <a:rPr lang="en-IN" sz="2800" dirty="0" err="1"/>
              <a:t>Jupyter</a:t>
            </a:r>
            <a:r>
              <a:rPr lang="en-IN" sz="2800" dirty="0"/>
              <a:t> notebook.</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Wikipedia and Kaggle were the sources for the Dataset.</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Thus, World War data is successfully Analysed and Visualized.</a:t>
            </a:r>
          </a:p>
          <a:p>
            <a:endParaRPr lang="en-IN" dirty="0"/>
          </a:p>
        </p:txBody>
      </p:sp>
    </p:spTree>
    <p:extLst>
      <p:ext uri="{BB962C8B-B14F-4D97-AF65-F5344CB8AC3E}">
        <p14:creationId xmlns:p14="http://schemas.microsoft.com/office/powerpoint/2010/main" val="401577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C31-B1BD-4D2D-9885-5E0A965BD378}"/>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030E8480-E884-4EE7-9142-BDF29D03F887}"/>
              </a:ext>
            </a:extLst>
          </p:cNvPr>
          <p:cNvSpPr txBox="1"/>
          <p:nvPr/>
        </p:nvSpPr>
        <p:spPr>
          <a:xfrm>
            <a:off x="1141413" y="2517058"/>
            <a:ext cx="8308258" cy="2185214"/>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a:t>
            </a:r>
            <a:r>
              <a:rPr lang="en-IN" sz="2000" dirty="0">
                <a:hlinkClick r:id="rId2"/>
              </a:rPr>
              <a:t>://</a:t>
            </a:r>
            <a:r>
              <a:rPr lang="en-IN" dirty="0">
                <a:hlinkClick r:id="rId2"/>
              </a:rPr>
              <a:t>en.wikipedia.org/wiki/World_</a:t>
            </a:r>
            <a:r>
              <a:rPr lang="en-IN" sz="2800" dirty="0">
                <a:hlinkClick r:id="rId2"/>
              </a:rPr>
              <a:t>War</a:t>
            </a:r>
            <a:r>
              <a:rPr lang="en-IN" dirty="0">
                <a:hlinkClick r:id="rId2"/>
              </a:rPr>
              <a:t>_I</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3"/>
              </a:rPr>
              <a:t>https://en.wikipedia.org/wiki/World_War_II_casualties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https://data.world/search?q=world+war</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9812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6BA32-508A-4D09-B050-CF6D2BA27BC1}"/>
              </a:ext>
            </a:extLst>
          </p:cNvPr>
          <p:cNvSpPr txBox="1"/>
          <p:nvPr/>
        </p:nvSpPr>
        <p:spPr>
          <a:xfrm>
            <a:off x="1484671" y="1386348"/>
            <a:ext cx="8445910" cy="4524315"/>
          </a:xfrm>
          <a:prstGeom prst="rect">
            <a:avLst/>
          </a:prstGeom>
          <a:noFill/>
        </p:spPr>
        <p:txBody>
          <a:bodyPr wrap="square" rtlCol="0">
            <a:spAutoFit/>
          </a:bodyPr>
          <a:lstStyle/>
          <a:p>
            <a:r>
              <a:rPr lang="en-IN" sz="2400" dirty="0"/>
              <a:t>The Code and Repository for the Project are available on my GITLAB/ GITHUB Account.</a:t>
            </a:r>
          </a:p>
          <a:p>
            <a:endParaRPr lang="en-IN" sz="2400" dirty="0"/>
          </a:p>
          <a:p>
            <a:r>
              <a:rPr lang="en-IN" sz="2400" dirty="0"/>
              <a:t>Project Links: </a:t>
            </a:r>
          </a:p>
          <a:p>
            <a:endParaRPr lang="en-IN" sz="2400" dirty="0"/>
          </a:p>
          <a:p>
            <a:r>
              <a:rPr lang="en-IN" sz="2400" dirty="0"/>
              <a:t>GITLAB LINK:</a:t>
            </a:r>
          </a:p>
          <a:p>
            <a:r>
              <a:rPr lang="en-IN" sz="2400" dirty="0">
                <a:hlinkClick r:id="rId2"/>
              </a:rPr>
              <a:t>https://code.swecha.org/sameerkousik/world-war-data-analysis</a:t>
            </a:r>
            <a:endParaRPr lang="en-IN" sz="2400" dirty="0"/>
          </a:p>
          <a:p>
            <a:endParaRPr lang="en-IN" sz="2400" dirty="0"/>
          </a:p>
          <a:p>
            <a:r>
              <a:rPr lang="en-IN" sz="2400" dirty="0"/>
              <a:t>GITHUB LINK:</a:t>
            </a:r>
          </a:p>
          <a:p>
            <a:r>
              <a:rPr lang="en-IN" sz="2400" dirty="0">
                <a:hlinkClick r:id="rId3"/>
              </a:rPr>
              <a:t>https://github.com/sameerkousik/World-War-Data-Analysis</a:t>
            </a:r>
            <a:endParaRPr lang="en-IN" sz="2400" dirty="0"/>
          </a:p>
          <a:p>
            <a:endParaRPr lang="en-IN" sz="2400" dirty="0"/>
          </a:p>
          <a:p>
            <a:endParaRPr lang="en-IN" sz="2400" dirty="0"/>
          </a:p>
        </p:txBody>
      </p:sp>
    </p:spTree>
    <p:extLst>
      <p:ext uri="{BB962C8B-B14F-4D97-AF65-F5344CB8AC3E}">
        <p14:creationId xmlns:p14="http://schemas.microsoft.com/office/powerpoint/2010/main" val="171607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2E34B-5C68-4F67-B751-EF337CFF8DA8}"/>
              </a:ext>
            </a:extLst>
          </p:cNvPr>
          <p:cNvPicPr>
            <a:picLocks noChangeAspect="1"/>
          </p:cNvPicPr>
          <p:nvPr/>
        </p:nvPicPr>
        <p:blipFill rotWithShape="1">
          <a:blip r:embed="rId2">
            <a:extLst>
              <a:ext uri="{28A0092B-C50C-407E-A947-70E740481C1C}">
                <a14:useLocalDpi xmlns:a14="http://schemas.microsoft.com/office/drawing/2010/main" val="0"/>
              </a:ext>
            </a:extLst>
          </a:blip>
          <a:srcRect t="498" b="8363"/>
          <a:stretch/>
        </p:blipFill>
        <p:spPr>
          <a:xfrm>
            <a:off x="0" y="-78658"/>
            <a:ext cx="12192000" cy="6936658"/>
          </a:xfrm>
          <a:prstGeom prst="rect">
            <a:avLst/>
          </a:prstGeom>
        </p:spPr>
      </p:pic>
      <p:sp>
        <p:nvSpPr>
          <p:cNvPr id="5" name="Rectangle 4">
            <a:extLst>
              <a:ext uri="{FF2B5EF4-FFF2-40B4-BE49-F238E27FC236}">
                <a16:creationId xmlns:a16="http://schemas.microsoft.com/office/drawing/2014/main" id="{E49E0AD4-A0CD-42A5-9B49-6A534CF83A0F}"/>
              </a:ext>
            </a:extLst>
          </p:cNvPr>
          <p:cNvSpPr/>
          <p:nvPr/>
        </p:nvSpPr>
        <p:spPr>
          <a:xfrm>
            <a:off x="353961" y="678426"/>
            <a:ext cx="4119716" cy="10127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39E829-D01D-4E3F-860B-732E7D18C93E}"/>
              </a:ext>
            </a:extLst>
          </p:cNvPr>
          <p:cNvSpPr txBox="1"/>
          <p:nvPr/>
        </p:nvSpPr>
        <p:spPr>
          <a:xfrm>
            <a:off x="1130710" y="781493"/>
            <a:ext cx="5643716" cy="1323439"/>
          </a:xfrm>
          <a:prstGeom prst="rect">
            <a:avLst/>
          </a:prstGeom>
          <a:noFill/>
        </p:spPr>
        <p:txBody>
          <a:bodyPr wrap="square" rtlCol="0">
            <a:spAutoFit/>
          </a:bodyPr>
          <a:lstStyle/>
          <a:p>
            <a:r>
              <a:rPr lang="en-IN" sz="8000" b="1" u="sng" dirty="0">
                <a:solidFill>
                  <a:schemeClr val="accent4"/>
                </a:solidFill>
                <a:latin typeface="Edwardian Script ITC" panose="030303020407070D0804" pitchFamily="66" charset="0"/>
              </a:rPr>
              <a:t>Thank You</a:t>
            </a:r>
          </a:p>
        </p:txBody>
      </p:sp>
    </p:spTree>
    <p:extLst>
      <p:ext uri="{BB962C8B-B14F-4D97-AF65-F5344CB8AC3E}">
        <p14:creationId xmlns:p14="http://schemas.microsoft.com/office/powerpoint/2010/main" val="308959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4CDC3A-A04E-48E8-9F17-ED0E199A7DAE}"/>
              </a:ext>
            </a:extLst>
          </p:cNvPr>
          <p:cNvPicPr>
            <a:picLocks noChangeAspect="1"/>
          </p:cNvPicPr>
          <p:nvPr/>
        </p:nvPicPr>
        <p:blipFill rotWithShape="1">
          <a:blip r:embed="rId2">
            <a:extLst>
              <a:ext uri="{28A0092B-C50C-407E-A947-70E740481C1C}">
                <a14:useLocalDpi xmlns:a14="http://schemas.microsoft.com/office/drawing/2010/main" val="0"/>
              </a:ext>
            </a:extLst>
          </a:blip>
          <a:srcRect l="15112" r="9777"/>
          <a:stretch/>
        </p:blipFill>
        <p:spPr>
          <a:xfrm>
            <a:off x="20" y="-143923"/>
            <a:ext cx="12191980" cy="6857990"/>
          </a:xfrm>
          <a:prstGeom prst="rect">
            <a:avLst/>
          </a:prstGeom>
        </p:spPr>
      </p:pic>
      <p:sp>
        <p:nvSpPr>
          <p:cNvPr id="7" name="TextBox 6">
            <a:extLst>
              <a:ext uri="{FF2B5EF4-FFF2-40B4-BE49-F238E27FC236}">
                <a16:creationId xmlns:a16="http://schemas.microsoft.com/office/drawing/2014/main" id="{F935B200-5AB8-4AA9-9343-29EAD1CA36AC}"/>
              </a:ext>
            </a:extLst>
          </p:cNvPr>
          <p:cNvSpPr txBox="1"/>
          <p:nvPr/>
        </p:nvSpPr>
        <p:spPr>
          <a:xfrm>
            <a:off x="469899" y="143933"/>
            <a:ext cx="5054601" cy="172354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4400" dirty="0">
                <a:solidFill>
                  <a:schemeClr val="bg1"/>
                </a:solidFill>
                <a:latin typeface="Bahnschrift SemiBold SemiConden" panose="020B0502040204020203" pitchFamily="34" charset="0"/>
              </a:rPr>
              <a:t>DATA ANALYSIS OF</a:t>
            </a:r>
          </a:p>
          <a:p>
            <a:r>
              <a:rPr lang="en-IN" sz="4400" dirty="0">
                <a:solidFill>
                  <a:schemeClr val="bg1"/>
                </a:solidFill>
                <a:latin typeface="Bahnschrift SemiBold SemiConden" panose="020B0502040204020203" pitchFamily="34" charset="0"/>
              </a:rPr>
              <a:t>THE WORLD WARS</a:t>
            </a:r>
          </a:p>
          <a:p>
            <a:endParaRPr lang="en-IN" dirty="0"/>
          </a:p>
        </p:txBody>
      </p:sp>
    </p:spTree>
    <p:extLst>
      <p:ext uri="{BB962C8B-B14F-4D97-AF65-F5344CB8AC3E}">
        <p14:creationId xmlns:p14="http://schemas.microsoft.com/office/powerpoint/2010/main" val="276756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6BF96-DD8A-4BDB-AC96-1A13CC9DE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84" y="43132"/>
            <a:ext cx="8475814" cy="6814868"/>
          </a:xfrm>
          <a:prstGeom prst="rect">
            <a:avLst/>
          </a:prstGeom>
          <a:solidFill>
            <a:srgbClr val="D9D9D9"/>
          </a:solidFill>
          <a:ln>
            <a:solidFill>
              <a:srgbClr val="D9D9D9">
                <a:alpha val="97000"/>
              </a:srgbClr>
            </a:solidFill>
          </a:ln>
        </p:spPr>
      </p:pic>
      <p:sp>
        <p:nvSpPr>
          <p:cNvPr id="7" name="Rectangle 6">
            <a:extLst>
              <a:ext uri="{FF2B5EF4-FFF2-40B4-BE49-F238E27FC236}">
                <a16:creationId xmlns:a16="http://schemas.microsoft.com/office/drawing/2014/main" id="{880B3121-5050-4470-9225-712A5F8160A0}"/>
              </a:ext>
            </a:extLst>
          </p:cNvPr>
          <p:cNvSpPr/>
          <p:nvPr/>
        </p:nvSpPr>
        <p:spPr>
          <a:xfrm>
            <a:off x="5807016" y="3312543"/>
            <a:ext cx="767750" cy="7936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97E3BD6-88BF-4319-B4FC-D66D3180D184}"/>
              </a:ext>
            </a:extLst>
          </p:cNvPr>
          <p:cNvSpPr txBox="1"/>
          <p:nvPr/>
        </p:nvSpPr>
        <p:spPr>
          <a:xfrm>
            <a:off x="267419" y="241540"/>
            <a:ext cx="4149306" cy="954107"/>
          </a:xfrm>
          <a:prstGeom prst="rect">
            <a:avLst/>
          </a:prstGeom>
          <a:noFill/>
        </p:spPr>
        <p:txBody>
          <a:bodyPr wrap="square" rtlCol="0">
            <a:spAutoFit/>
          </a:bodyPr>
          <a:lstStyle/>
          <a:p>
            <a:r>
              <a:rPr lang="en-IN" sz="2800" b="1" i="1" u="sng" dirty="0">
                <a:latin typeface="Franklin Gothic Medium" panose="020B0603020102020204" pitchFamily="34" charset="0"/>
              </a:rPr>
              <a:t>Overview of</a:t>
            </a:r>
          </a:p>
          <a:p>
            <a:r>
              <a:rPr lang="en-IN" sz="2800" b="1" i="1" u="sng" dirty="0">
                <a:latin typeface="Franklin Gothic Medium" panose="020B0603020102020204" pitchFamily="34" charset="0"/>
              </a:rPr>
              <a:t>Data Analysis Process:</a:t>
            </a:r>
          </a:p>
        </p:txBody>
      </p:sp>
      <p:sp>
        <p:nvSpPr>
          <p:cNvPr id="4" name="Rectangle 3">
            <a:extLst>
              <a:ext uri="{FF2B5EF4-FFF2-40B4-BE49-F238E27FC236}">
                <a16:creationId xmlns:a16="http://schemas.microsoft.com/office/drawing/2014/main" id="{04E9298B-2AAE-4B47-A04E-1A2F15427207}"/>
              </a:ext>
            </a:extLst>
          </p:cNvPr>
          <p:cNvSpPr/>
          <p:nvPr/>
        </p:nvSpPr>
        <p:spPr>
          <a:xfrm>
            <a:off x="0" y="6122504"/>
            <a:ext cx="2043486" cy="735496"/>
          </a:xfrm>
          <a:prstGeom prst="rect">
            <a:avLst/>
          </a:prstGeom>
          <a:solidFill>
            <a:srgbClr val="DED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D04C6F9-B0B0-4D28-A5D4-E694717DB88C}"/>
              </a:ext>
            </a:extLst>
          </p:cNvPr>
          <p:cNvPicPr>
            <a:picLocks noChangeAspect="1"/>
          </p:cNvPicPr>
          <p:nvPr/>
        </p:nvPicPr>
        <p:blipFill>
          <a:blip r:embed="rId3"/>
          <a:stretch>
            <a:fillRect/>
          </a:stretch>
        </p:blipFill>
        <p:spPr>
          <a:xfrm>
            <a:off x="10149663" y="6121412"/>
            <a:ext cx="2042337" cy="737680"/>
          </a:xfrm>
          <a:prstGeom prst="rect">
            <a:avLst/>
          </a:prstGeom>
        </p:spPr>
      </p:pic>
    </p:spTree>
    <p:extLst>
      <p:ext uri="{BB962C8B-B14F-4D97-AF65-F5344CB8AC3E}">
        <p14:creationId xmlns:p14="http://schemas.microsoft.com/office/powerpoint/2010/main" val="168588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B916-EB99-40E8-B70F-B6FB394E6C72}"/>
              </a:ext>
            </a:extLst>
          </p:cNvPr>
          <p:cNvSpPr>
            <a:spLocks noGrp="1"/>
          </p:cNvSpPr>
          <p:nvPr>
            <p:ph type="title"/>
          </p:nvPr>
        </p:nvSpPr>
        <p:spPr>
          <a:xfrm>
            <a:off x="838200" y="391004"/>
            <a:ext cx="10515600" cy="1325563"/>
          </a:xfrm>
        </p:spPr>
        <p:txBody>
          <a:bodyPr>
            <a:normAutofit/>
          </a:bodyPr>
          <a:lstStyle/>
          <a:p>
            <a:r>
              <a:rPr lang="en-IN" sz="4800" u="sng" dirty="0"/>
              <a:t>ABSTRACT:</a:t>
            </a:r>
          </a:p>
        </p:txBody>
      </p:sp>
      <p:sp>
        <p:nvSpPr>
          <p:cNvPr id="3" name="Content Placeholder 2">
            <a:extLst>
              <a:ext uri="{FF2B5EF4-FFF2-40B4-BE49-F238E27FC236}">
                <a16:creationId xmlns:a16="http://schemas.microsoft.com/office/drawing/2014/main" id="{183C1003-214A-4F48-ABE7-95F9345E034F}"/>
              </a:ext>
            </a:extLst>
          </p:cNvPr>
          <p:cNvSpPr>
            <a:spLocks noGrp="1"/>
          </p:cNvSpPr>
          <p:nvPr>
            <p:ph idx="1"/>
          </p:nvPr>
        </p:nvSpPr>
        <p:spPr>
          <a:xfrm>
            <a:off x="1141412" y="2032000"/>
            <a:ext cx="9905999" cy="3759201"/>
          </a:xfrm>
        </p:spPr>
        <p:txBody>
          <a:bodyPr>
            <a:normAutofit fontScale="85000" lnSpcReduction="20000"/>
          </a:bodyPr>
          <a:lstStyle/>
          <a:p>
            <a:r>
              <a:rPr lang="en-IN" sz="2600" dirty="0"/>
              <a:t>The art of war is of vital importance to the Country. It is a matter of life and death, a road either to safety or to ruin. Hence it is a subject of inquiry which can on no account be neglected. The two World Wars had a significant impact on the World. The race for the arms has been a constant motivation for the advancement in technology by pursuing science. </a:t>
            </a:r>
          </a:p>
          <a:p>
            <a:r>
              <a:rPr lang="en-IN" sz="2600" dirty="0"/>
              <a:t>Our task at hand is to assess the Data from the two major wars in the history of mankind. We approach it by minimalizing the data and categorizing it. We then visualize the data on the world map and in the form of bar charts, bubble charts and comparison of the Wars in the categories of Death Count, Ammunition used, Soldier count, Country count.</a:t>
            </a:r>
          </a:p>
          <a:p>
            <a:endParaRPr lang="en-IN" dirty="0"/>
          </a:p>
        </p:txBody>
      </p:sp>
    </p:spTree>
    <p:extLst>
      <p:ext uri="{BB962C8B-B14F-4D97-AF65-F5344CB8AC3E}">
        <p14:creationId xmlns:p14="http://schemas.microsoft.com/office/powerpoint/2010/main" val="207706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1346-85F1-4E21-A9B5-1769144FCD2C}"/>
              </a:ext>
            </a:extLst>
          </p:cNvPr>
          <p:cNvSpPr>
            <a:spLocks noGrp="1"/>
          </p:cNvSpPr>
          <p:nvPr>
            <p:ph type="title"/>
          </p:nvPr>
        </p:nvSpPr>
        <p:spPr/>
        <p:txBody>
          <a:bodyPr>
            <a:normAutofit/>
          </a:bodyPr>
          <a:lstStyle/>
          <a:p>
            <a:r>
              <a:rPr lang="en-IN" sz="4800" u="sng" dirty="0"/>
              <a:t>INTRODUCTION:</a:t>
            </a:r>
          </a:p>
        </p:txBody>
      </p:sp>
      <p:sp>
        <p:nvSpPr>
          <p:cNvPr id="3" name="Content Placeholder 2">
            <a:extLst>
              <a:ext uri="{FF2B5EF4-FFF2-40B4-BE49-F238E27FC236}">
                <a16:creationId xmlns:a16="http://schemas.microsoft.com/office/drawing/2014/main" id="{5CDC3FBA-179B-48B8-8C44-391C43B08E2F}"/>
              </a:ext>
            </a:extLst>
          </p:cNvPr>
          <p:cNvSpPr>
            <a:spLocks noGrp="1"/>
          </p:cNvSpPr>
          <p:nvPr>
            <p:ph idx="1"/>
          </p:nvPr>
        </p:nvSpPr>
        <p:spPr/>
        <p:txBody>
          <a:bodyPr>
            <a:noAutofit/>
          </a:bodyPr>
          <a:lstStyle/>
          <a:p>
            <a:r>
              <a:rPr lang="en-IN" sz="2800" dirty="0"/>
              <a:t>With the help of this project we plan to visualize the effect of world war on countries, regions and even continents. The project also helps to visualize the effect and indirect involvement of countries like India, Australia, New Zealand, though they were way apart from the battle field. The reason could be different for each country in this case, like for India it was because of British Empire ruling India during both wars. </a:t>
            </a:r>
          </a:p>
        </p:txBody>
      </p:sp>
    </p:spTree>
    <p:extLst>
      <p:ext uri="{BB962C8B-B14F-4D97-AF65-F5344CB8AC3E}">
        <p14:creationId xmlns:p14="http://schemas.microsoft.com/office/powerpoint/2010/main" val="71943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F272-10C5-44F4-97D9-937F71B36B9F}"/>
              </a:ext>
            </a:extLst>
          </p:cNvPr>
          <p:cNvSpPr>
            <a:spLocks noGrp="1"/>
          </p:cNvSpPr>
          <p:nvPr>
            <p:ph type="title"/>
          </p:nvPr>
        </p:nvSpPr>
        <p:spPr/>
        <p:txBody>
          <a:bodyPr/>
          <a:lstStyle/>
          <a:p>
            <a:r>
              <a:rPr lang="en-IN" dirty="0"/>
              <a:t>MODULES USED</a:t>
            </a:r>
          </a:p>
        </p:txBody>
      </p:sp>
      <p:sp>
        <p:nvSpPr>
          <p:cNvPr id="3" name="Content Placeholder 2">
            <a:extLst>
              <a:ext uri="{FF2B5EF4-FFF2-40B4-BE49-F238E27FC236}">
                <a16:creationId xmlns:a16="http://schemas.microsoft.com/office/drawing/2014/main" id="{2465C108-59D9-48F9-81D5-D64D8E8DDF7D}"/>
              </a:ext>
            </a:extLst>
          </p:cNvPr>
          <p:cNvSpPr>
            <a:spLocks noGrp="1"/>
          </p:cNvSpPr>
          <p:nvPr>
            <p:ph idx="1"/>
          </p:nvPr>
        </p:nvSpPr>
        <p:spPr/>
        <p:txBody>
          <a:bodyPr>
            <a:normAutofit fontScale="85000" lnSpcReduction="20000"/>
          </a:bodyPr>
          <a:lstStyle/>
          <a:p>
            <a:r>
              <a:rPr lang="en-IN" dirty="0"/>
              <a:t>PANDAS</a:t>
            </a:r>
          </a:p>
          <a:p>
            <a:r>
              <a:rPr lang="en-IN" dirty="0"/>
              <a:t>CSV</a:t>
            </a:r>
          </a:p>
          <a:p>
            <a:r>
              <a:rPr lang="en-IN" dirty="0"/>
              <a:t>NUMPY</a:t>
            </a:r>
          </a:p>
          <a:p>
            <a:r>
              <a:rPr lang="en-IN" dirty="0"/>
              <a:t>CUFFLINKS </a:t>
            </a:r>
          </a:p>
          <a:p>
            <a:r>
              <a:rPr lang="en-IN" dirty="0"/>
              <a:t>PLOTLY</a:t>
            </a:r>
          </a:p>
          <a:p>
            <a:r>
              <a:rPr lang="en-IN" dirty="0" err="1"/>
              <a:t>iPYLEAFLET</a:t>
            </a:r>
            <a:endParaRPr lang="en-IN" dirty="0"/>
          </a:p>
          <a:p>
            <a:r>
              <a:rPr lang="en-IN" dirty="0"/>
              <a:t>MATHPLOTLIB</a:t>
            </a:r>
          </a:p>
          <a:p>
            <a:r>
              <a:rPr lang="en-IN" dirty="0"/>
              <a:t>JUPYTER NOTEBOOK ( RECOMMENDED )</a:t>
            </a:r>
          </a:p>
          <a:p>
            <a:endParaRPr lang="en-IN" dirty="0"/>
          </a:p>
        </p:txBody>
      </p:sp>
    </p:spTree>
    <p:extLst>
      <p:ext uri="{BB962C8B-B14F-4D97-AF65-F5344CB8AC3E}">
        <p14:creationId xmlns:p14="http://schemas.microsoft.com/office/powerpoint/2010/main" val="362137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99EA-11B7-404A-896A-A06A8C85E64F}"/>
              </a:ext>
            </a:extLst>
          </p:cNvPr>
          <p:cNvSpPr>
            <a:spLocks noGrp="1"/>
          </p:cNvSpPr>
          <p:nvPr>
            <p:ph type="title"/>
          </p:nvPr>
        </p:nvSpPr>
        <p:spPr/>
        <p:txBody>
          <a:bodyPr/>
          <a:lstStyle/>
          <a:p>
            <a:r>
              <a:rPr lang="en-IN" b="1" u="sng" dirty="0"/>
              <a:t>System Requirements</a:t>
            </a:r>
            <a:r>
              <a:rPr lang="en-IN" sz="4400" b="1" u="sng" dirty="0"/>
              <a:t>:</a:t>
            </a:r>
            <a:endParaRPr lang="en-IN" dirty="0"/>
          </a:p>
        </p:txBody>
      </p:sp>
      <p:sp>
        <p:nvSpPr>
          <p:cNvPr id="3" name="Content Placeholder 2">
            <a:extLst>
              <a:ext uri="{FF2B5EF4-FFF2-40B4-BE49-F238E27FC236}">
                <a16:creationId xmlns:a16="http://schemas.microsoft.com/office/drawing/2014/main" id="{970F88AC-38FE-4C36-AC08-DE167EDC97C8}"/>
              </a:ext>
            </a:extLst>
          </p:cNvPr>
          <p:cNvSpPr>
            <a:spLocks noGrp="1"/>
          </p:cNvSpPr>
          <p:nvPr>
            <p:ph idx="1"/>
          </p:nvPr>
        </p:nvSpPr>
        <p:spPr/>
        <p:txBody>
          <a:bodyPr>
            <a:normAutofit fontScale="92500" lnSpcReduction="20000"/>
          </a:bodyPr>
          <a:lstStyle/>
          <a:p>
            <a:pPr marL="457200" indent="-457200">
              <a:buFont typeface="Wingdings" pitchFamily="2" charset="2"/>
              <a:buChar char="v"/>
            </a:pPr>
            <a:r>
              <a:rPr lang="en-US" dirty="0"/>
              <a:t>Python3 must be installed.</a:t>
            </a:r>
          </a:p>
          <a:p>
            <a:endParaRPr lang="en-IN" dirty="0"/>
          </a:p>
          <a:p>
            <a:pPr marL="457200" indent="-457200">
              <a:buFont typeface="Wingdings" pitchFamily="2" charset="2"/>
              <a:buChar char="v"/>
            </a:pPr>
            <a:r>
              <a:rPr lang="en-US" dirty="0"/>
              <a:t>Any Linux Distribution( Debian/ Ubuntu/ </a:t>
            </a:r>
            <a:r>
              <a:rPr lang="en-US" dirty="0" err="1"/>
              <a:t>RedHats</a:t>
            </a:r>
            <a:r>
              <a:rPr lang="en-US" dirty="0"/>
              <a:t>) / Microsoft Windows 10/8/7/Vista/2003/XP must  be installed</a:t>
            </a:r>
          </a:p>
          <a:p>
            <a:pPr marL="457200" indent="-457200">
              <a:buFont typeface="Wingdings" pitchFamily="2" charset="2"/>
              <a:buChar char="v"/>
            </a:pPr>
            <a:endParaRPr lang="en-US" dirty="0"/>
          </a:p>
          <a:p>
            <a:pPr marL="457200" indent="-457200">
              <a:buFont typeface="Wingdings" pitchFamily="2" charset="2"/>
              <a:buChar char="v"/>
            </a:pPr>
            <a:r>
              <a:rPr lang="en-US" dirty="0"/>
              <a:t>All the required Modules must be installed using PIP.</a:t>
            </a:r>
          </a:p>
          <a:p>
            <a:pPr marL="0" indent="0">
              <a:buNone/>
            </a:pPr>
            <a:endParaRPr lang="en-IN" dirty="0"/>
          </a:p>
          <a:p>
            <a:pPr marL="457200" indent="-457200">
              <a:buFont typeface="Wingdings" pitchFamily="2" charset="2"/>
              <a:buChar char="v"/>
            </a:pPr>
            <a:r>
              <a:rPr lang="en-US" dirty="0"/>
              <a:t>4 GB RAM recommended.</a:t>
            </a:r>
          </a:p>
          <a:p>
            <a:pPr marL="457200" indent="-457200">
              <a:buFont typeface="Wingdings" pitchFamily="2" charset="2"/>
              <a:buChar char="v"/>
            </a:pPr>
            <a:endParaRPr lang="en-IN" dirty="0"/>
          </a:p>
          <a:p>
            <a:pPr marL="457200" indent="-457200">
              <a:buFont typeface="Wingdings" pitchFamily="2" charset="2"/>
              <a:buChar char="v"/>
            </a:pPr>
            <a:endParaRPr lang="en-IN" dirty="0"/>
          </a:p>
          <a:p>
            <a:endParaRPr lang="en-IN" dirty="0"/>
          </a:p>
        </p:txBody>
      </p:sp>
    </p:spTree>
    <p:extLst>
      <p:ext uri="{BB962C8B-B14F-4D97-AF65-F5344CB8AC3E}">
        <p14:creationId xmlns:p14="http://schemas.microsoft.com/office/powerpoint/2010/main" val="381336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F62-0ADA-43E1-A26C-002557A78149}"/>
              </a:ext>
            </a:extLst>
          </p:cNvPr>
          <p:cNvSpPr>
            <a:spLocks noGrp="1"/>
          </p:cNvSpPr>
          <p:nvPr>
            <p:ph type="title"/>
          </p:nvPr>
        </p:nvSpPr>
        <p:spPr/>
        <p:txBody>
          <a:bodyPr>
            <a:normAutofit/>
          </a:bodyPr>
          <a:lstStyle/>
          <a:p>
            <a:r>
              <a:rPr lang="en-IN" sz="4800" dirty="0"/>
              <a:t>DATASET </a:t>
            </a:r>
            <a:r>
              <a:rPr lang="en-IN" sz="4800" dirty="0" err="1"/>
              <a:t>Preperation</a:t>
            </a:r>
            <a:endParaRPr lang="en-IN" sz="4800" dirty="0"/>
          </a:p>
        </p:txBody>
      </p:sp>
      <p:sp>
        <p:nvSpPr>
          <p:cNvPr id="3" name="Content Placeholder 2">
            <a:extLst>
              <a:ext uri="{FF2B5EF4-FFF2-40B4-BE49-F238E27FC236}">
                <a16:creationId xmlns:a16="http://schemas.microsoft.com/office/drawing/2014/main" id="{771A651F-DCB9-4515-9918-14DBCE0BB4EA}"/>
              </a:ext>
            </a:extLst>
          </p:cNvPr>
          <p:cNvSpPr>
            <a:spLocks noGrp="1"/>
          </p:cNvSpPr>
          <p:nvPr>
            <p:ph idx="1"/>
          </p:nvPr>
        </p:nvSpPr>
        <p:spPr/>
        <p:txBody>
          <a:bodyPr/>
          <a:lstStyle/>
          <a:p>
            <a:r>
              <a:rPr lang="en-IN" sz="3200" dirty="0"/>
              <a:t>Various Datasets from multiple sources are taken into account.</a:t>
            </a:r>
          </a:p>
          <a:p>
            <a:r>
              <a:rPr lang="en-IN" sz="3200" dirty="0"/>
              <a:t>Different Datasets are compiled into 3 different Datasets based on required parameters.</a:t>
            </a:r>
          </a:p>
          <a:p>
            <a:endParaRPr lang="en-IN" dirty="0"/>
          </a:p>
          <a:p>
            <a:endParaRPr lang="en-IN" dirty="0"/>
          </a:p>
        </p:txBody>
      </p:sp>
    </p:spTree>
    <p:extLst>
      <p:ext uri="{BB962C8B-B14F-4D97-AF65-F5344CB8AC3E}">
        <p14:creationId xmlns:p14="http://schemas.microsoft.com/office/powerpoint/2010/main" val="387930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1AA3-2756-46AB-AEAA-4A5D16C7E0B9}"/>
              </a:ext>
            </a:extLst>
          </p:cNvPr>
          <p:cNvSpPr>
            <a:spLocks noGrp="1"/>
          </p:cNvSpPr>
          <p:nvPr>
            <p:ph type="title"/>
          </p:nvPr>
        </p:nvSpPr>
        <p:spPr/>
        <p:txBody>
          <a:bodyPr>
            <a:normAutofit/>
          </a:bodyPr>
          <a:lstStyle/>
          <a:p>
            <a:r>
              <a:rPr lang="en-IN" sz="4000" dirty="0"/>
              <a:t>Data Visualization:</a:t>
            </a:r>
          </a:p>
        </p:txBody>
      </p:sp>
      <p:sp>
        <p:nvSpPr>
          <p:cNvPr id="3" name="Content Placeholder 2">
            <a:extLst>
              <a:ext uri="{FF2B5EF4-FFF2-40B4-BE49-F238E27FC236}">
                <a16:creationId xmlns:a16="http://schemas.microsoft.com/office/drawing/2014/main" id="{DA8CE6B5-769F-48FB-AEC6-9810E7F6D731}"/>
              </a:ext>
            </a:extLst>
          </p:cNvPr>
          <p:cNvSpPr>
            <a:spLocks noGrp="1"/>
          </p:cNvSpPr>
          <p:nvPr>
            <p:ph idx="1"/>
          </p:nvPr>
        </p:nvSpPr>
        <p:spPr/>
        <p:txBody>
          <a:bodyPr/>
          <a:lstStyle/>
          <a:p>
            <a:r>
              <a:rPr lang="en-IN" sz="3200" dirty="0"/>
              <a:t>The Data is Analysed by plotting required Graphs and Maps.</a:t>
            </a:r>
          </a:p>
          <a:p>
            <a:r>
              <a:rPr lang="en-IN" sz="3200" dirty="0"/>
              <a:t>Various Graphs : Bar , Scatter, Bubble and Histogram are plotted.</a:t>
            </a:r>
          </a:p>
          <a:p>
            <a:r>
              <a:rPr lang="en-IN" sz="3200" dirty="0"/>
              <a:t>The graphs are shown in the following slides.</a:t>
            </a:r>
          </a:p>
          <a:p>
            <a:endParaRPr lang="en-IN" dirty="0"/>
          </a:p>
        </p:txBody>
      </p:sp>
    </p:spTree>
    <p:extLst>
      <p:ext uri="{BB962C8B-B14F-4D97-AF65-F5344CB8AC3E}">
        <p14:creationId xmlns:p14="http://schemas.microsoft.com/office/powerpoint/2010/main" val="763831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1896</TotalTime>
  <Words>536</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Bahnschrift SemiBold SemiConden</vt:lpstr>
      <vt:lpstr>Edwardian Script ITC</vt:lpstr>
      <vt:lpstr>Franklin Gothic Medium</vt:lpstr>
      <vt:lpstr>Gill Sans MT</vt:lpstr>
      <vt:lpstr>Tw Cen MT</vt:lpstr>
      <vt:lpstr>Wingdings</vt:lpstr>
      <vt:lpstr>Circuit</vt:lpstr>
      <vt:lpstr>Gallery</vt:lpstr>
      <vt:lpstr>Project Presentation World war data analysis</vt:lpstr>
      <vt:lpstr>PowerPoint Presentation</vt:lpstr>
      <vt:lpstr>PowerPoint Presentation</vt:lpstr>
      <vt:lpstr>ABSTRACT:</vt:lpstr>
      <vt:lpstr>INTRODUCTION:</vt:lpstr>
      <vt:lpstr>MODULES USED</vt:lpstr>
      <vt:lpstr>System Requirements:</vt:lpstr>
      <vt:lpstr>DATASET Preperation</vt:lpstr>
      <vt:lpstr>Data Visualization:</vt:lpstr>
      <vt:lpstr>Death Distribution in World War I </vt:lpstr>
      <vt:lpstr>PowerPoint Presentation</vt:lpstr>
      <vt:lpstr>DEATH DISTRIBUTION IN WorlD WAR 2 </vt:lpstr>
      <vt:lpstr>BUBBLE CHARTS</vt:lpstr>
      <vt:lpstr>COMPARISION OF THE WORLD WARS</vt:lpstr>
      <vt:lpstr>Countries in world wars </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Kasivajhula</dc:creator>
  <cp:lastModifiedBy>Sameer Kasivajhula</cp:lastModifiedBy>
  <cp:revision>22</cp:revision>
  <dcterms:created xsi:type="dcterms:W3CDTF">2019-10-11T17:25:36Z</dcterms:created>
  <dcterms:modified xsi:type="dcterms:W3CDTF">2019-10-17T15:12:17Z</dcterms:modified>
</cp:coreProperties>
</file>