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79" r:id="rId8"/>
    <p:sldId id="280" r:id="rId9"/>
    <p:sldId id="262" r:id="rId10"/>
    <p:sldId id="263" r:id="rId11"/>
    <p:sldId id="264" r:id="rId12"/>
    <p:sldId id="265" r:id="rId13"/>
    <p:sldId id="266" r:id="rId14"/>
    <p:sldId id="267" r:id="rId15"/>
    <p:sldId id="268" r:id="rId16"/>
    <p:sldId id="269" r:id="rId17"/>
    <p:sldId id="270"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Old Standard TT" panose="020B0604020202020204" charset="0"/>
      <p:regular r:id="rId27"/>
      <p:bold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63e7c4c73d_0_1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63e7c4c73d_0_1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63e7c4c73d_0_17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63e7c4c73d_0_1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63e7c4c73d_0_1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63e7c4c73d_0_1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63e7c4c73d_0_1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63e7c4c73d_0_1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63e7c4c73d_0_17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63e7c4c73d_0_1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63e7c4c73d_0_1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63e7c4c73d_0_1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63e7c4c73d_0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63e7c4c73d_0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63e7c4c73d_0_19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63e7c4c73d_0_19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63e7c4c73d_0_1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63e7c4c73d_0_1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63e7c4c73d_0_19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63e7c4c73d_0_19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63e7c4c73d_0_2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63e7c4c73d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63e7c4c73d_0_19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63e7c4c73d_0_19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63e7c4c73d_0_2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63e7c4c73d_0_2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3e7c4c73d_0_19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3e7c4c73d_0_1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63e7c4c73d_0_2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63e7c4c73d_0_2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63e7c4c73d_0_2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63e7c4c73d_0_2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63e7c4c73d_0_17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63e7c4c73d_0_1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63e7c4c7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 name="Google Shape;74;g63e7c4c7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63e7c4c73d_0_17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63e7c4c73d_0_17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3e7c4c73d_0_1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g63e7c4c73d_0_17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3e7c4c73d_0_1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g63e7c4c73d_0_17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892363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63e7c4c73d_0_1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g63e7c4c73d_0_17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794337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63e7c4c73d_0_17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63e7c4c73d_0_1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 name="Google Shape;11;p2"/>
          <p:cNvCxnSpPr/>
          <p:nvPr/>
        </p:nvCxnSpPr>
        <p:spPr>
          <a:xfrm>
            <a:off x="641934" y="3597500"/>
            <a:ext cx="390300" cy="0"/>
          </a:xfrm>
          <a:prstGeom prst="straightConnector1">
            <a:avLst/>
          </a:prstGeom>
          <a:noFill/>
          <a:ln w="28575" cap="flat" cmpd="sng">
            <a:solidFill>
              <a:schemeClr val="accent1"/>
            </a:solidFill>
            <a:prstDash val="solid"/>
            <a:round/>
            <a:headEnd type="none" w="sm" len="sm"/>
            <a:tailEnd type="none" w="sm" len="sm"/>
          </a:ln>
        </p:spPr>
      </p:cxnSp>
      <p:sp>
        <p:nvSpPr>
          <p:cNvPr id="12" name="Google Shape;12;p2"/>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a:endParaRPr/>
          </a:p>
        </p:txBody>
      </p:sp>
      <p:sp>
        <p:nvSpPr>
          <p:cNvPr id="13" name="Google Shape;13;p2"/>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039650"/>
            <a:ext cx="8520600" cy="2106300"/>
          </a:xfrm>
          <a:prstGeom prst="rect">
            <a:avLst/>
          </a:prstGeom>
        </p:spPr>
        <p:txBody>
          <a:bodyPr spcFirstLastPara="1" wrap="square" lIns="91425" tIns="91425" rIns="91425" bIns="91425" anchor="b"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w="28575" cap="flat" cmpd="sng">
            <a:solidFill>
              <a:schemeClr val="lt2"/>
            </a:solidFill>
            <a:prstDash val="solid"/>
            <a:round/>
            <a:headEnd type="none" w="sm" len="sm"/>
            <a:tailEnd type="none" w="sm" len="sm"/>
          </a:ln>
        </p:spPr>
      </p:cxnSp>
      <p:sp>
        <p:nvSpPr>
          <p:cNvPr id="17" name="Google Shape;17;p3"/>
          <p:cNvSpPr txBox="1">
            <a:spLocks noGrp="1"/>
          </p:cNvSpPr>
          <p:nvPr>
            <p:ph type="title"/>
          </p:nvPr>
        </p:nvSpPr>
        <p:spPr>
          <a:xfrm>
            <a:off x="512700" y="1893300"/>
            <a:ext cx="8118600" cy="1522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71675"/>
            <a:ext cx="3999900" cy="3397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a:endParaRPr/>
          </a:p>
        </p:txBody>
      </p:sp>
      <p:sp>
        <p:nvSpPr>
          <p:cNvPr id="38" name="Google Shape;38;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686400" cy="0"/>
          </a:xfrm>
          <a:prstGeom prst="straightConnector1">
            <a:avLst/>
          </a:prstGeom>
          <a:noFill/>
          <a:ln w="19050" cap="flat" cmpd="sng">
            <a:solidFill>
              <a:schemeClr val="lt2"/>
            </a:solidFill>
            <a:prstDash val="solid"/>
            <a:round/>
            <a:headEnd type="none" w="sm" len="sm"/>
            <a:tailEnd type="none" w="sm" len="sm"/>
          </a:ln>
        </p:spPr>
      </p:cxnSp>
      <p:sp>
        <p:nvSpPr>
          <p:cNvPr id="42" name="Google Shape;42;p9"/>
          <p:cNvSpPr txBox="1">
            <a:spLocks noGrp="1"/>
          </p:cNvSpPr>
          <p:nvPr>
            <p:ph type="title"/>
          </p:nvPr>
        </p:nvSpPr>
        <p:spPr>
          <a:xfrm>
            <a:off x="265500" y="1382350"/>
            <a:ext cx="4045200" cy="13332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a:endParaRPr/>
          </a:p>
        </p:txBody>
      </p:sp>
      <p:sp>
        <p:nvSpPr>
          <p:cNvPr id="43" name="Google Shape;43;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1600"/>
              </a:spcBef>
              <a:spcAft>
                <a:spcPts val="0"/>
              </a:spcAft>
              <a:buClr>
                <a:schemeClr val="accent1"/>
              </a:buClr>
              <a:buSzPts val="1400"/>
              <a:buChar char="○"/>
              <a:defRPr>
                <a:solidFill>
                  <a:schemeClr val="accent1"/>
                </a:solidFill>
              </a:defRPr>
            </a:lvl2pPr>
            <a:lvl3pPr marL="1371600" lvl="2" indent="-317500">
              <a:spcBef>
                <a:spcPts val="1600"/>
              </a:spcBef>
              <a:spcAft>
                <a:spcPts val="0"/>
              </a:spcAft>
              <a:buClr>
                <a:schemeClr val="accent1"/>
              </a:buClr>
              <a:buSzPts val="1400"/>
              <a:buChar char="■"/>
              <a:defRPr>
                <a:solidFill>
                  <a:schemeClr val="accent1"/>
                </a:solidFill>
              </a:defRPr>
            </a:lvl3pPr>
            <a:lvl4pPr marL="1828800" lvl="3" indent="-317500">
              <a:spcBef>
                <a:spcPts val="1600"/>
              </a:spcBef>
              <a:spcAft>
                <a:spcPts val="0"/>
              </a:spcAft>
              <a:buClr>
                <a:schemeClr val="accent1"/>
              </a:buClr>
              <a:buSzPts val="1400"/>
              <a:buChar char="●"/>
              <a:defRPr>
                <a:solidFill>
                  <a:schemeClr val="accent1"/>
                </a:solidFill>
              </a:defRPr>
            </a:lvl4pPr>
            <a:lvl5pPr marL="2286000" lvl="4" indent="-317500">
              <a:spcBef>
                <a:spcPts val="1600"/>
              </a:spcBef>
              <a:spcAft>
                <a:spcPts val="0"/>
              </a:spcAft>
              <a:buClr>
                <a:schemeClr val="accent1"/>
              </a:buClr>
              <a:buSzPts val="1400"/>
              <a:buChar char="○"/>
              <a:defRPr>
                <a:solidFill>
                  <a:schemeClr val="accent1"/>
                </a:solidFill>
              </a:defRPr>
            </a:lvl5pPr>
            <a:lvl6pPr marL="2743200" lvl="5" indent="-317500">
              <a:spcBef>
                <a:spcPts val="1600"/>
              </a:spcBef>
              <a:spcAft>
                <a:spcPts val="0"/>
              </a:spcAft>
              <a:buClr>
                <a:schemeClr val="accent1"/>
              </a:buClr>
              <a:buSzPts val="1400"/>
              <a:buChar char="■"/>
              <a:defRPr>
                <a:solidFill>
                  <a:schemeClr val="accent1"/>
                </a:solidFill>
              </a:defRPr>
            </a:lvl6pPr>
            <a:lvl7pPr marL="3200400" lvl="6" indent="-317500">
              <a:spcBef>
                <a:spcPts val="1600"/>
              </a:spcBef>
              <a:spcAft>
                <a:spcPts val="0"/>
              </a:spcAft>
              <a:buClr>
                <a:schemeClr val="accent1"/>
              </a:buClr>
              <a:buSzPts val="1400"/>
              <a:buChar char="●"/>
              <a:defRPr>
                <a:solidFill>
                  <a:schemeClr val="accent1"/>
                </a:solidFill>
              </a:defRPr>
            </a:lvl7pPr>
            <a:lvl8pPr marL="3657600" lvl="7" indent="-317500">
              <a:spcBef>
                <a:spcPts val="1600"/>
              </a:spcBef>
              <a:spcAft>
                <a:spcPts val="0"/>
              </a:spcAft>
              <a:buClr>
                <a:schemeClr val="accent1"/>
              </a:buClr>
              <a:buSzPts val="1400"/>
              <a:buChar char="○"/>
              <a:defRPr>
                <a:solidFill>
                  <a:schemeClr val="accent1"/>
                </a:solidFill>
              </a:defRPr>
            </a:lvl8pPr>
            <a:lvl9pPr marL="4114800" lvl="8" indent="-317500">
              <a:spcBef>
                <a:spcPts val="1600"/>
              </a:spcBef>
              <a:spcAft>
                <a:spcPts val="1600"/>
              </a:spcAft>
              <a:buClr>
                <a:schemeClr val="accent1"/>
              </a:buClr>
              <a:buSzPts val="1400"/>
              <a:buChar char="■"/>
              <a:defRPr>
                <a:solidFill>
                  <a:schemeClr val="accent1"/>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8" name="Google Shape;48;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perback">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13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a:endParaRPr/>
          </a:p>
        </p:txBody>
      </p:sp>
      <p:sp>
        <p:nvSpPr>
          <p:cNvPr id="7" name="Google Shape;7;p1"/>
          <p:cNvSpPr txBox="1">
            <a:spLocks noGrp="1"/>
          </p:cNvSpPr>
          <p:nvPr>
            <p:ph type="body" idx="1"/>
          </p:nvPr>
        </p:nvSpPr>
        <p:spPr>
          <a:xfrm>
            <a:off x="311700" y="1171600"/>
            <a:ext cx="8520600" cy="3397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marL="914400" lvl="1"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marL="1371600" lvl="2"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marL="1828800" lvl="3"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marL="2286000" lvl="4"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marL="2743200" lvl="5"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marL="3200400" lvl="6"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marL="3657600" lvl="7" indent="-3175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marL="4114800" lvl="8" indent="-3175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a:stretch/>
        </p:blipFill>
        <p:spPr>
          <a:xfrm>
            <a:off x="3072000" y="170525"/>
            <a:ext cx="3000000" cy="1994099"/>
          </a:xfrm>
          <a:prstGeom prst="rect">
            <a:avLst/>
          </a:prstGeom>
          <a:noFill/>
          <a:ln>
            <a:noFill/>
          </a:ln>
        </p:spPr>
      </p:pic>
      <p:sp>
        <p:nvSpPr>
          <p:cNvPr id="60" name="Google Shape;60;p13"/>
          <p:cNvSpPr txBox="1">
            <a:spLocks noGrp="1"/>
          </p:cNvSpPr>
          <p:nvPr>
            <p:ph type="ctrTitle"/>
          </p:nvPr>
        </p:nvSpPr>
        <p:spPr>
          <a:xfrm>
            <a:off x="512700" y="2230250"/>
            <a:ext cx="8118600" cy="2348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000" b="1" dirty="0">
                <a:latin typeface="Times New Roman"/>
                <a:ea typeface="Times New Roman"/>
                <a:cs typeface="Times New Roman"/>
                <a:sym typeface="Times New Roman"/>
              </a:rPr>
              <a:t>Department of Information Technology</a:t>
            </a:r>
            <a:endParaRPr sz="30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A.P. Shah Institute of Technology</a:t>
            </a:r>
            <a:endParaRPr sz="24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dirty="0">
                <a:latin typeface="Times New Roman"/>
                <a:ea typeface="Times New Roman"/>
                <a:cs typeface="Times New Roman"/>
                <a:sym typeface="Times New Roman"/>
              </a:rPr>
              <a:t>G.B.Road, Kasarvadavli, Thane(W), Mumbai-400615</a:t>
            </a: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 sz="2400" dirty="0">
                <a:latin typeface="Times New Roman"/>
                <a:ea typeface="Times New Roman"/>
                <a:cs typeface="Times New Roman"/>
                <a:sym typeface="Times New Roman"/>
              </a:rPr>
              <a:t>UNIVERSITY OF MUMBAI</a:t>
            </a:r>
            <a:endParaRPr sz="2400" dirty="0">
              <a:latin typeface="Times New Roman"/>
              <a:ea typeface="Times New Roman"/>
              <a:cs typeface="Times New Roman"/>
              <a:sym typeface="Times New Roman"/>
            </a:endParaRPr>
          </a:p>
          <a:p>
            <a:pPr marL="0" lvl="0" indent="0" algn="ctr" rtl="0">
              <a:spcBef>
                <a:spcPts val="0"/>
              </a:spcBef>
              <a:spcAft>
                <a:spcPts val="0"/>
              </a:spcAft>
              <a:buNone/>
            </a:pPr>
            <a:r>
              <a:rPr lang="en" sz="2400" dirty="0">
                <a:latin typeface="Times New Roman"/>
                <a:ea typeface="Times New Roman"/>
                <a:cs typeface="Times New Roman"/>
                <a:sym typeface="Times New Roman"/>
              </a:rPr>
              <a:t>Academic Year 2019-2020</a:t>
            </a:r>
            <a:endParaRPr sz="2400"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1.5 Scope</a:t>
            </a:r>
            <a:endParaRPr b="1">
              <a:latin typeface="Times New Roman"/>
              <a:ea typeface="Times New Roman"/>
              <a:cs typeface="Times New Roman"/>
              <a:sym typeface="Times New Roman"/>
            </a:endParaRPr>
          </a:p>
        </p:txBody>
      </p:sp>
      <p:sp>
        <p:nvSpPr>
          <p:cNvPr id="101" name="Google Shape;101;p2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US" dirty="0"/>
              <a:t>The device will make the use of various technologies in order to create a single device capable of assisting the huge number of people in need.</a:t>
            </a:r>
          </a:p>
          <a:p>
            <a:pPr lvl="0"/>
            <a:r>
              <a:rPr lang="en-US" dirty="0"/>
              <a:t>The device will be making real time predictions without any human help, it will be an added benefit as the people using this device will be able to walk around the campus without any external human help</a:t>
            </a:r>
            <a:r>
              <a:rPr lang="en" dirty="0"/>
              <a:t>                                </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1.6 Technology stack</a:t>
            </a:r>
            <a:endParaRPr b="1">
              <a:latin typeface="Times New Roman"/>
              <a:ea typeface="Times New Roman"/>
              <a:cs typeface="Times New Roman"/>
              <a:sym typeface="Times New Roman"/>
            </a:endParaRPr>
          </a:p>
        </p:txBody>
      </p:sp>
      <p:sp>
        <p:nvSpPr>
          <p:cNvPr id="107" name="Google Shape;107;p2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pic>
        <p:nvPicPr>
          <p:cNvPr id="9" name="Picture 8">
            <a:extLst>
              <a:ext uri="{FF2B5EF4-FFF2-40B4-BE49-F238E27FC236}">
                <a16:creationId xmlns:a16="http://schemas.microsoft.com/office/drawing/2014/main" id="{FCD3B086-579E-4226-8254-782808C19F68}"/>
              </a:ext>
            </a:extLst>
          </p:cNvPr>
          <p:cNvPicPr>
            <a:picLocks noChangeAspect="1"/>
          </p:cNvPicPr>
          <p:nvPr/>
        </p:nvPicPr>
        <p:blipFill>
          <a:blip r:embed="rId3"/>
          <a:stretch>
            <a:fillRect/>
          </a:stretch>
        </p:blipFill>
        <p:spPr>
          <a:xfrm>
            <a:off x="311700" y="1610471"/>
            <a:ext cx="4504849" cy="2735734"/>
          </a:xfrm>
          <a:prstGeom prst="rect">
            <a:avLst/>
          </a:prstGeom>
        </p:spPr>
      </p:pic>
      <p:pic>
        <p:nvPicPr>
          <p:cNvPr id="11" name="Picture 10">
            <a:extLst>
              <a:ext uri="{FF2B5EF4-FFF2-40B4-BE49-F238E27FC236}">
                <a16:creationId xmlns:a16="http://schemas.microsoft.com/office/drawing/2014/main" id="{AF05A293-9F5C-4016-82A8-F3379EDD5177}"/>
              </a:ext>
            </a:extLst>
          </p:cNvPr>
          <p:cNvPicPr>
            <a:picLocks noChangeAspect="1"/>
          </p:cNvPicPr>
          <p:nvPr/>
        </p:nvPicPr>
        <p:blipFill>
          <a:blip r:embed="rId4"/>
          <a:stretch>
            <a:fillRect/>
          </a:stretch>
        </p:blipFill>
        <p:spPr>
          <a:xfrm>
            <a:off x="3881573" y="1610471"/>
            <a:ext cx="4950727" cy="27357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1.7 Benefits for environment &amp; Society</a:t>
            </a:r>
            <a:endParaRPr b="1">
              <a:latin typeface="Times New Roman"/>
              <a:ea typeface="Times New Roman"/>
              <a:cs typeface="Times New Roman"/>
              <a:sym typeface="Times New Roman"/>
            </a:endParaRPr>
          </a:p>
        </p:txBody>
      </p:sp>
      <p:sp>
        <p:nvSpPr>
          <p:cNvPr id="113" name="Google Shape;113;p2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US" dirty="0"/>
              <a:t>The device will make the use of various technologies in order to create a single device capable of assisting the huge number of people in need. </a:t>
            </a:r>
          </a:p>
          <a:p>
            <a:pPr lvl="0"/>
            <a:r>
              <a:rPr lang="en-US" dirty="0"/>
              <a:t>The device will be making real time predictions without any human help, it will be an added benefit as the people using this device will be able to walk around the campus without any external human help</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2. Project Design</a:t>
            </a:r>
            <a:endParaRPr b="1">
              <a:latin typeface="Times New Roman"/>
              <a:ea typeface="Times New Roman"/>
              <a:cs typeface="Times New Roman"/>
              <a:sym typeface="Times New Roman"/>
            </a:endParaRPr>
          </a:p>
        </p:txBody>
      </p:sp>
      <p:sp>
        <p:nvSpPr>
          <p:cNvPr id="119" name="Google Shape;119;p2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2.1 Proposed System</a:t>
            </a:r>
            <a:endParaRPr b="1">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0252CB40-7E55-42D5-9862-E6662B3E3A5E}"/>
              </a:ext>
            </a:extLst>
          </p:cNvPr>
          <p:cNvPicPr>
            <a:picLocks noChangeAspect="1"/>
          </p:cNvPicPr>
          <p:nvPr/>
        </p:nvPicPr>
        <p:blipFill>
          <a:blip r:embed="rId3"/>
          <a:stretch>
            <a:fillRect/>
          </a:stretch>
        </p:blipFill>
        <p:spPr>
          <a:xfrm>
            <a:off x="2451183" y="1176329"/>
            <a:ext cx="4404491" cy="352214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2.2 Design(Flow Of Modules)</a:t>
            </a:r>
            <a:endParaRPr b="1">
              <a:latin typeface="Times New Roman"/>
              <a:ea typeface="Times New Roman"/>
              <a:cs typeface="Times New Roman"/>
              <a:sym typeface="Times New Roman"/>
            </a:endParaRPr>
          </a:p>
        </p:txBody>
      </p:sp>
      <p:sp>
        <p:nvSpPr>
          <p:cNvPr id="131" name="Google Shape;131;p25"/>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r>
              <a:rPr lang="en" dirty="0"/>
              <a:t>               </a:t>
            </a:r>
            <a:endParaRPr dirty="0"/>
          </a:p>
          <a:p>
            <a:pPr marL="457200" lvl="0" indent="-342900" algn="l" rtl="0">
              <a:spcBef>
                <a:spcPts val="0"/>
              </a:spcBef>
              <a:spcAft>
                <a:spcPts val="0"/>
              </a:spcAft>
              <a:buSzPts val="1800"/>
              <a:buChar char="●"/>
            </a:pPr>
            <a:endParaRPr dirty="0"/>
          </a:p>
        </p:txBody>
      </p:sp>
      <p:pic>
        <p:nvPicPr>
          <p:cNvPr id="3" name="Picture 2">
            <a:extLst>
              <a:ext uri="{FF2B5EF4-FFF2-40B4-BE49-F238E27FC236}">
                <a16:creationId xmlns:a16="http://schemas.microsoft.com/office/drawing/2014/main" id="{1C28BBB1-BEF0-4A2A-AEF7-F8FC5E976B72}"/>
              </a:ext>
            </a:extLst>
          </p:cNvPr>
          <p:cNvPicPr>
            <a:picLocks noChangeAspect="1"/>
          </p:cNvPicPr>
          <p:nvPr/>
        </p:nvPicPr>
        <p:blipFill>
          <a:blip r:embed="rId3"/>
          <a:stretch>
            <a:fillRect/>
          </a:stretch>
        </p:blipFill>
        <p:spPr>
          <a:xfrm>
            <a:off x="3462823" y="1058225"/>
            <a:ext cx="2218353" cy="367566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2.3 Description Of Use Case</a:t>
            </a:r>
            <a:endParaRPr b="1">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A444EAF2-2A64-46CB-A5B3-B020AD77BF91}"/>
              </a:ext>
            </a:extLst>
          </p:cNvPr>
          <p:cNvPicPr>
            <a:picLocks noChangeAspect="1"/>
          </p:cNvPicPr>
          <p:nvPr/>
        </p:nvPicPr>
        <p:blipFill>
          <a:blip r:embed="rId3"/>
          <a:stretch>
            <a:fillRect/>
          </a:stretch>
        </p:blipFill>
        <p:spPr>
          <a:xfrm>
            <a:off x="2207516" y="1171600"/>
            <a:ext cx="4728967" cy="386236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2.4 Activity diagram</a:t>
            </a:r>
            <a:endParaRPr b="1" dirty="0">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108E8DFA-B619-4790-9309-109C35A89F8E}"/>
              </a:ext>
            </a:extLst>
          </p:cNvPr>
          <p:cNvPicPr>
            <a:picLocks noChangeAspect="1"/>
          </p:cNvPicPr>
          <p:nvPr/>
        </p:nvPicPr>
        <p:blipFill>
          <a:blip r:embed="rId3"/>
          <a:stretch>
            <a:fillRect/>
          </a:stretch>
        </p:blipFill>
        <p:spPr>
          <a:xfrm>
            <a:off x="1972349" y="1171600"/>
            <a:ext cx="5199301" cy="372139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Times New Roman"/>
                <a:ea typeface="Times New Roman"/>
                <a:cs typeface="Times New Roman"/>
                <a:sym typeface="Times New Roman"/>
              </a:rPr>
              <a:t>2.6 </a:t>
            </a:r>
            <a:r>
              <a:rPr lang="en-IN" b="1" dirty="0">
                <a:latin typeface="Times New Roman"/>
                <a:ea typeface="Times New Roman"/>
                <a:cs typeface="Times New Roman"/>
                <a:sym typeface="Times New Roman"/>
              </a:rPr>
              <a:t>Camera Module</a:t>
            </a:r>
            <a:endParaRPr b="1" dirty="0">
              <a:latin typeface="Times New Roman"/>
              <a:ea typeface="Times New Roman"/>
              <a:cs typeface="Times New Roman"/>
              <a:sym typeface="Times New Roman"/>
            </a:endParaRPr>
          </a:p>
        </p:txBody>
      </p:sp>
      <p:sp>
        <p:nvSpPr>
          <p:cNvPr id="155" name="Google Shape;155;p2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a:t>The camera module, with the help of the Object Detection model running on the server, will continuously try to detect obstacles in the user’s path and on successfully detecting one it will generate a sentence that is now to be conveyed to the user after which the Text-to-Speech Engine will convey the information to the user in an audio format. </a:t>
            </a:r>
            <a:endParaRPr dirty="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0"/>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latin typeface="Times New Roman"/>
                <a:ea typeface="Times New Roman"/>
                <a:cs typeface="Times New Roman"/>
                <a:sym typeface="Times New Roman"/>
              </a:rPr>
              <a:t>Environment Description Module</a:t>
            </a:r>
            <a:endParaRPr b="1" dirty="0">
              <a:latin typeface="Times New Roman"/>
              <a:ea typeface="Times New Roman"/>
              <a:cs typeface="Times New Roman"/>
              <a:sym typeface="Times New Roman"/>
            </a:endParaRPr>
          </a:p>
        </p:txBody>
      </p:sp>
      <p:sp>
        <p:nvSpPr>
          <p:cNvPr id="161" name="Google Shape;161;p30"/>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a:t>A dedicated button will be present which when pressed will trigger the camera module to capture the current frame and send it to the Environment Description Module, running on the server, which will generate a description of the frame and send it back to the Raspberry Pi which will in turn convey it to the user using the Text-to-Speech Engine.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ctrTitle"/>
          </p:nvPr>
        </p:nvSpPr>
        <p:spPr>
          <a:xfrm>
            <a:off x="512700" y="275500"/>
            <a:ext cx="8118600" cy="476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                                                    A Project Report on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2400" b="1" dirty="0">
                <a:latin typeface="Times New Roman"/>
                <a:ea typeface="Times New Roman"/>
                <a:cs typeface="Times New Roman"/>
                <a:sym typeface="Times New Roman"/>
              </a:rPr>
              <a:t>Title of your project</a:t>
            </a:r>
            <a:endParaRPr sz="24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Submitted in partial fulfillment of the degree of</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Bachelor of Engineering(Sem-7)</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in</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b="1" dirty="0">
                <a:latin typeface="Times New Roman"/>
                <a:ea typeface="Times New Roman"/>
                <a:cs typeface="Times New Roman"/>
                <a:sym typeface="Times New Roman"/>
              </a:rPr>
              <a:t>INFORMATION TECHNOLOGY</a:t>
            </a:r>
            <a:endParaRPr sz="1800" b="1"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By</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IN" sz="1800" dirty="0">
                <a:latin typeface="Times New Roman"/>
                <a:ea typeface="Times New Roman"/>
                <a:cs typeface="Times New Roman"/>
                <a:sym typeface="Times New Roman"/>
              </a:rPr>
              <a:t>Sameer Dev </a:t>
            </a:r>
            <a:r>
              <a:rPr lang="en" sz="1800" dirty="0">
                <a:latin typeface="Times New Roman"/>
                <a:ea typeface="Times New Roman"/>
                <a:cs typeface="Times New Roman"/>
                <a:sym typeface="Times New Roman"/>
              </a:rPr>
              <a:t>(16104030)</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IN" sz="1800" dirty="0">
                <a:latin typeface="Times New Roman"/>
                <a:ea typeface="Times New Roman"/>
                <a:cs typeface="Times New Roman"/>
                <a:sym typeface="Times New Roman"/>
              </a:rPr>
              <a:t>Yogendra </a:t>
            </a:r>
            <a:r>
              <a:rPr lang="en-IN" sz="1800" dirty="0" err="1">
                <a:latin typeface="Times New Roman"/>
                <a:ea typeface="Times New Roman"/>
                <a:cs typeface="Times New Roman"/>
                <a:sym typeface="Times New Roman"/>
              </a:rPr>
              <a:t>Kokamkar</a:t>
            </a:r>
            <a:r>
              <a:rPr lang="en-IN" sz="1800" dirty="0">
                <a:latin typeface="Times New Roman"/>
                <a:ea typeface="Times New Roman"/>
                <a:cs typeface="Times New Roman"/>
                <a:sym typeface="Times New Roman"/>
              </a:rPr>
              <a:t> </a:t>
            </a:r>
            <a:r>
              <a:rPr lang="en" sz="1800" dirty="0">
                <a:latin typeface="Times New Roman"/>
                <a:ea typeface="Times New Roman"/>
                <a:cs typeface="Times New Roman"/>
                <a:sym typeface="Times New Roman"/>
              </a:rPr>
              <a:t>(16104016)</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IN" sz="1800" dirty="0">
                <a:latin typeface="Times New Roman"/>
                <a:ea typeface="Times New Roman"/>
                <a:cs typeface="Times New Roman"/>
                <a:sym typeface="Times New Roman"/>
              </a:rPr>
              <a:t>Sudama Jaiswal</a:t>
            </a:r>
            <a:r>
              <a:rPr lang="en" sz="1800" dirty="0">
                <a:latin typeface="Times New Roman"/>
                <a:ea typeface="Times New Roman"/>
                <a:cs typeface="Times New Roman"/>
                <a:sym typeface="Times New Roman"/>
              </a:rPr>
              <a:t> (16104015)</a:t>
            </a: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 sz="1800" dirty="0">
                <a:latin typeface="Times New Roman"/>
                <a:ea typeface="Times New Roman"/>
                <a:cs typeface="Times New Roman"/>
                <a:sym typeface="Times New Roman"/>
              </a:rPr>
              <a:t>Under the Guidance of</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r>
              <a:rPr lang="en-IN" sz="1800" dirty="0">
                <a:latin typeface="Times New Roman"/>
                <a:ea typeface="Times New Roman"/>
                <a:cs typeface="Times New Roman"/>
                <a:sym typeface="Times New Roman"/>
              </a:rPr>
              <a:t>Prof. Kiran B. Deshpande</a:t>
            </a:r>
            <a:br>
              <a:rPr lang="en-IN" sz="1800" dirty="0">
                <a:latin typeface="Times New Roman"/>
                <a:ea typeface="Times New Roman"/>
                <a:cs typeface="Times New Roman"/>
                <a:sym typeface="Times New Roman"/>
              </a:rPr>
            </a:br>
            <a:r>
              <a:rPr lang="en-IN" sz="1800" dirty="0">
                <a:latin typeface="Times New Roman"/>
                <a:ea typeface="Times New Roman"/>
                <a:cs typeface="Times New Roman"/>
                <a:sym typeface="Times New Roman"/>
              </a:rPr>
              <a:t>Prof. </a:t>
            </a:r>
            <a:r>
              <a:rPr lang="en-IN" sz="1800" dirty="0" err="1">
                <a:latin typeface="Times New Roman"/>
                <a:ea typeface="Times New Roman"/>
                <a:cs typeface="Times New Roman"/>
                <a:sym typeface="Times New Roman"/>
              </a:rPr>
              <a:t>Kaushiki</a:t>
            </a:r>
            <a:r>
              <a:rPr lang="en-IN" sz="1800" dirty="0">
                <a:latin typeface="Times New Roman"/>
                <a:ea typeface="Times New Roman"/>
                <a:cs typeface="Times New Roman"/>
                <a:sym typeface="Times New Roman"/>
              </a:rPr>
              <a:t> Upadhyaya</a:t>
            </a:r>
            <a:endParaRPr sz="1800" dirty="0">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ctr" rtl="0">
              <a:spcBef>
                <a:spcPts val="0"/>
              </a:spcBef>
              <a:spcAft>
                <a:spcPts val="0"/>
              </a:spcAft>
              <a:buNone/>
            </a:pPr>
            <a:endParaRPr sz="1800" dirty="0">
              <a:latin typeface="Times New Roman"/>
              <a:ea typeface="Times New Roman"/>
              <a:cs typeface="Times New Roman"/>
              <a:sym typeface="Times New Roman"/>
            </a:endParaRPr>
          </a:p>
          <a:p>
            <a:pPr marL="0" lvl="0" indent="0" algn="l" rtl="0">
              <a:spcBef>
                <a:spcPts val="0"/>
              </a:spcBef>
              <a:spcAft>
                <a:spcPts val="0"/>
              </a:spcAft>
              <a:buNone/>
            </a:pPr>
            <a:endParaRPr sz="1800" dirty="0"/>
          </a:p>
          <a:p>
            <a:pPr marL="0" lvl="0" indent="0" algn="l" rtl="0">
              <a:spcBef>
                <a:spcPts val="0"/>
              </a:spcBef>
              <a:spcAft>
                <a:spcPts val="0"/>
              </a:spcAft>
              <a:buNone/>
            </a:pPr>
            <a:endParaRPr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1"/>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latin typeface="Times New Roman" panose="02020603050405020304" pitchFamily="18" charset="0"/>
                <a:cs typeface="Times New Roman" panose="02020603050405020304" pitchFamily="18" charset="0"/>
              </a:rPr>
              <a:t>Voice Recognition Module</a:t>
            </a:r>
            <a:endParaRPr b="1" dirty="0">
              <a:latin typeface="Times New Roman" panose="02020603050405020304" pitchFamily="18" charset="0"/>
              <a:ea typeface="Times New Roman"/>
              <a:cs typeface="Times New Roman" panose="02020603050405020304" pitchFamily="18" charset="0"/>
              <a:sym typeface="Times New Roman"/>
            </a:endParaRPr>
          </a:p>
        </p:txBody>
      </p:sp>
      <p:sp>
        <p:nvSpPr>
          <p:cNvPr id="167" name="Google Shape;167;p31"/>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a:t>There will also be another button to start the Voice Recognition module. It will listen for a period of 5 seconds and if it is unable to capture any voice or command then the mic will be shut and the rest of the program will continue its normal execution. The captured text will then be sent to </a:t>
            </a:r>
            <a:r>
              <a:rPr lang="en-US" dirty="0" err="1"/>
              <a:t>Dialogflow</a:t>
            </a:r>
            <a:r>
              <a:rPr lang="en-US" dirty="0"/>
              <a:t> via REST APIs, where we already have an agent running, for intent recognition. Based on the output of </a:t>
            </a:r>
            <a:r>
              <a:rPr lang="en-US" dirty="0" err="1"/>
              <a:t>Dialogflow</a:t>
            </a:r>
            <a:r>
              <a:rPr lang="en-US" dirty="0"/>
              <a:t> we then understand what the request of the user is and give the appropriate output for any given query.</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2.7 References</a:t>
            </a:r>
            <a:endParaRPr b="1">
              <a:latin typeface="Times New Roman"/>
              <a:ea typeface="Times New Roman"/>
              <a:cs typeface="Times New Roman"/>
              <a:sym typeface="Times New Roman"/>
            </a:endParaRPr>
          </a:p>
        </p:txBody>
      </p:sp>
      <p:sp>
        <p:nvSpPr>
          <p:cNvPr id="173" name="Google Shape;173;p32"/>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114300" lvl="0" indent="0">
              <a:buNone/>
            </a:pPr>
            <a:r>
              <a:rPr lang="en-IN" sz="1400" dirty="0"/>
              <a:t>[1] Chang, Y.-H., Sahoo, N., &amp; Lin, H.-W. (2018). An intelligent walking stick for the visually challenged people. 2018 IEEE International Conference on Applied System Invention (ICASI) </a:t>
            </a:r>
          </a:p>
          <a:p>
            <a:pPr marL="114300" lvl="0" indent="0">
              <a:buNone/>
            </a:pPr>
            <a:r>
              <a:rPr lang="en-IN" sz="1400" dirty="0"/>
              <a:t>[2] Yadav, A. B., </a:t>
            </a:r>
            <a:r>
              <a:rPr lang="en-IN" sz="1400" dirty="0" err="1"/>
              <a:t>Bindal</a:t>
            </a:r>
            <a:r>
              <a:rPr lang="en-IN" sz="1400" dirty="0"/>
              <a:t>, L., </a:t>
            </a:r>
            <a:r>
              <a:rPr lang="en-IN" sz="1400" dirty="0" err="1"/>
              <a:t>Namhakumar</a:t>
            </a:r>
            <a:r>
              <a:rPr lang="en-IN" sz="1400" dirty="0"/>
              <a:t>, V. U., </a:t>
            </a:r>
            <a:r>
              <a:rPr lang="en-IN" sz="1400" dirty="0" err="1"/>
              <a:t>Namitha</a:t>
            </a:r>
            <a:r>
              <a:rPr lang="en-IN" sz="1400" dirty="0"/>
              <a:t>, K., &amp; Harsha, H. (2016). Design and development of smart assistive device for visually impaired people. 2016 IEEE International Conference on Recent Trends in Electronics, Information &amp; Communication Technology (RTEICT) </a:t>
            </a:r>
          </a:p>
          <a:p>
            <a:pPr marL="114300" lvl="0" indent="0">
              <a:buNone/>
            </a:pPr>
            <a:r>
              <a:rPr lang="en-IN" sz="1400" dirty="0"/>
              <a:t>[3] Munteanu, D., &amp; </a:t>
            </a:r>
            <a:r>
              <a:rPr lang="en-IN" sz="1400" dirty="0" err="1"/>
              <a:t>Ionel</a:t>
            </a:r>
            <a:r>
              <a:rPr lang="en-IN" sz="1400" dirty="0"/>
              <a:t>, R. (2016). Voice-controlled smart assistive device for visually impaired individuals. 2016 12th IEEE International Symposium on Electronics and Telecommunications (ISETC) </a:t>
            </a:r>
          </a:p>
          <a:p>
            <a:pPr marL="114300" lvl="0" indent="0">
              <a:buNone/>
            </a:pPr>
            <a:r>
              <a:rPr lang="en-IN" sz="1400" dirty="0"/>
              <a:t>[4] Agarwal, R., </a:t>
            </a:r>
            <a:r>
              <a:rPr lang="en-IN" sz="1400" dirty="0" err="1"/>
              <a:t>Ladha</a:t>
            </a:r>
            <a:r>
              <a:rPr lang="en-IN" sz="1400" dirty="0"/>
              <a:t>, N., Agarwal, M., </a:t>
            </a:r>
            <a:r>
              <a:rPr lang="en-IN" sz="1400" dirty="0" err="1"/>
              <a:t>Majee</a:t>
            </a:r>
            <a:r>
              <a:rPr lang="en-IN" sz="1400" dirty="0"/>
              <a:t>, K. K., Das, A., Kumar, S., </a:t>
            </a:r>
            <a:r>
              <a:rPr lang="en-IN" sz="1400" dirty="0" err="1"/>
              <a:t>Saha</a:t>
            </a:r>
            <a:r>
              <a:rPr lang="en-IN" sz="1400" dirty="0"/>
              <a:t>, H. N. (2017). Low cost ultrasonic smart glasses for blind. 2017 8th IEEE Annual Information Technology, Electronics and Mobile Communication Conference (IEMCON) </a:t>
            </a:r>
          </a:p>
          <a:p>
            <a:pPr marL="114300" lvl="0" indent="0">
              <a:buNone/>
            </a:pPr>
            <a:r>
              <a:rPr lang="en-IN" sz="1400" dirty="0"/>
              <a:t>[5] Lee, C.-N., Chu, Y.-T., Cheng, L., Lin, Y.-T., &amp; Lan, K.-F. (2017). Blind assistive device - Smart Lazy Susan. 2017 International Conference on Machine Learning and Cybernetics (ICMLC) </a:t>
            </a:r>
            <a:endParaRPr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1" dirty="0"/>
              <a:t>3. </a:t>
            </a:r>
            <a:r>
              <a:rPr lang="en-IN" b="1" dirty="0"/>
              <a:t>Future Additions</a:t>
            </a:r>
            <a:endParaRPr b="1" dirty="0"/>
          </a:p>
        </p:txBody>
      </p:sp>
      <p:sp>
        <p:nvSpPr>
          <p:cNvPr id="179" name="Google Shape;179;p33"/>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4"/>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Planning</a:t>
            </a:r>
            <a:endParaRPr b="1">
              <a:latin typeface="Times New Roman"/>
              <a:ea typeface="Times New Roman"/>
              <a:cs typeface="Times New Roman"/>
              <a:sym typeface="Times New Roman"/>
            </a:endParaRPr>
          </a:p>
        </p:txBody>
      </p:sp>
      <p:sp>
        <p:nvSpPr>
          <p:cNvPr id="185" name="Google Shape;185;p34"/>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0" lvl="0" indent="0">
              <a:spcAft>
                <a:spcPts val="1600"/>
              </a:spcAft>
              <a:buNone/>
            </a:pPr>
            <a:r>
              <a:rPr lang="en-US" dirty="0"/>
              <a:t>• The primary language currently is English but we can also add language support for Hindi and Marathi </a:t>
            </a:r>
          </a:p>
          <a:p>
            <a:pPr marL="0" lvl="0" indent="0">
              <a:spcAft>
                <a:spcPts val="1600"/>
              </a:spcAft>
              <a:buNone/>
            </a:pPr>
            <a:r>
              <a:rPr lang="en-US" dirty="0"/>
              <a:t>• Implement this solution for areas other than our campus </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b="1">
                <a:latin typeface="Times New Roman"/>
                <a:ea typeface="Times New Roman"/>
                <a:cs typeface="Times New Roman"/>
                <a:sym typeface="Times New Roman"/>
              </a:rPr>
              <a:t>Thank You</a:t>
            </a:r>
            <a:endParaRPr b="1">
              <a:latin typeface="Times New Roman"/>
              <a:ea typeface="Times New Roman"/>
              <a:cs typeface="Times New Roman"/>
              <a:sym typeface="Times New Roman"/>
            </a:endParaRPr>
          </a:p>
        </p:txBody>
      </p:sp>
      <p:sp>
        <p:nvSpPr>
          <p:cNvPr id="191" name="Google Shape;191;p35"/>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512700" y="1893300"/>
            <a:ext cx="8118600" cy="152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b="1" dirty="0">
                <a:latin typeface="Times New Roman"/>
                <a:ea typeface="Times New Roman"/>
                <a:cs typeface="Times New Roman"/>
                <a:sym typeface="Times New Roman"/>
              </a:rPr>
              <a:t>1.Project Conception and Initiation</a:t>
            </a:r>
            <a:endParaRPr sz="4000" b="1" dirty="0">
              <a:latin typeface="Times New Roman"/>
              <a:ea typeface="Times New Roman"/>
              <a:cs typeface="Times New Roman"/>
              <a:sym typeface="Times New Roman"/>
            </a:endParaRPr>
          </a:p>
        </p:txBody>
      </p:sp>
      <p:sp>
        <p:nvSpPr>
          <p:cNvPr id="71" name="Google Shape;71;p15"/>
          <p:cNvSpPr txBox="1">
            <a:spLocks noGrp="1"/>
          </p:cNvSpPr>
          <p:nvPr>
            <p:ph type="subTitle" idx="1"/>
          </p:nvPr>
        </p:nvSpPr>
        <p:spPr>
          <a:xfrm>
            <a:off x="512700" y="3840639"/>
            <a:ext cx="8118600" cy="787500"/>
          </a:xfrm>
          <a:prstGeom prst="rect">
            <a:avLst/>
          </a:prstGeom>
        </p:spPr>
        <p:txBody>
          <a:bodyPr spcFirstLastPara="1" wrap="square" lIns="91425" tIns="91425" rIns="91425" bIns="91425" anchor="t" anchorCtr="0">
            <a:noAutofit/>
          </a:bodyPr>
          <a:lstStyle/>
          <a:p>
            <a:pPr marL="0" lvl="0" indent="0"/>
            <a:r>
              <a:rPr lang="en-US" dirty="0"/>
              <a:t>Voice Based Smart Assistive Device for the Visually Challenged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p16"/>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1.1 Abstract</a:t>
            </a:r>
            <a:endParaRPr b="1">
              <a:latin typeface="Times New Roman"/>
              <a:ea typeface="Times New Roman"/>
              <a:cs typeface="Times New Roman"/>
              <a:sym typeface="Times New Roman"/>
            </a:endParaRPr>
          </a:p>
        </p:txBody>
      </p:sp>
      <p:sp>
        <p:nvSpPr>
          <p:cNvPr id="77" name="Google Shape;77;p16"/>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endParaRPr sz="1400" dirty="0"/>
          </a:p>
          <a:p>
            <a:pPr lvl="0"/>
            <a:r>
              <a:rPr lang="en-US" sz="1400" dirty="0"/>
              <a:t>The World Health Organization (WHO) Fact reported that there are 285 million visually-impaired people worldwide. Among these individuals, there are 39 million who are blind in the world. Unfortunately, all these numbers are estimated to be doubled by 2020. </a:t>
            </a:r>
          </a:p>
          <a:p>
            <a:pPr lvl="0"/>
            <a:r>
              <a:rPr lang="en-US" sz="1400" dirty="0"/>
              <a:t>In this high tech era, technology has made it possible for everyone to live a comfortable life. But somehow the physically challenged people need to depend upon others in their daily life which ultimately makes them less confident in an unfamiliar environment.</a:t>
            </a:r>
          </a:p>
          <a:p>
            <a:pPr lvl="0"/>
            <a:r>
              <a:rPr lang="en-US" sz="1400" dirty="0"/>
              <a:t>So, in this project, an intelligent device is represented, which is an amalgamation of various technologies, for the visually challenged people to help them travel around the college and similar premises safely without facing any difficulties and needing human help. </a:t>
            </a:r>
            <a:r>
              <a:rPr lang="en" sz="1400" dirty="0"/>
              <a:t>                                                                                              </a:t>
            </a:r>
            <a:endParaRPr sz="1400" dirty="0"/>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1.2 Objectives</a:t>
            </a:r>
            <a:endParaRPr b="1">
              <a:latin typeface="Times New Roman"/>
              <a:ea typeface="Times New Roman"/>
              <a:cs typeface="Times New Roman"/>
              <a:sym typeface="Times New Roman"/>
            </a:endParaRPr>
          </a:p>
        </p:txBody>
      </p:sp>
      <p:sp>
        <p:nvSpPr>
          <p:cNvPr id="83" name="Google Shape;83;p17"/>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US" dirty="0"/>
              <a:t>Build a device for travelling safely around the campus</a:t>
            </a:r>
          </a:p>
          <a:p>
            <a:pPr lvl="0"/>
            <a:r>
              <a:rPr lang="en-US" dirty="0"/>
              <a:t>Overcome Environmental Challenges </a:t>
            </a:r>
          </a:p>
          <a:p>
            <a:pPr lvl="0"/>
            <a:r>
              <a:rPr lang="en-US" dirty="0"/>
              <a:t>Overcome Technological Challenges </a:t>
            </a:r>
          </a:p>
          <a:p>
            <a:pPr lvl="0"/>
            <a:r>
              <a:rPr lang="en-US" dirty="0"/>
              <a:t>Overcome Social Challenges </a:t>
            </a: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434343"/>
                </a:solidFill>
                <a:latin typeface="Times New Roman"/>
                <a:ea typeface="Times New Roman"/>
                <a:cs typeface="Times New Roman"/>
                <a:sym typeface="Times New Roman"/>
              </a:rPr>
              <a:t>1.3 Literature Review</a:t>
            </a:r>
            <a:endParaRPr b="1" dirty="0">
              <a:latin typeface="Times New Roman"/>
              <a:ea typeface="Times New Roman"/>
              <a:cs typeface="Times New Roman"/>
              <a:sym typeface="Times New Roman"/>
            </a:endParaRPr>
          </a:p>
        </p:txBody>
      </p:sp>
      <p:pic>
        <p:nvPicPr>
          <p:cNvPr id="2" name="Picture 1">
            <a:extLst>
              <a:ext uri="{FF2B5EF4-FFF2-40B4-BE49-F238E27FC236}">
                <a16:creationId xmlns:a16="http://schemas.microsoft.com/office/drawing/2014/main" id="{914F81A7-D66D-4764-96A3-C37E3A020C97}"/>
              </a:ext>
            </a:extLst>
          </p:cNvPr>
          <p:cNvPicPr>
            <a:picLocks noChangeAspect="1"/>
          </p:cNvPicPr>
          <p:nvPr/>
        </p:nvPicPr>
        <p:blipFill>
          <a:blip r:embed="rId3"/>
          <a:stretch>
            <a:fillRect/>
          </a:stretch>
        </p:blipFill>
        <p:spPr>
          <a:xfrm>
            <a:off x="311700" y="1171600"/>
            <a:ext cx="8520600" cy="3526875"/>
          </a:xfrm>
          <a:prstGeom prst="rect">
            <a:avLst/>
          </a:prstGeom>
        </p:spPr>
      </p:pic>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434343"/>
                </a:solidFill>
                <a:latin typeface="Times New Roman"/>
                <a:ea typeface="Times New Roman"/>
                <a:cs typeface="Times New Roman"/>
                <a:sym typeface="Times New Roman"/>
              </a:rPr>
              <a:t>1.3 Literature Review</a:t>
            </a:r>
            <a:endParaRPr b="1">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62D2D8B5-7783-42BF-82DD-A3585FA92BEA}"/>
              </a:ext>
            </a:extLst>
          </p:cNvPr>
          <p:cNvPicPr>
            <a:picLocks noChangeAspect="1"/>
          </p:cNvPicPr>
          <p:nvPr/>
        </p:nvPicPr>
        <p:blipFill>
          <a:blip r:embed="rId3"/>
          <a:stretch>
            <a:fillRect/>
          </a:stretch>
        </p:blipFill>
        <p:spPr>
          <a:xfrm>
            <a:off x="311699" y="1058226"/>
            <a:ext cx="8520599" cy="3640250"/>
          </a:xfrm>
          <a:prstGeom prst="rect">
            <a:avLst/>
          </a:prstGeom>
        </p:spPr>
      </p:pic>
    </p:spTree>
    <p:extLst>
      <p:ext uri="{BB962C8B-B14F-4D97-AF65-F5344CB8AC3E}">
        <p14:creationId xmlns:p14="http://schemas.microsoft.com/office/powerpoint/2010/main" val="1120951101"/>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434343"/>
                </a:solidFill>
                <a:latin typeface="Times New Roman"/>
                <a:ea typeface="Times New Roman"/>
                <a:cs typeface="Times New Roman"/>
                <a:sym typeface="Times New Roman"/>
              </a:rPr>
              <a:t>1.3 Literature Review</a:t>
            </a:r>
            <a:endParaRPr b="1">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E50E1B7F-E35E-418D-A91E-70E3B49D28FE}"/>
              </a:ext>
            </a:extLst>
          </p:cNvPr>
          <p:cNvPicPr>
            <a:picLocks noChangeAspect="1"/>
          </p:cNvPicPr>
          <p:nvPr/>
        </p:nvPicPr>
        <p:blipFill>
          <a:blip r:embed="rId3"/>
          <a:stretch>
            <a:fillRect/>
          </a:stretch>
        </p:blipFill>
        <p:spPr>
          <a:xfrm>
            <a:off x="311700" y="1058224"/>
            <a:ext cx="8520599" cy="3640251"/>
          </a:xfrm>
          <a:prstGeom prst="rect">
            <a:avLst/>
          </a:prstGeom>
        </p:spPr>
      </p:pic>
    </p:spTree>
    <p:extLst>
      <p:ext uri="{BB962C8B-B14F-4D97-AF65-F5344CB8AC3E}">
        <p14:creationId xmlns:p14="http://schemas.microsoft.com/office/powerpoint/2010/main" val="1522188825"/>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11700" y="445025"/>
            <a:ext cx="8520600" cy="61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latin typeface="Times New Roman"/>
                <a:ea typeface="Times New Roman"/>
                <a:cs typeface="Times New Roman"/>
                <a:sym typeface="Times New Roman"/>
              </a:rPr>
              <a:t>1.4 Problem Definition</a:t>
            </a:r>
            <a:endParaRPr b="1">
              <a:latin typeface="Times New Roman"/>
              <a:ea typeface="Times New Roman"/>
              <a:cs typeface="Times New Roman"/>
              <a:sym typeface="Times New Roman"/>
            </a:endParaRPr>
          </a:p>
        </p:txBody>
      </p:sp>
      <p:sp>
        <p:nvSpPr>
          <p:cNvPr id="95" name="Google Shape;95;p19"/>
          <p:cNvSpPr txBox="1">
            <a:spLocks noGrp="1"/>
          </p:cNvSpPr>
          <p:nvPr>
            <p:ph type="body" idx="1"/>
          </p:nvPr>
        </p:nvSpPr>
        <p:spPr>
          <a:xfrm>
            <a:off x="311700" y="1171600"/>
            <a:ext cx="8520600" cy="3397200"/>
          </a:xfrm>
          <a:prstGeom prst="rect">
            <a:avLst/>
          </a:prstGeom>
        </p:spPr>
        <p:txBody>
          <a:bodyPr spcFirstLastPara="1" wrap="square" lIns="91425" tIns="91425" rIns="91425" bIns="91425" anchor="t" anchorCtr="0">
            <a:noAutofit/>
          </a:bodyPr>
          <a:lstStyle/>
          <a:p>
            <a:pPr lvl="0"/>
            <a:r>
              <a:rPr lang="en-US" dirty="0"/>
              <a:t>To create an assistive device for visually impaired people which will let them get a better sense of the surroundings and environment of our college and similar premises and also give them audio feedback regarding the obstacles. The device can also classify the nearby objects and give a basic idea to the user about the object either by voice commands. The device can be fully operated by voice commands for easy usage. </a:t>
            </a:r>
            <a:r>
              <a:rPr lang="en" dirty="0"/>
              <a:t>                          </a:t>
            </a:r>
            <a:endParaRPr dirty="0"/>
          </a:p>
          <a:p>
            <a:pPr marL="457200" lvl="0" indent="-342900" algn="l" rtl="0">
              <a:spcBef>
                <a:spcPts val="0"/>
              </a:spcBef>
              <a:spcAft>
                <a:spcPts val="0"/>
              </a:spcAft>
              <a:buSzPts val="1800"/>
              <a:buChar char="●"/>
            </a:pPr>
            <a:endParaRPr dirty="0"/>
          </a:p>
        </p:txBody>
      </p:sp>
    </p:spTree>
  </p:cSld>
  <p:clrMapOvr>
    <a:masterClrMapping/>
  </p:clrMapOvr>
</p:sld>
</file>

<file path=ppt/theme/theme1.xml><?xml version="1.0" encoding="utf-8"?>
<a:theme xmlns:a="http://schemas.openxmlformats.org/drawingml/2006/main"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1042</Words>
  <Application>Microsoft Office PowerPoint</Application>
  <PresentationFormat>On-screen Show (16:9)</PresentationFormat>
  <Paragraphs>69</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Old Standard TT</vt:lpstr>
      <vt:lpstr>Times New Roman</vt:lpstr>
      <vt:lpstr>Arial</vt:lpstr>
      <vt:lpstr>Paperback</vt:lpstr>
      <vt:lpstr>Department of Information Technology A.P. Shah Institute of Technology G.B.Road, Kasarvadavli, Thane(W), Mumbai-400615 UNIVERSITY OF MUMBAI Academic Year 2019-2020</vt:lpstr>
      <vt:lpstr>                                                    A Project Report on Title of your project Submitted in partial fulfillment of the degree of Bachelor of Engineering(Sem-7) in INFORMATION TECHNOLOGY By Sameer Dev (16104030) Yogendra Kokamkar (16104016) Sudama Jaiswal (16104015)  Under the Guidance of Prof. Kiran B. Deshpande Prof. Kaushiki Upadhyaya     </vt:lpstr>
      <vt:lpstr>1.Project Conception and Initiation</vt:lpstr>
      <vt:lpstr>1.1 Abstract</vt:lpstr>
      <vt:lpstr>1.2 Objectives</vt:lpstr>
      <vt:lpstr>1.3 Literature Review</vt:lpstr>
      <vt:lpstr>1.3 Literature Review</vt:lpstr>
      <vt:lpstr>1.3 Literature Review</vt:lpstr>
      <vt:lpstr>1.4 Problem Definition</vt:lpstr>
      <vt:lpstr>1.5 Scope</vt:lpstr>
      <vt:lpstr>1.6 Technology stack</vt:lpstr>
      <vt:lpstr>1.7 Benefits for environment &amp; Society</vt:lpstr>
      <vt:lpstr>2. Project Design</vt:lpstr>
      <vt:lpstr>2.1 Proposed System</vt:lpstr>
      <vt:lpstr>2.2 Design(Flow Of Modules)</vt:lpstr>
      <vt:lpstr>2.3 Description Of Use Case</vt:lpstr>
      <vt:lpstr>2.4 Activity diagram</vt:lpstr>
      <vt:lpstr>2.6 Camera Module</vt:lpstr>
      <vt:lpstr>Environment Description Module</vt:lpstr>
      <vt:lpstr>Voice Recognition Module</vt:lpstr>
      <vt:lpstr>2.7 References</vt:lpstr>
      <vt:lpstr>3. Future Additions</vt:lpstr>
      <vt:lpstr>Planning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Technology A.P. Shah Institute of Technology G.B.Road,Kasarvadavli, Thane(W), Mumbai-400615 UNIVERSITY OF MUMBAI Academic Year 2019-2020</dc:title>
  <dc:creator>apsit</dc:creator>
  <cp:lastModifiedBy>Sameer Dev</cp:lastModifiedBy>
  <cp:revision>11</cp:revision>
  <dcterms:modified xsi:type="dcterms:W3CDTF">2020-05-03T05:16:33Z</dcterms:modified>
</cp:coreProperties>
</file>