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640" cy="1711440"/>
          </a:xfrm>
          <a:prstGeom prst="rect">
            <a:avLst/>
          </a:prstGeom>
          <a:solidFill>
            <a:schemeClr val="lt2"/>
          </a:solidFill>
          <a:ln>
            <a:noFill/>
          </a:ln>
        </p:spPr>
        <p:style>
          <a:lnRef idx="0"/>
          <a:fillRef idx="0"/>
          <a:effectRef idx="0"/>
          <a:fontRef idx="minor"/>
        </p:style>
      </p:sp>
      <p:sp>
        <p:nvSpPr>
          <p:cNvPr id="1" name="CustomShape 2"/>
          <p:cNvSpPr/>
          <p:nvPr/>
        </p:nvSpPr>
        <p:spPr>
          <a:xfrm>
            <a:off x="641880" y="3597480"/>
            <a:ext cx="38988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p>
            <a:pPr algn="ctr"/>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0D30B905-3AA4-4072-A7B3-7AE30F335312}" type="slidenum">
              <a:rPr b="0" lang="en" sz="1000" spc="-1" strike="noStrike">
                <a:solidFill>
                  <a:srgbClr val="fffbf0"/>
                </a:solidFill>
                <a:latin typeface="Old Standard TT"/>
                <a:ea typeface="Old Standard TT"/>
              </a:rPr>
              <a:t>2</a:t>
            </a:fld>
            <a:endParaRPr b="0" lang="en-IN"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p>
            <a:pPr algn="ct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B9F6E03-78BA-46CE-838B-E98449F11E93}" type="slidenum">
              <a:rPr b="0" lang="en" sz="1000" spc="-1" strike="noStrike">
                <a:solidFill>
                  <a:srgbClr val="000000"/>
                </a:solidFill>
                <a:latin typeface="Old Standard TT"/>
                <a:ea typeface="Old Standard TT"/>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Google Shape;59;p13" descr=""/>
          <p:cNvPicPr/>
          <p:nvPr/>
        </p:nvPicPr>
        <p:blipFill>
          <a:blip r:embed="rId1"/>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p>
            <a:pPr algn="ctr">
              <a:lnSpc>
                <a:spcPct val="100000"/>
              </a:lnSpc>
            </a:pPr>
            <a:r>
              <a:rPr b="1" lang="en" sz="3000" spc="-1" strike="noStrike">
                <a:solidFill>
                  <a:srgbClr val="fffbf0"/>
                </a:solidFill>
                <a:latin typeface="Times New Roman"/>
                <a:ea typeface="Times New Roman"/>
              </a:rPr>
              <a:t>Department of Information Technology</a:t>
            </a:r>
            <a:br/>
            <a:r>
              <a:rPr b="0" lang="en" sz="2400" spc="-1" strike="noStrike">
                <a:solidFill>
                  <a:srgbClr val="fffbf0"/>
                </a:solidFill>
                <a:latin typeface="Times New Roman"/>
                <a:ea typeface="Times New Roman"/>
              </a:rPr>
              <a:t>A.P. Shah Institute of Technology</a:t>
            </a:r>
            <a:br/>
            <a:r>
              <a:rPr b="0" lang="en" sz="2400" spc="-1" strike="noStrike">
                <a:solidFill>
                  <a:srgbClr val="fffbf0"/>
                </a:solidFill>
                <a:latin typeface="Times New Roman"/>
                <a:ea typeface="Times New Roman"/>
              </a:rPr>
              <a:t>G.B.Road, Kasarvadavli, Thane(W), Mumbai-400615</a:t>
            </a:r>
            <a:br/>
            <a:r>
              <a:rPr b="0" lang="en" sz="2400" spc="-1" strike="noStrike">
                <a:solidFill>
                  <a:srgbClr val="fffbf0"/>
                </a:solidFill>
                <a:latin typeface="Times New Roman"/>
                <a:ea typeface="Times New Roman"/>
              </a:rPr>
              <a:t>UNIVERSITY OF MUMBAI</a:t>
            </a:r>
            <a:br/>
            <a:r>
              <a:rPr b="0" lang="en" sz="2400" spc="-1" strike="noStrike">
                <a:solidFill>
                  <a:srgbClr val="fffbf0"/>
                </a:solidFill>
                <a:latin typeface="Times New Roman"/>
                <a:ea typeface="Times New Roman"/>
              </a:rPr>
              <a:t>Academic Year 2019-2020</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1.5 Scope</a:t>
            </a:r>
            <a:endParaRPr b="0" lang="en-IN" sz="3000" spc="-1" strike="noStrike">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The device will make the use of various technologies in order to create a single device capable of assisting the huge number of people in need.</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The device will be making real time predictions without any human help, it will be an added benefit as the people using this device will be able to walk around the campus without any external human help</a:t>
            </a:r>
            <a:r>
              <a:rPr b="0" lang="en" sz="1800" spc="-1" strike="noStrike">
                <a:solidFill>
                  <a:srgbClr val="000000"/>
                </a:solidFill>
                <a:latin typeface="Old Standard TT"/>
                <a:ea typeface="Old Standard TT"/>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1.6 Technology stack</a:t>
            </a:r>
            <a:endParaRPr b="0" lang="en-IN" sz="3000" spc="-1" strike="noStrike">
              <a:solidFill>
                <a:srgbClr val="000000"/>
              </a:solidFill>
              <a:latin typeface="Arial"/>
            </a:endParaRPr>
          </a:p>
        </p:txBody>
      </p:sp>
      <p:sp>
        <p:nvSpPr>
          <p:cNvPr id="101" name="TextShape 2"/>
          <p:cNvSpPr txBox="1"/>
          <p:nvPr/>
        </p:nvSpPr>
        <p:spPr>
          <a:xfrm>
            <a:off x="311760" y="1171440"/>
            <a:ext cx="8520120" cy="3396960"/>
          </a:xfrm>
          <a:prstGeom prst="rect">
            <a:avLst/>
          </a:prstGeom>
          <a:noFill/>
          <a:ln>
            <a:noFill/>
          </a:ln>
        </p:spPr>
        <p:txBody>
          <a:bodyPr tIns="91440" bIns="91440">
            <a:noAutofit/>
          </a:bodyPr>
          <a:p>
            <a:pPr marL="114480">
              <a:lnSpc>
                <a:spcPct val="115000"/>
              </a:lnSpc>
            </a:pPr>
            <a:r>
              <a:rPr b="0" lang="e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02" name="Picture 8" descr=""/>
          <p:cNvPicPr/>
          <p:nvPr/>
        </p:nvPicPr>
        <p:blipFill>
          <a:blip r:embed="rId1"/>
          <a:stretch/>
        </p:blipFill>
        <p:spPr>
          <a:xfrm>
            <a:off x="311760" y="1610640"/>
            <a:ext cx="4504320" cy="2735280"/>
          </a:xfrm>
          <a:prstGeom prst="rect">
            <a:avLst/>
          </a:prstGeom>
          <a:ln>
            <a:noFill/>
          </a:ln>
        </p:spPr>
      </p:pic>
      <p:pic>
        <p:nvPicPr>
          <p:cNvPr id="103" name="Picture 10" descr=""/>
          <p:cNvPicPr/>
          <p:nvPr/>
        </p:nvPicPr>
        <p:blipFill>
          <a:blip r:embed="rId2"/>
          <a:stretch/>
        </p:blipFill>
        <p:spPr>
          <a:xfrm>
            <a:off x="3881520" y="1610640"/>
            <a:ext cx="4950360" cy="2735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1.7 Benefits for environment &amp; Society</a:t>
            </a:r>
            <a:endParaRPr b="0" lang="en-IN" sz="3000" spc="-1" strike="noStrike">
              <a:solidFill>
                <a:srgbClr val="000000"/>
              </a:solidFill>
              <a:latin typeface="Arial"/>
            </a:endParaRPr>
          </a:p>
        </p:txBody>
      </p:sp>
      <p:sp>
        <p:nvSpPr>
          <p:cNvPr id="105" name="TextShape 2"/>
          <p:cNvSpPr txBox="1"/>
          <p:nvPr/>
        </p:nvSpPr>
        <p:spPr>
          <a:xfrm>
            <a:off x="311760" y="1171440"/>
            <a:ext cx="8520120" cy="3396960"/>
          </a:xfrm>
          <a:prstGeom prst="rect">
            <a:avLst/>
          </a:prstGeom>
          <a:noFill/>
          <a:ln>
            <a:noFill/>
          </a:ln>
        </p:spPr>
        <p:txBody>
          <a:bodyPr tIns="91440" bIns="91440">
            <a:noAutofit/>
          </a:bodyPr>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The device will make the use of various technologies in order to create a single device capable of assisting the huge number of people in need.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The device will be making real time predictions without any human help, it will be an added benefit as the people using this device will be able to walk around the campus without any external human help</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12640" y="1893240"/>
            <a:ext cx="8118360" cy="1522440"/>
          </a:xfrm>
          <a:prstGeom prst="rect">
            <a:avLst/>
          </a:prstGeom>
          <a:noFill/>
          <a:ln>
            <a:noFill/>
          </a:ln>
        </p:spPr>
        <p:txBody>
          <a:bodyPr tIns="91440" bIns="91440" anchor="b">
            <a:noAutofit/>
          </a:bodyPr>
          <a:p>
            <a:pPr algn="ctr">
              <a:lnSpc>
                <a:spcPct val="100000"/>
              </a:lnSpc>
            </a:pPr>
            <a:r>
              <a:rPr b="1" lang="en" sz="4200" spc="-1" strike="noStrike">
                <a:solidFill>
                  <a:srgbClr val="fffbf0"/>
                </a:solidFill>
                <a:latin typeface="Times New Roman"/>
                <a:ea typeface="Times New Roman"/>
              </a:rPr>
              <a:t>2. Project Design</a:t>
            </a:r>
            <a:endParaRPr b="0" lang="en-IN" sz="4200" spc="-1" strike="noStrike">
              <a:solidFill>
                <a:srgbClr val="000000"/>
              </a:solidFill>
              <a:latin typeface="Arial"/>
            </a:endParaRPr>
          </a:p>
        </p:txBody>
      </p:sp>
      <p:sp>
        <p:nvSpPr>
          <p:cNvPr id="107" name="TextShape 2"/>
          <p:cNvSpPr txBox="1"/>
          <p:nvPr/>
        </p:nvSpPr>
        <p:spPr>
          <a:xfrm>
            <a:off x="512640" y="3840480"/>
            <a:ext cx="8118360" cy="787320"/>
          </a:xfrm>
          <a:prstGeom prst="rect">
            <a:avLst/>
          </a:prstGeom>
          <a:noFill/>
          <a:ln>
            <a:noFill/>
          </a:ln>
        </p:spPr>
        <p:txBody>
          <a:bodyPr tIns="91440" bIns="91440">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2.1 Proposed System</a:t>
            </a:r>
            <a:endParaRPr b="0" lang="en-IN" sz="3000" spc="-1" strike="noStrike">
              <a:solidFill>
                <a:srgbClr val="000000"/>
              </a:solidFill>
              <a:latin typeface="Arial"/>
            </a:endParaRPr>
          </a:p>
        </p:txBody>
      </p:sp>
      <p:pic>
        <p:nvPicPr>
          <p:cNvPr id="109" name="Picture 3" descr=""/>
          <p:cNvPicPr/>
          <p:nvPr/>
        </p:nvPicPr>
        <p:blipFill>
          <a:blip r:embed="rId1"/>
          <a:stretch/>
        </p:blipFill>
        <p:spPr>
          <a:xfrm>
            <a:off x="2451240" y="1176480"/>
            <a:ext cx="4404240" cy="3521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2.2 Design(Flow Of Modules)</a:t>
            </a:r>
            <a:endParaRPr b="0" lang="en-IN" sz="3000" spc="-1" strike="noStrike">
              <a:solidFill>
                <a:srgbClr val="000000"/>
              </a:solidFill>
              <a:latin typeface="Arial"/>
            </a:endParaRPr>
          </a:p>
        </p:txBody>
      </p:sp>
      <p:sp>
        <p:nvSpPr>
          <p:cNvPr id="111" name="TextShape 2"/>
          <p:cNvSpPr txBox="1"/>
          <p:nvPr/>
        </p:nvSpPr>
        <p:spPr>
          <a:xfrm>
            <a:off x="311760" y="1171440"/>
            <a:ext cx="8520120" cy="3396960"/>
          </a:xfrm>
          <a:prstGeom prst="rect">
            <a:avLst/>
          </a:prstGeom>
          <a:noFill/>
          <a:ln>
            <a:noFill/>
          </a:ln>
        </p:spPr>
        <p:txBody>
          <a:bodyPr tIns="91440" bIns="91440">
            <a:noAutofit/>
          </a:bodyPr>
          <a:p>
            <a:pPr marL="114480">
              <a:lnSpc>
                <a:spcPct val="115000"/>
              </a:lnSpc>
            </a:pPr>
            <a:r>
              <a:rPr b="0" lang="e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12" name="Picture 2" descr=""/>
          <p:cNvPicPr/>
          <p:nvPr/>
        </p:nvPicPr>
        <p:blipFill>
          <a:blip r:embed="rId1"/>
          <a:stretch/>
        </p:blipFill>
        <p:spPr>
          <a:xfrm>
            <a:off x="3462840" y="1058400"/>
            <a:ext cx="2217960" cy="3675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2.3 Description Of Use Case</a:t>
            </a:r>
            <a:endParaRPr b="0" lang="en-IN" sz="3000" spc="-1" strike="noStrike">
              <a:solidFill>
                <a:srgbClr val="000000"/>
              </a:solidFill>
              <a:latin typeface="Arial"/>
            </a:endParaRPr>
          </a:p>
        </p:txBody>
      </p:sp>
      <p:pic>
        <p:nvPicPr>
          <p:cNvPr id="114" name="Picture 3" descr=""/>
          <p:cNvPicPr/>
          <p:nvPr/>
        </p:nvPicPr>
        <p:blipFill>
          <a:blip r:embed="rId1"/>
          <a:stretch/>
        </p:blipFill>
        <p:spPr>
          <a:xfrm>
            <a:off x="2207520" y="1171440"/>
            <a:ext cx="4728600" cy="3862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2.4 Activity diagram</a:t>
            </a:r>
            <a:endParaRPr b="0" lang="en-IN" sz="3000" spc="-1" strike="noStrike">
              <a:solidFill>
                <a:srgbClr val="000000"/>
              </a:solidFill>
              <a:latin typeface="Arial"/>
            </a:endParaRPr>
          </a:p>
        </p:txBody>
      </p:sp>
      <p:pic>
        <p:nvPicPr>
          <p:cNvPr id="116" name="Picture 4" descr=""/>
          <p:cNvPicPr/>
          <p:nvPr/>
        </p:nvPicPr>
        <p:blipFill>
          <a:blip r:embed="rId1"/>
          <a:stretch/>
        </p:blipFill>
        <p:spPr>
          <a:xfrm>
            <a:off x="1972440" y="1171440"/>
            <a:ext cx="5199120" cy="3720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2.6 </a:t>
            </a:r>
            <a:r>
              <a:rPr b="1" lang="en-IN" sz="3000" spc="-1" strike="noStrike">
                <a:solidFill>
                  <a:srgbClr val="000000"/>
                </a:solidFill>
                <a:latin typeface="Times New Roman"/>
                <a:ea typeface="Times New Roman"/>
              </a:rPr>
              <a:t>Camera Module</a:t>
            </a:r>
            <a:endParaRPr b="0" lang="en-IN" sz="3000" spc="-1" strike="noStrike">
              <a:solidFill>
                <a:srgbClr val="000000"/>
              </a:solidFill>
              <a:latin typeface="Arial"/>
            </a:endParaRPr>
          </a:p>
        </p:txBody>
      </p:sp>
      <p:sp>
        <p:nvSpPr>
          <p:cNvPr id="118" name="TextShape 2"/>
          <p:cNvSpPr txBox="1"/>
          <p:nvPr/>
        </p:nvSpPr>
        <p:spPr>
          <a:xfrm>
            <a:off x="311760" y="1171440"/>
            <a:ext cx="8520120" cy="3396960"/>
          </a:xfrm>
          <a:prstGeom prst="rect">
            <a:avLst/>
          </a:prstGeom>
          <a:noFill/>
          <a:ln>
            <a:noFill/>
          </a:ln>
        </p:spPr>
        <p:txBody>
          <a:bodyPr tIns="91440" bIns="91440">
            <a:noAutofit/>
          </a:bodyPr>
          <a:p>
            <a:pPr>
              <a:lnSpc>
                <a:spcPct val="115000"/>
              </a:lnSpc>
              <a:spcAft>
                <a:spcPts val="1599"/>
              </a:spcAft>
            </a:pPr>
            <a:r>
              <a:rPr b="0" lang="en-US" sz="1800" spc="-1" strike="noStrike">
                <a:solidFill>
                  <a:srgbClr val="000000"/>
                </a:solidFill>
                <a:latin typeface="Old Standard TT"/>
                <a:ea typeface="Old Standard TT"/>
              </a:rPr>
              <a:t>The camera module, with the help of the Object Detection model running on the server, will continuously try to detect obstacles in the user’s path and on successfully detecting one it will generate a sentence that is now to be conveyed to the user after which the Text-to-Speech Engine will convey the information to the user in an audio format.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IN" sz="3000" spc="-1" strike="noStrike">
                <a:solidFill>
                  <a:srgbClr val="000000"/>
                </a:solidFill>
                <a:latin typeface="Times New Roman"/>
                <a:ea typeface="Times New Roman"/>
              </a:rPr>
              <a:t>Environment Description Module</a:t>
            </a:r>
            <a:endParaRPr b="0" lang="en-IN" sz="3000" spc="-1" strike="noStrike">
              <a:solidFill>
                <a:srgbClr val="000000"/>
              </a:solidFill>
              <a:latin typeface="Arial"/>
            </a:endParaRPr>
          </a:p>
        </p:txBody>
      </p:sp>
      <p:sp>
        <p:nvSpPr>
          <p:cNvPr id="120" name="TextShape 2"/>
          <p:cNvSpPr txBox="1"/>
          <p:nvPr/>
        </p:nvSpPr>
        <p:spPr>
          <a:xfrm>
            <a:off x="311760" y="1171440"/>
            <a:ext cx="8520120" cy="3396960"/>
          </a:xfrm>
          <a:prstGeom prst="rect">
            <a:avLst/>
          </a:prstGeom>
          <a:noFill/>
          <a:ln>
            <a:noFill/>
          </a:ln>
        </p:spPr>
        <p:txBody>
          <a:bodyPr tIns="91440" bIns="91440">
            <a:noAutofit/>
          </a:bodyPr>
          <a:p>
            <a:pPr>
              <a:lnSpc>
                <a:spcPct val="115000"/>
              </a:lnSpc>
              <a:spcAft>
                <a:spcPts val="1599"/>
              </a:spcAft>
            </a:pPr>
            <a:r>
              <a:rPr b="0" lang="en-US" sz="1800" spc="-1" strike="noStrike">
                <a:solidFill>
                  <a:srgbClr val="000000"/>
                </a:solidFill>
                <a:latin typeface="Old Standard TT"/>
                <a:ea typeface="Old Standard TT"/>
              </a:rPr>
              <a:t>A dedicated button will be present which when pressed will trigger the camera module to capture the current frame and send it to the Environment Description Module, running on the server, which will generate a description of the frame and send it back to the Raspberry Pi which will in turn convey it to the user using the Text-to-Speech Engine.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p>
            <a:pPr>
              <a:lnSpc>
                <a:spcPct val="100000"/>
              </a:lnSpc>
            </a:pPr>
            <a:r>
              <a:rPr b="0" lang="en" sz="1800" spc="-1" strike="noStrike">
                <a:solidFill>
                  <a:srgbClr val="fffbf0"/>
                </a:solidFill>
                <a:latin typeface="Times New Roman"/>
                <a:ea typeface="Times New Roman"/>
              </a:rPr>
              <a:t>                                                    </a:t>
            </a:r>
            <a:r>
              <a:rPr b="0" lang="en" sz="1800" spc="-1" strike="noStrike">
                <a:solidFill>
                  <a:srgbClr val="fffbf0"/>
                </a:solidFill>
                <a:latin typeface="Times New Roman"/>
                <a:ea typeface="Times New Roman"/>
              </a:rPr>
              <a:t>A Project Report on</a:t>
            </a:r>
            <a:br/>
            <a:r>
              <a:rPr b="1" lang="en" sz="2400" spc="-1" strike="noStrike">
                <a:solidFill>
                  <a:srgbClr val="fffbf0"/>
                </a:solidFill>
                <a:latin typeface="Times New Roman"/>
                <a:ea typeface="Times New Roman"/>
              </a:rPr>
              <a:t>Title of your project</a:t>
            </a:r>
            <a:br/>
            <a:r>
              <a:rPr b="0" lang="en" sz="1800" spc="-1" strike="noStrike">
                <a:solidFill>
                  <a:srgbClr val="fffbf0"/>
                </a:solidFill>
                <a:latin typeface="Times New Roman"/>
                <a:ea typeface="Times New Roman"/>
              </a:rPr>
              <a:t>Submitted in partial fulfillment of the degree of</a:t>
            </a:r>
            <a:br/>
            <a:r>
              <a:rPr b="0" lang="en" sz="1800" spc="-1" strike="noStrike">
                <a:solidFill>
                  <a:srgbClr val="fffbf0"/>
                </a:solidFill>
                <a:latin typeface="Times New Roman"/>
                <a:ea typeface="Times New Roman"/>
              </a:rPr>
              <a:t>Bachelor of Engineering(Sem-8)</a:t>
            </a:r>
            <a:br/>
            <a:r>
              <a:rPr b="0" lang="en" sz="1800" spc="-1" strike="noStrike">
                <a:solidFill>
                  <a:srgbClr val="fffbf0"/>
                </a:solidFill>
                <a:latin typeface="Times New Roman"/>
                <a:ea typeface="Times New Roman"/>
              </a:rPr>
              <a:t>in</a:t>
            </a:r>
            <a:br/>
            <a:r>
              <a:rPr b="1" lang="en" sz="1800" spc="-1" strike="noStrike">
                <a:solidFill>
                  <a:srgbClr val="fffbf0"/>
                </a:solidFill>
                <a:latin typeface="Times New Roman"/>
                <a:ea typeface="Times New Roman"/>
              </a:rPr>
              <a:t>INFORMATION TECHNOLOGY</a:t>
            </a:r>
            <a:br/>
            <a:r>
              <a:rPr b="0" lang="en" sz="1800" spc="-1" strike="noStrike">
                <a:solidFill>
                  <a:srgbClr val="fffbf0"/>
                </a:solidFill>
                <a:latin typeface="Times New Roman"/>
                <a:ea typeface="Times New Roman"/>
              </a:rPr>
              <a:t>By</a:t>
            </a:r>
            <a:br/>
            <a:r>
              <a:rPr b="0" lang="en-IN" sz="1800" spc="-1" strike="noStrike">
                <a:solidFill>
                  <a:srgbClr val="fffbf0"/>
                </a:solidFill>
                <a:latin typeface="Times New Roman"/>
                <a:ea typeface="Times New Roman"/>
              </a:rPr>
              <a:t>Sameer Dev </a:t>
            </a:r>
            <a:r>
              <a:rPr b="0" lang="en" sz="1800" spc="-1" strike="noStrike">
                <a:solidFill>
                  <a:srgbClr val="fffbf0"/>
                </a:solidFill>
                <a:latin typeface="Times New Roman"/>
                <a:ea typeface="Times New Roman"/>
              </a:rPr>
              <a:t>(16104030)</a:t>
            </a:r>
            <a:br/>
            <a:r>
              <a:rPr b="0" lang="en-IN" sz="1800" spc="-1" strike="noStrike">
                <a:solidFill>
                  <a:srgbClr val="fffbf0"/>
                </a:solidFill>
                <a:latin typeface="Times New Roman"/>
                <a:ea typeface="Times New Roman"/>
              </a:rPr>
              <a:t>Yogendra Kokamkar </a:t>
            </a:r>
            <a:r>
              <a:rPr b="0" lang="en" sz="1800" spc="-1" strike="noStrike">
                <a:solidFill>
                  <a:srgbClr val="fffbf0"/>
                </a:solidFill>
                <a:latin typeface="Times New Roman"/>
                <a:ea typeface="Times New Roman"/>
              </a:rPr>
              <a:t>(16104016)</a:t>
            </a:r>
            <a:br/>
            <a:r>
              <a:rPr b="0" lang="en-IN" sz="1800" spc="-1" strike="noStrike">
                <a:solidFill>
                  <a:srgbClr val="fffbf0"/>
                </a:solidFill>
                <a:latin typeface="Times New Roman"/>
                <a:ea typeface="Times New Roman"/>
              </a:rPr>
              <a:t>Sudama Jaiswal</a:t>
            </a:r>
            <a:r>
              <a:rPr b="0" lang="en" sz="1800" spc="-1" strike="noStrike">
                <a:solidFill>
                  <a:srgbClr val="fffbf0"/>
                </a:solidFill>
                <a:latin typeface="Times New Roman"/>
                <a:ea typeface="Times New Roman"/>
              </a:rPr>
              <a:t> (16104015)</a:t>
            </a:r>
            <a:br/>
            <a:br/>
            <a:r>
              <a:rPr b="0" lang="en" sz="1800" spc="-1" strike="noStrike">
                <a:solidFill>
                  <a:srgbClr val="fffbf0"/>
                </a:solidFill>
                <a:latin typeface="Times New Roman"/>
                <a:ea typeface="Times New Roman"/>
              </a:rPr>
              <a:t>Under the Guidance of</a:t>
            </a:r>
            <a:br/>
            <a:r>
              <a:rPr b="0" lang="en-IN" sz="1800" spc="-1" strike="noStrike">
                <a:solidFill>
                  <a:srgbClr val="fffbf0"/>
                </a:solidFill>
                <a:latin typeface="Times New Roman"/>
                <a:ea typeface="Times New Roman"/>
              </a:rPr>
              <a:t>Prof. Kiran B. Deshpande</a:t>
            </a:r>
            <a:br/>
            <a:r>
              <a:rPr b="0" lang="en-IN" sz="1800" spc="-1" strike="noStrike">
                <a:solidFill>
                  <a:srgbClr val="fffbf0"/>
                </a:solidFill>
                <a:latin typeface="Times New Roman"/>
                <a:ea typeface="Times New Roman"/>
              </a:rPr>
              <a:t>Prof. Kaushiki Upadhyaya</a:t>
            </a:r>
            <a:br/>
            <a:br/>
            <a:br/>
            <a:br/>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IN" sz="3000" spc="-1" strike="noStrike">
                <a:solidFill>
                  <a:srgbClr val="000000"/>
                </a:solidFill>
                <a:latin typeface="Times New Roman"/>
                <a:ea typeface="Old Standard TT"/>
              </a:rPr>
              <a:t>Voice Recognition Module</a:t>
            </a:r>
            <a:endParaRPr b="0" lang="en-IN" sz="3000" spc="-1" strike="noStrike">
              <a:solidFill>
                <a:srgbClr val="000000"/>
              </a:solidFill>
              <a:latin typeface="Arial"/>
            </a:endParaRPr>
          </a:p>
        </p:txBody>
      </p:sp>
      <p:sp>
        <p:nvSpPr>
          <p:cNvPr id="122" name="TextShape 2"/>
          <p:cNvSpPr txBox="1"/>
          <p:nvPr/>
        </p:nvSpPr>
        <p:spPr>
          <a:xfrm>
            <a:off x="311760" y="1171440"/>
            <a:ext cx="8520120" cy="3396960"/>
          </a:xfrm>
          <a:prstGeom prst="rect">
            <a:avLst/>
          </a:prstGeom>
          <a:noFill/>
          <a:ln>
            <a:noFill/>
          </a:ln>
        </p:spPr>
        <p:txBody>
          <a:bodyPr tIns="91440" bIns="91440">
            <a:noAutofit/>
          </a:bodyPr>
          <a:p>
            <a:pPr>
              <a:lnSpc>
                <a:spcPct val="115000"/>
              </a:lnSpc>
              <a:spcAft>
                <a:spcPts val="1599"/>
              </a:spcAft>
            </a:pPr>
            <a:r>
              <a:rPr b="0" lang="en-US" sz="1800" spc="-1" strike="noStrike">
                <a:solidFill>
                  <a:srgbClr val="000000"/>
                </a:solidFill>
                <a:latin typeface="Old Standard TT"/>
                <a:ea typeface="Old Standard TT"/>
              </a:rPr>
              <a:t>There will also be another button to start the Voice Recognition module. It will listen for a period of 5 seconds and if it is unable to capture any voice or command then the mic will be shut and the rest of the program will continue its normal execution. The captured text will then be sent to Dialogflow via REST APIs, where we already have an agent running, for intent recognition. Based on the output of Dialogflow we then understand what the request of the user is and give the appropriate output for any given query.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2.7 References</a:t>
            </a:r>
            <a:endParaRPr b="0" lang="en-IN" sz="3000" spc="-1" strike="noStrike">
              <a:solidFill>
                <a:srgbClr val="000000"/>
              </a:solidFill>
              <a:latin typeface="Arial"/>
            </a:endParaRPr>
          </a:p>
        </p:txBody>
      </p:sp>
      <p:sp>
        <p:nvSpPr>
          <p:cNvPr id="124" name="TextShape 2"/>
          <p:cNvSpPr txBox="1"/>
          <p:nvPr/>
        </p:nvSpPr>
        <p:spPr>
          <a:xfrm>
            <a:off x="311760" y="1171440"/>
            <a:ext cx="8520120" cy="3396960"/>
          </a:xfrm>
          <a:prstGeom prst="rect">
            <a:avLst/>
          </a:prstGeom>
          <a:noFill/>
          <a:ln>
            <a:noFill/>
          </a:ln>
        </p:spPr>
        <p:txBody>
          <a:bodyPr tIns="91440" bIns="91440">
            <a:noAutofit/>
          </a:bodyPr>
          <a:p>
            <a:pPr marL="114480">
              <a:lnSpc>
                <a:spcPct val="115000"/>
              </a:lnSpc>
            </a:pPr>
            <a:r>
              <a:rPr b="0" lang="en-IN" sz="1400" spc="-1" strike="noStrike">
                <a:solidFill>
                  <a:srgbClr val="000000"/>
                </a:solidFill>
                <a:latin typeface="Old Standard TT"/>
                <a:ea typeface="Old Standard TT"/>
              </a:rPr>
              <a:t>[1] Chang, Y.-H., Sahoo, N., &amp; Lin, H.-W. (2018). An intelligent walking stick for the visually challenged people. 2018 IEEE International Conference on Applied System Invention (ICASI) </a:t>
            </a:r>
            <a:endParaRPr b="0" lang="en-IN" sz="1400" spc="-1" strike="noStrike">
              <a:solidFill>
                <a:srgbClr val="000000"/>
              </a:solidFill>
              <a:latin typeface="Arial"/>
            </a:endParaRPr>
          </a:p>
          <a:p>
            <a:pPr marL="114480">
              <a:lnSpc>
                <a:spcPct val="115000"/>
              </a:lnSpc>
            </a:pPr>
            <a:r>
              <a:rPr b="0" lang="en-IN" sz="1400" spc="-1" strike="noStrike">
                <a:solidFill>
                  <a:srgbClr val="000000"/>
                </a:solidFill>
                <a:latin typeface="Old Standard TT"/>
                <a:ea typeface="Old Standard TT"/>
              </a:rPr>
              <a:t>[2] Yadav, A. B., Bindal, L., Namhakumar, V. U., Namitha, K., &amp; Harsha, H. (2016). Design and development of smart assistive device for visually impaired people. 2016 IEEE International Conference on Recent Trends in Electronics, Information &amp; Communication Technology (RTEICT) </a:t>
            </a:r>
            <a:endParaRPr b="0" lang="en-IN" sz="1400" spc="-1" strike="noStrike">
              <a:solidFill>
                <a:srgbClr val="000000"/>
              </a:solidFill>
              <a:latin typeface="Arial"/>
            </a:endParaRPr>
          </a:p>
          <a:p>
            <a:pPr marL="114480">
              <a:lnSpc>
                <a:spcPct val="115000"/>
              </a:lnSpc>
            </a:pPr>
            <a:r>
              <a:rPr b="0" lang="en-IN" sz="1400" spc="-1" strike="noStrike">
                <a:solidFill>
                  <a:srgbClr val="000000"/>
                </a:solidFill>
                <a:latin typeface="Old Standard TT"/>
                <a:ea typeface="Old Standard TT"/>
              </a:rPr>
              <a:t>[3] Munteanu, D., &amp; Ionel, R. (2016). Voice-controlled smart assistive device for visually impaired individuals. 2016 12th IEEE International Symposium on Electronics and Telecommunications (ISETC) </a:t>
            </a:r>
            <a:endParaRPr b="0" lang="en-IN" sz="1400" spc="-1" strike="noStrike">
              <a:solidFill>
                <a:srgbClr val="000000"/>
              </a:solidFill>
              <a:latin typeface="Arial"/>
            </a:endParaRPr>
          </a:p>
          <a:p>
            <a:pPr marL="114480">
              <a:lnSpc>
                <a:spcPct val="115000"/>
              </a:lnSpc>
            </a:pPr>
            <a:r>
              <a:rPr b="0" lang="en-IN" sz="1400" spc="-1" strike="noStrike">
                <a:solidFill>
                  <a:srgbClr val="000000"/>
                </a:solidFill>
                <a:latin typeface="Old Standard TT"/>
                <a:ea typeface="Old Standard TT"/>
              </a:rPr>
              <a:t>[4] Agarwal, R., Ladha, N., Agarwal, M., Majee, K. K., Das, A., Kumar, S., Saha, H. N. (2017). Low cost ultrasonic smart glasses for blind. 2017 8th IEEE Annual Information Technology, Electronics and Mobile Communication Conference (IEMCON) </a:t>
            </a:r>
            <a:endParaRPr b="0" lang="en-IN" sz="1400" spc="-1" strike="noStrike">
              <a:solidFill>
                <a:srgbClr val="000000"/>
              </a:solidFill>
              <a:latin typeface="Arial"/>
            </a:endParaRPr>
          </a:p>
          <a:p>
            <a:pPr marL="114480">
              <a:lnSpc>
                <a:spcPct val="115000"/>
              </a:lnSpc>
            </a:pPr>
            <a:r>
              <a:rPr b="0" lang="en-IN" sz="1400" spc="-1" strike="noStrike">
                <a:solidFill>
                  <a:srgbClr val="000000"/>
                </a:solidFill>
                <a:latin typeface="Old Standard TT"/>
                <a:ea typeface="Old Standard TT"/>
              </a:rPr>
              <a:t>[5] Lee, C.-N., Chu, Y.-T., Cheng, L., Lin, Y.-T., &amp; Lan, K.-F. (2017). Blind assistive device - Smart Lazy Susan. 2017 International Conference on Machine Learning and Cybernetics (ICMLC)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12640" y="1893240"/>
            <a:ext cx="8118360" cy="1522440"/>
          </a:xfrm>
          <a:prstGeom prst="rect">
            <a:avLst/>
          </a:prstGeom>
          <a:noFill/>
          <a:ln>
            <a:noFill/>
          </a:ln>
        </p:spPr>
        <p:txBody>
          <a:bodyPr tIns="91440" bIns="91440" anchor="b">
            <a:noAutofit/>
          </a:bodyPr>
          <a:p>
            <a:pPr>
              <a:lnSpc>
                <a:spcPct val="100000"/>
              </a:lnSpc>
            </a:pPr>
            <a:r>
              <a:rPr b="1" lang="en" sz="4200" spc="-1" strike="noStrike">
                <a:solidFill>
                  <a:srgbClr val="fffbf0"/>
                </a:solidFill>
                <a:latin typeface="Old Standard TT"/>
                <a:ea typeface="Old Standard TT"/>
              </a:rPr>
              <a:t>3. </a:t>
            </a:r>
            <a:r>
              <a:rPr b="1" lang="en-IN" sz="4200" spc="-1" strike="noStrike">
                <a:solidFill>
                  <a:srgbClr val="fffbf0"/>
                </a:solidFill>
                <a:latin typeface="Old Standard TT"/>
                <a:ea typeface="Old Standard TT"/>
              </a:rPr>
              <a:t>Future Additions</a:t>
            </a:r>
            <a:endParaRPr b="0" lang="en-IN" sz="4200" spc="-1" strike="noStrike">
              <a:solidFill>
                <a:srgbClr val="000000"/>
              </a:solidFill>
              <a:latin typeface="Arial"/>
            </a:endParaRPr>
          </a:p>
        </p:txBody>
      </p:sp>
      <p:sp>
        <p:nvSpPr>
          <p:cNvPr id="126" name="TextShape 2"/>
          <p:cNvSpPr txBox="1"/>
          <p:nvPr/>
        </p:nvSpPr>
        <p:spPr>
          <a:xfrm>
            <a:off x="512640" y="3840480"/>
            <a:ext cx="8118360" cy="787320"/>
          </a:xfrm>
          <a:prstGeom prst="rect">
            <a:avLst/>
          </a:prstGeom>
          <a:noFill/>
          <a:ln>
            <a:noFill/>
          </a:ln>
        </p:spPr>
        <p:txBody>
          <a:bodyPr tIns="91440" bIns="91440">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Planning</a:t>
            </a:r>
            <a:endParaRPr b="0" lang="en-IN" sz="3000" spc="-1" strike="noStrike">
              <a:solidFill>
                <a:srgbClr val="000000"/>
              </a:solidFill>
              <a:latin typeface="Arial"/>
            </a:endParaRPr>
          </a:p>
        </p:txBody>
      </p:sp>
      <p:sp>
        <p:nvSpPr>
          <p:cNvPr id="128" name="TextShape 2"/>
          <p:cNvSpPr txBox="1"/>
          <p:nvPr/>
        </p:nvSpPr>
        <p:spPr>
          <a:xfrm>
            <a:off x="311760" y="1171440"/>
            <a:ext cx="8520120" cy="3396960"/>
          </a:xfrm>
          <a:prstGeom prst="rect">
            <a:avLst/>
          </a:prstGeom>
          <a:noFill/>
          <a:ln>
            <a:noFill/>
          </a:ln>
        </p:spPr>
        <p:txBody>
          <a:bodyPr tIns="91440" bIns="91440">
            <a:noAutofit/>
          </a:bodyPr>
          <a:p>
            <a:pPr>
              <a:lnSpc>
                <a:spcPct val="115000"/>
              </a:lnSpc>
              <a:spcAft>
                <a:spcPts val="1599"/>
              </a:spcAft>
            </a:pPr>
            <a:r>
              <a:rPr b="0" lang="en-US" sz="1800" spc="-1" strike="noStrike">
                <a:solidFill>
                  <a:srgbClr val="000000"/>
                </a:solidFill>
                <a:latin typeface="Old Standard TT"/>
                <a:ea typeface="Old Standard TT"/>
              </a:rPr>
              <a:t>• </a:t>
            </a:r>
            <a:r>
              <a:rPr b="0" lang="en-US" sz="1800" spc="-1" strike="noStrike">
                <a:solidFill>
                  <a:srgbClr val="000000"/>
                </a:solidFill>
                <a:latin typeface="Old Standard TT"/>
                <a:ea typeface="Old Standard TT"/>
              </a:rPr>
              <a:t>The primary language currently is English but we can also add language support for Hindi and Marathi </a:t>
            </a:r>
            <a:endParaRPr b="0" lang="en-IN" sz="1800" spc="-1" strike="noStrike">
              <a:solidFill>
                <a:srgbClr val="000000"/>
              </a:solidFill>
              <a:latin typeface="Arial"/>
            </a:endParaRPr>
          </a:p>
          <a:p>
            <a:pPr>
              <a:lnSpc>
                <a:spcPct val="115000"/>
              </a:lnSpc>
              <a:spcAft>
                <a:spcPts val="1599"/>
              </a:spcAft>
            </a:pPr>
            <a:r>
              <a:rPr b="0" lang="en-US" sz="1800" spc="-1" strike="noStrike">
                <a:solidFill>
                  <a:srgbClr val="000000"/>
                </a:solidFill>
                <a:latin typeface="Old Standard TT"/>
                <a:ea typeface="Old Standard TT"/>
              </a:rPr>
              <a:t>• </a:t>
            </a:r>
            <a:r>
              <a:rPr b="0" lang="en-US" sz="1800" spc="-1" strike="noStrike">
                <a:solidFill>
                  <a:srgbClr val="000000"/>
                </a:solidFill>
                <a:latin typeface="Old Standard TT"/>
                <a:ea typeface="Old Standard TT"/>
              </a:rPr>
              <a:t>Implement this solution for areas other than our campus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12640" y="1893240"/>
            <a:ext cx="8118360" cy="1522440"/>
          </a:xfrm>
          <a:prstGeom prst="rect">
            <a:avLst/>
          </a:prstGeom>
          <a:noFill/>
          <a:ln>
            <a:noFill/>
          </a:ln>
        </p:spPr>
        <p:txBody>
          <a:bodyPr tIns="91440" bIns="91440" anchor="b">
            <a:noAutofit/>
          </a:bodyPr>
          <a:p>
            <a:pPr algn="ctr">
              <a:lnSpc>
                <a:spcPct val="100000"/>
              </a:lnSpc>
            </a:pPr>
            <a:r>
              <a:rPr b="1" lang="en" sz="4200" spc="-1" strike="noStrike">
                <a:solidFill>
                  <a:srgbClr val="fffbf0"/>
                </a:solidFill>
                <a:latin typeface="Times New Roman"/>
                <a:ea typeface="Times New Roman"/>
              </a:rPr>
              <a:t>Thank You</a:t>
            </a:r>
            <a:endParaRPr b="0" lang="en-IN" sz="4200" spc="-1" strike="noStrike">
              <a:solidFill>
                <a:srgbClr val="000000"/>
              </a:solidFill>
              <a:latin typeface="Arial"/>
            </a:endParaRPr>
          </a:p>
        </p:txBody>
      </p:sp>
      <p:sp>
        <p:nvSpPr>
          <p:cNvPr id="130" name="TextShape 2"/>
          <p:cNvSpPr txBox="1"/>
          <p:nvPr/>
        </p:nvSpPr>
        <p:spPr>
          <a:xfrm>
            <a:off x="512640" y="3840480"/>
            <a:ext cx="8118360" cy="787320"/>
          </a:xfrm>
          <a:prstGeom prst="rect">
            <a:avLst/>
          </a:prstGeom>
          <a:noFill/>
          <a:ln>
            <a:noFill/>
          </a:ln>
        </p:spPr>
        <p:txBody>
          <a:bodyPr tIns="91440" bIns="91440">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p>
            <a:pPr algn="ctr">
              <a:lnSpc>
                <a:spcPct val="100000"/>
              </a:lnSpc>
            </a:pPr>
            <a:r>
              <a:rPr b="1" lang="en" sz="4000" spc="-1" strike="noStrike">
                <a:solidFill>
                  <a:srgbClr val="fffbf0"/>
                </a:solidFill>
                <a:latin typeface="Times New Roman"/>
                <a:ea typeface="Times New Roman"/>
              </a:rPr>
              <a:t>1.Project Conception and Initiation</a:t>
            </a:r>
            <a:endParaRPr b="0" lang="en-IN" sz="4000" spc="-1" strike="noStrike">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p>
            <a:pPr>
              <a:lnSpc>
                <a:spcPct val="100000"/>
              </a:lnSpc>
            </a:pPr>
            <a:r>
              <a:rPr b="0" lang="en-US" sz="2400" spc="-1" strike="noStrike">
                <a:solidFill>
                  <a:srgbClr val="b7b7b7"/>
                </a:solidFill>
                <a:latin typeface="Old Standard TT"/>
                <a:ea typeface="Old Standard TT"/>
              </a:rPr>
              <a:t>Voice Based Smart Assistive Device for the Visually Challenged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1.1 Abstract</a:t>
            </a:r>
            <a:endParaRPr b="0" lang="en-IN" sz="3000" spc="-1" strike="noStrike">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p>
            <a:pPr>
              <a:lnSpc>
                <a:spcPct val="115000"/>
              </a:lnSpc>
            </a:pPr>
            <a:endParaRPr b="0" lang="en-IN" sz="1400" spc="-1" strike="noStrike">
              <a:solidFill>
                <a:srgbClr val="000000"/>
              </a:solidFill>
              <a:latin typeface="Arial"/>
            </a:endParaRPr>
          </a:p>
          <a:p>
            <a:pPr marL="457200" indent="-342720">
              <a:lnSpc>
                <a:spcPct val="115000"/>
              </a:lnSpc>
              <a:buClr>
                <a:srgbClr val="000000"/>
              </a:buClr>
              <a:buFont typeface="Old Standard TT"/>
              <a:buChar char="●"/>
            </a:pPr>
            <a:r>
              <a:rPr b="0" lang="en-US" sz="1400" spc="-1" strike="noStrike">
                <a:solidFill>
                  <a:srgbClr val="000000"/>
                </a:solidFill>
                <a:latin typeface="Old Standard TT"/>
                <a:ea typeface="Old Standard TT"/>
              </a:rPr>
              <a:t>The World Health Organization (WHO) Fact reported that there are 285 million visually-impaired people worldwide. Among these individuals, there are 39 million who are blind in the world. Unfortunately, all these numbers are estimated to be doubled by 2020. </a:t>
            </a:r>
            <a:endParaRPr b="0" lang="en-IN" sz="1400" spc="-1" strike="noStrike">
              <a:solidFill>
                <a:srgbClr val="000000"/>
              </a:solidFill>
              <a:latin typeface="Arial"/>
            </a:endParaRPr>
          </a:p>
          <a:p>
            <a:pPr marL="457200" indent="-342720">
              <a:lnSpc>
                <a:spcPct val="115000"/>
              </a:lnSpc>
              <a:buClr>
                <a:srgbClr val="000000"/>
              </a:buClr>
              <a:buFont typeface="Old Standard TT"/>
              <a:buChar char="●"/>
            </a:pPr>
            <a:r>
              <a:rPr b="0" lang="en-US" sz="1400" spc="-1" strike="noStrike">
                <a:solidFill>
                  <a:srgbClr val="000000"/>
                </a:solidFill>
                <a:latin typeface="Old Standard TT"/>
                <a:ea typeface="Old Standard TT"/>
              </a:rPr>
              <a:t>In this high tech era, technology has made it possible for everyone to live a comfortable life. But somehow the physically challenged people need to depend upon others in their daily life which ultimately makes them less confident in an unfamiliar environment.</a:t>
            </a:r>
            <a:endParaRPr b="0" lang="en-IN" sz="1400" spc="-1" strike="noStrike">
              <a:solidFill>
                <a:srgbClr val="000000"/>
              </a:solidFill>
              <a:latin typeface="Arial"/>
            </a:endParaRPr>
          </a:p>
          <a:p>
            <a:pPr marL="457200" indent="-342720">
              <a:lnSpc>
                <a:spcPct val="115000"/>
              </a:lnSpc>
              <a:buClr>
                <a:srgbClr val="000000"/>
              </a:buClr>
              <a:buFont typeface="Old Standard TT"/>
              <a:buChar char="●"/>
            </a:pPr>
            <a:r>
              <a:rPr b="0" lang="en-US" sz="1400" spc="-1" strike="noStrike">
                <a:solidFill>
                  <a:srgbClr val="000000"/>
                </a:solidFill>
                <a:latin typeface="Old Standard TT"/>
                <a:ea typeface="Old Standard TT"/>
              </a:rPr>
              <a:t>So, in this project, an intelligent device is represented, which is an amalgamation of various technologies, for the visually challenged people to help them travel around the college and similar premises safely without facing any difficulties and needing human help. </a:t>
            </a:r>
            <a:r>
              <a:rPr b="0" lang="en" sz="1400" spc="-1" strike="noStrike">
                <a:solidFill>
                  <a:srgbClr val="000000"/>
                </a:solidFill>
                <a:latin typeface="Old Standard TT"/>
                <a:ea typeface="Old Standard TT"/>
              </a:rPr>
              <a:t>                                                                                              </a:t>
            </a:r>
            <a:endParaRPr b="0" lang="en-IN" sz="1400" spc="-1" strike="noStrike">
              <a:solidFill>
                <a:srgbClr val="000000"/>
              </a:solidFill>
              <a:latin typeface="Arial"/>
            </a:endParaRPr>
          </a:p>
        </p:txBody>
      </p:sp>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1.2 Objectives</a:t>
            </a:r>
            <a:endParaRPr b="0" lang="en-IN" sz="3000" spc="-1" strike="noStrike">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Build a device for travelling safely around the campus</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Overcome Environmental Challenges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Overcome Technological Challenges </a:t>
            </a:r>
            <a:endParaRPr b="0" lang="en-IN" sz="1800" spc="-1" strike="noStrike">
              <a:solidFill>
                <a:srgbClr val="000000"/>
              </a:solidFill>
              <a:latin typeface="Arial"/>
            </a:endParaRPr>
          </a:p>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Overcome Social Challenges </a:t>
            </a:r>
            <a:r>
              <a:rPr b="0" lang="e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434343"/>
                </a:solidFill>
                <a:latin typeface="Times New Roman"/>
                <a:ea typeface="Times New Roman"/>
              </a:rPr>
              <a:t>1.3 Literature Review</a:t>
            </a:r>
            <a:endParaRPr b="0" lang="en-IN" sz="3000" spc="-1" strike="noStrike">
              <a:solidFill>
                <a:srgbClr val="000000"/>
              </a:solidFill>
              <a:latin typeface="Arial"/>
            </a:endParaRPr>
          </a:p>
        </p:txBody>
      </p:sp>
      <p:pic>
        <p:nvPicPr>
          <p:cNvPr id="91" name="Picture 1" descr=""/>
          <p:cNvPicPr/>
          <p:nvPr/>
        </p:nvPicPr>
        <p:blipFill>
          <a:blip r:embed="rId1"/>
          <a:stretch/>
        </p:blipFill>
        <p:spPr>
          <a:xfrm>
            <a:off x="311760" y="1171440"/>
            <a:ext cx="8520120" cy="3526560"/>
          </a:xfrm>
          <a:prstGeom prst="rect">
            <a:avLst/>
          </a:prstGeom>
          <a:ln>
            <a:noFill/>
          </a:ln>
        </p:spPr>
      </p:pic>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434343"/>
                </a:solidFill>
                <a:latin typeface="Times New Roman"/>
                <a:ea typeface="Times New Roman"/>
              </a:rPr>
              <a:t>1.3 Literature Review</a:t>
            </a:r>
            <a:endParaRPr b="0" lang="en-IN" sz="3000" spc="-1" strike="noStrike">
              <a:solidFill>
                <a:srgbClr val="000000"/>
              </a:solidFill>
              <a:latin typeface="Arial"/>
            </a:endParaRPr>
          </a:p>
        </p:txBody>
      </p:sp>
      <p:pic>
        <p:nvPicPr>
          <p:cNvPr id="93" name="Picture 2" descr=""/>
          <p:cNvPicPr/>
          <p:nvPr/>
        </p:nvPicPr>
        <p:blipFill>
          <a:blip r:embed="rId1"/>
          <a:stretch/>
        </p:blipFill>
        <p:spPr>
          <a:xfrm>
            <a:off x="311760" y="1058400"/>
            <a:ext cx="8520120" cy="3639960"/>
          </a:xfrm>
          <a:prstGeom prst="rect">
            <a:avLst/>
          </a:prstGeom>
          <a:ln>
            <a:noFill/>
          </a:ln>
        </p:spPr>
      </p:pic>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434343"/>
                </a:solidFill>
                <a:latin typeface="Times New Roman"/>
                <a:ea typeface="Times New Roman"/>
              </a:rPr>
              <a:t>1.3 Literature Review</a:t>
            </a:r>
            <a:endParaRPr b="0" lang="en-IN" sz="3000" spc="-1" strike="noStrike">
              <a:solidFill>
                <a:srgbClr val="000000"/>
              </a:solidFill>
              <a:latin typeface="Arial"/>
            </a:endParaRPr>
          </a:p>
        </p:txBody>
      </p:sp>
      <p:pic>
        <p:nvPicPr>
          <p:cNvPr id="95" name="Picture 2" descr=""/>
          <p:cNvPicPr/>
          <p:nvPr/>
        </p:nvPicPr>
        <p:blipFill>
          <a:blip r:embed="rId1"/>
          <a:stretch/>
        </p:blipFill>
        <p:spPr>
          <a:xfrm>
            <a:off x="311760" y="1058400"/>
            <a:ext cx="8520120" cy="3639960"/>
          </a:xfrm>
          <a:prstGeom prst="rect">
            <a:avLst/>
          </a:prstGeom>
          <a:ln>
            <a:noFill/>
          </a:ln>
        </p:spPr>
      </p:pic>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p>
            <a:pPr>
              <a:lnSpc>
                <a:spcPct val="100000"/>
              </a:lnSpc>
            </a:pPr>
            <a:r>
              <a:rPr b="1" lang="en" sz="3000" spc="-1" strike="noStrike">
                <a:solidFill>
                  <a:srgbClr val="000000"/>
                </a:solidFill>
                <a:latin typeface="Times New Roman"/>
                <a:ea typeface="Times New Roman"/>
              </a:rPr>
              <a:t>1.4 Problem Definition</a:t>
            </a:r>
            <a:endParaRPr b="0" lang="en-IN" sz="3000" spc="-1" strike="noStrike">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p>
            <a:pPr marL="457200" indent="-342720">
              <a:lnSpc>
                <a:spcPct val="115000"/>
              </a:lnSpc>
              <a:buClr>
                <a:srgbClr val="000000"/>
              </a:buClr>
              <a:buFont typeface="Old Standard TT"/>
              <a:buChar char="●"/>
            </a:pPr>
            <a:r>
              <a:rPr b="0" lang="en-US" sz="1800" spc="-1" strike="noStrike">
                <a:solidFill>
                  <a:srgbClr val="000000"/>
                </a:solidFill>
                <a:latin typeface="Old Standard TT"/>
                <a:ea typeface="Old Standard TT"/>
              </a:rPr>
              <a:t>To create an assistive device for visually impaired people which will let them get a better sense of the surroundings and environment of our college and similar premises and also give them audio feedback regarding the obstacles. The device can also classify the nearby objects and give a basic idea to the user about the object either by voice commands. The device can be fully operated by voice commands for easy usage. </a:t>
            </a:r>
            <a:r>
              <a:rPr b="0" lang="en" sz="1800" spc="-1" strike="noStrike">
                <a:solidFill>
                  <a:srgbClr val="000000"/>
                </a:solidFill>
                <a:latin typeface="Old Standard TT"/>
                <a:ea typeface="Old Standard TT"/>
              </a:rPr>
              <a:t>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LibreOffice/6.4.3.2$Linux_X86_64 LibreOffice_project/40$Build-2</Application>
  <Words>1042</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apsit</dc:creator>
  <dc:description/>
  <dc:language>en-IN</dc:language>
  <cp:lastModifiedBy/>
  <dcterms:modified xsi:type="dcterms:W3CDTF">2020-05-20T19:13:29Z</dcterms:modified>
  <cp:revision>12</cp:revision>
  <dc:subject/>
  <dc:title>Department of Information Technology A.P. Shah Institute of Technology G.B.Road,Kasarvadavli, Thane(W), Mumbai-400615 UNIVERSITY OF MUMBAI Academic Year 2019-2020</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