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towardsdatascience.com/applying-deep-learning-for-fashion-e-commerce-7e9e28692172" TargetMode="External"/><Relationship Id="rId2" Type="http://schemas.openxmlformats.org/officeDocument/2006/relationships/hyperlink" Target="https://keras.io/applications/" TargetMode="External"/><Relationship Id="rId3" Type="http://schemas.openxmlformats.org/officeDocument/2006/relationships/hyperlink" Target="https://prateekvjoshi.com/2016/03/01/how-to-read-an-image-from-a-url-in-opencv-python/" TargetMode="External"/><Relationship Id="rId4" Type="http://schemas.openxmlformats.org/officeDocument/2006/relationships/hyperlink" Target="https://chrisalbon.com/machine_learning/logistic_regression/handling_imbalanced_classes_in_logistic_regression/" TargetMode="External"/><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0000"/>
                </a:solidFill>
                <a:latin typeface="Arial"/>
                <a:ea typeface="DejaVu Sans"/>
              </a:rPr>
              <a:t>Approach</a:t>
            </a:r>
            <a:endParaRPr b="0" lang="en-IN" sz="3200" spc="-1" strike="noStrike">
              <a:latin typeface="Arial"/>
            </a:endParaRPr>
          </a:p>
        </p:txBody>
      </p:sp>
      <p:sp>
        <p:nvSpPr>
          <p:cNvPr id="77" name="CustomShape 2"/>
          <p:cNvSpPr/>
          <p:nvPr/>
        </p:nvSpPr>
        <p:spPr>
          <a:xfrm>
            <a:off x="504000" y="1145880"/>
            <a:ext cx="9070200" cy="3748680"/>
          </a:xfrm>
          <a:prstGeom prst="rect">
            <a:avLst/>
          </a:prstGeom>
          <a:noFill/>
          <a:ln>
            <a:noFill/>
          </a:ln>
        </p:spPr>
        <p:style>
          <a:lnRef idx="0"/>
          <a:fillRef idx="0"/>
          <a:effectRef idx="0"/>
          <a:fontRef idx="minor"/>
        </p:style>
        <p:txBody>
          <a:bodyPr lIns="0" rIns="0" tIns="0" bIns="0" anchor="ctr"/>
          <a:p>
            <a:pPr marL="216000" indent="-214560">
              <a:lnSpc>
                <a:spcPct val="100000"/>
              </a:lnSpc>
              <a:buClr>
                <a:srgbClr val="000000"/>
              </a:buClr>
              <a:buSzPct val="45000"/>
              <a:buFont typeface="Symbol"/>
              <a:buChar char=""/>
            </a:pPr>
            <a:r>
              <a:rPr b="0" lang="en-IN" sz="2000" spc="-1" strike="noStrike">
                <a:solidFill>
                  <a:srgbClr val="000000"/>
                </a:solidFill>
                <a:latin typeface="Arial"/>
                <a:ea typeface="DejaVu Sans"/>
              </a:rPr>
              <a:t>The main approach was to convert this unsupervised problem to a supervised problem</a:t>
            </a:r>
            <a:endParaRPr b="0" lang="en-IN" sz="2000" spc="-1" strike="noStrike">
              <a:latin typeface="Arial"/>
            </a:endParaRPr>
          </a:p>
          <a:p>
            <a:pPr marL="216000" indent="-214560">
              <a:lnSpc>
                <a:spcPct val="100000"/>
              </a:lnSpc>
              <a:buClr>
                <a:srgbClr val="000000"/>
              </a:buClr>
              <a:buSzPct val="45000"/>
              <a:buFont typeface="Symbol"/>
              <a:buChar char=""/>
            </a:pPr>
            <a:r>
              <a:rPr b="0" lang="en-IN" sz="2000" spc="-1" strike="noStrike">
                <a:solidFill>
                  <a:srgbClr val="000000"/>
                </a:solidFill>
                <a:latin typeface="Arial"/>
                <a:ea typeface="DejaVu Sans"/>
              </a:rPr>
              <a:t>Use a pre trained model (ResNet50) and feed its predictions to a Kmeans model so that it can cluster images that are similar. Use Elbow Method to determing the appropriate number of cluster needed for each individual class.</a:t>
            </a:r>
            <a:endParaRPr b="0" lang="en-IN" sz="2000" spc="-1" strike="noStrike">
              <a:latin typeface="Arial"/>
            </a:endParaRPr>
          </a:p>
          <a:p>
            <a:pPr marL="216000" indent="-214560">
              <a:lnSpc>
                <a:spcPct val="100000"/>
              </a:lnSpc>
              <a:buClr>
                <a:srgbClr val="000000"/>
              </a:buClr>
              <a:buSzPct val="45000"/>
              <a:buFont typeface="Symbol"/>
              <a:buChar char=""/>
            </a:pPr>
            <a:r>
              <a:rPr b="0" lang="en-IN" sz="2000" spc="-1" strike="noStrike">
                <a:solidFill>
                  <a:srgbClr val="000000"/>
                </a:solidFill>
                <a:latin typeface="Arial"/>
                <a:ea typeface="DejaVu Sans"/>
              </a:rPr>
              <a:t>Use these clustered images to define which ones are the best for each and every category and which images are not the best</a:t>
            </a:r>
            <a:endParaRPr b="0" lang="en-IN" sz="2000" spc="-1" strike="noStrike">
              <a:latin typeface="Arial"/>
            </a:endParaRPr>
          </a:p>
          <a:p>
            <a:pPr marL="216000" indent="-214560">
              <a:lnSpc>
                <a:spcPct val="100000"/>
              </a:lnSpc>
              <a:buClr>
                <a:srgbClr val="000000"/>
              </a:buClr>
              <a:buSzPct val="45000"/>
              <a:buFont typeface="Symbol"/>
              <a:buChar char=""/>
            </a:pPr>
            <a:r>
              <a:rPr b="0" lang="en-IN" sz="2000" spc="-1" strike="noStrike">
                <a:solidFill>
                  <a:srgbClr val="000000"/>
                </a:solidFill>
                <a:latin typeface="Arial"/>
                <a:ea typeface="DejaVu Sans"/>
              </a:rPr>
              <a:t>Now that we have labels for the Best View Image as well as the other images we can use this data to train our Image Classifier model to determine which image out of the 5 in a row is the best image as well as which class does it belong to. </a:t>
            </a:r>
            <a:endParaRPr b="0" lang="en-IN"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88000"/>
            <a:ext cx="3960000" cy="432540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Train Accuracy: 86.45%</a:t>
            </a:r>
            <a:endParaRPr b="0" lang="en-IN"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Validation Accuracy: 82.003%</a:t>
            </a:r>
            <a:endParaRPr b="0" lang="en-IN"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Confusion Matrix ----&gt;</a:t>
            </a:r>
            <a:endParaRPr b="0" lang="en-IN" sz="2000" spc="-1" strike="noStrike">
              <a:latin typeface="Arial"/>
            </a:endParaRPr>
          </a:p>
        </p:txBody>
      </p:sp>
      <p:pic>
        <p:nvPicPr>
          <p:cNvPr id="79" name="" descr=""/>
          <p:cNvPicPr/>
          <p:nvPr/>
        </p:nvPicPr>
        <p:blipFill>
          <a:blip r:embed="rId1"/>
          <a:stretch/>
        </p:blipFill>
        <p:spPr>
          <a:xfrm>
            <a:off x="5040000" y="144000"/>
            <a:ext cx="4776840" cy="4266720"/>
          </a:xfrm>
          <a:prstGeom prst="rect">
            <a:avLst/>
          </a:prstGeom>
          <a:ln>
            <a:noFill/>
          </a:ln>
        </p:spPr>
      </p:pic>
      <p:pic>
        <p:nvPicPr>
          <p:cNvPr id="80" name="" descr=""/>
          <p:cNvPicPr/>
          <p:nvPr/>
        </p:nvPicPr>
        <p:blipFill>
          <a:blip r:embed="rId2"/>
          <a:stretch/>
        </p:blipFill>
        <p:spPr>
          <a:xfrm>
            <a:off x="72000" y="3888000"/>
            <a:ext cx="5256000" cy="159984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4000" y="225360"/>
            <a:ext cx="9070200" cy="945000"/>
          </a:xfrm>
          <a:prstGeom prst="rect">
            <a:avLst/>
          </a:prstGeom>
          <a:noFill/>
          <a:ln>
            <a:noFill/>
          </a:ln>
        </p:spPr>
        <p:style>
          <a:lnRef idx="0"/>
          <a:fillRef idx="0"/>
          <a:effectRef idx="0"/>
          <a:fontRef idx="minor"/>
        </p:style>
        <p:txBody>
          <a:bodyPr lIns="0" rIns="0" tIns="0" bIns="0" anchor="ctr"/>
          <a:p>
            <a:pPr algn="ctr">
              <a:lnSpc>
                <a:spcPct val="100000"/>
              </a:lnSpc>
            </a:pPr>
            <a:r>
              <a:rPr b="0" lang="en-IN" sz="2800" spc="-1" strike="noStrike">
                <a:solidFill>
                  <a:srgbClr val="000000"/>
                </a:solidFill>
                <a:latin typeface="Arial"/>
                <a:ea typeface="DejaVu Sans"/>
              </a:rPr>
              <a:t>Reason for choosing VGG19 over ResNet50 and DenseNet201 for Classification </a:t>
            </a:r>
            <a:endParaRPr b="0" lang="en-IN" sz="2800" spc="-1" strike="noStrike">
              <a:latin typeface="Arial"/>
            </a:endParaRPr>
          </a:p>
        </p:txBody>
      </p:sp>
      <p:sp>
        <p:nvSpPr>
          <p:cNvPr id="82" name="CustomShape 2"/>
          <p:cNvSpPr/>
          <p:nvPr/>
        </p:nvSpPr>
        <p:spPr>
          <a:xfrm>
            <a:off x="504000" y="1326600"/>
            <a:ext cx="9070200" cy="328680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Even though the latter models have more number of layers yet they were not able to outperform VGG19 in terms of Accuracy.</a:t>
            </a:r>
            <a:endParaRPr b="0" lang="en-IN" sz="2200" spc="-1" strike="noStrike">
              <a:latin typeface="Arial"/>
            </a:endParaRPr>
          </a:p>
          <a:p>
            <a:pPr>
              <a:lnSpc>
                <a:spcPct val="100000"/>
              </a:lnSpc>
              <a:spcBef>
                <a:spcPts val="1417"/>
              </a:spcBef>
            </a:pPr>
            <a:endParaRPr b="0" lang="en-IN" sz="2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Training Accuracy of VGG19: 86.45%</a:t>
            </a:r>
            <a:endParaRPr b="0" lang="en-IN" sz="2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Training Accuracy of ResNet50: 80.26%</a:t>
            </a:r>
            <a:endParaRPr b="0" lang="en-IN" sz="2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Training Accuracy of DenseNet201: 81.4%</a:t>
            </a:r>
            <a:endParaRPr b="0" lang="en-IN" sz="2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0000"/>
                </a:solidFill>
                <a:latin typeface="Arial"/>
                <a:ea typeface="DejaVu Sans"/>
              </a:rPr>
              <a:t>Insights about the Dataset Provided</a:t>
            </a:r>
            <a:endParaRPr b="0" lang="en-IN" sz="3200" spc="-1" strike="noStrike">
              <a:latin typeface="Arial"/>
            </a:endParaRPr>
          </a:p>
        </p:txBody>
      </p:sp>
      <p:sp>
        <p:nvSpPr>
          <p:cNvPr id="84" name="CustomShape 2"/>
          <p:cNvSpPr/>
          <p:nvPr/>
        </p:nvSpPr>
        <p:spPr>
          <a:xfrm>
            <a:off x="504000" y="1326600"/>
            <a:ext cx="9070200" cy="328680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Some of the labeled images were of the wrong class. Ex: Images labeled as zipper actually belonging to other classes, etc</a:t>
            </a:r>
            <a:endParaRPr b="0" lang="en-IN" sz="2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Few of the images were also corrupted, hence the actual training data was reduced from 10731 images to 8994 images</a:t>
            </a:r>
            <a:endParaRPr b="0" lang="en-IN" sz="2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0000"/>
                </a:solidFill>
                <a:latin typeface="Arial"/>
                <a:ea typeface="DejaVu Sans"/>
              </a:rPr>
              <a:t>List of Files Attached</a:t>
            </a:r>
            <a:endParaRPr b="0" lang="en-IN" sz="3200" spc="-1" strike="noStrike">
              <a:latin typeface="Arial"/>
            </a:endParaRPr>
          </a:p>
        </p:txBody>
      </p:sp>
      <p:sp>
        <p:nvSpPr>
          <p:cNvPr id="86" name="CustomShape 2"/>
          <p:cNvSpPr/>
          <p:nvPr/>
        </p:nvSpPr>
        <p:spPr>
          <a:xfrm>
            <a:off x="504000" y="1326600"/>
            <a:ext cx="9070200" cy="328680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Symbol"/>
              <a:buChar char=""/>
            </a:pPr>
            <a:r>
              <a:rPr b="0" lang="en-IN" sz="2000" spc="-1" strike="noStrike">
                <a:solidFill>
                  <a:srgbClr val="000000"/>
                </a:solidFill>
                <a:latin typeface="Arial"/>
                <a:ea typeface="DejaVu Sans"/>
              </a:rPr>
              <a:t>fine_tune_shoes_multiclass.best.hdf5 -  Model trained on Clustered Data to identify the class of an image</a:t>
            </a:r>
            <a:endParaRPr b="0" lang="en-IN" sz="2000" spc="-1" strike="noStrike">
              <a:latin typeface="Arial"/>
            </a:endParaRPr>
          </a:p>
          <a:p>
            <a:pPr marL="432000" indent="-322560">
              <a:lnSpc>
                <a:spcPct val="100000"/>
              </a:lnSpc>
              <a:spcBef>
                <a:spcPts val="1417"/>
              </a:spcBef>
              <a:buClr>
                <a:srgbClr val="000000"/>
              </a:buClr>
              <a:buSzPct val="45000"/>
              <a:buFont typeface="Symbol"/>
              <a:buChar char=""/>
            </a:pPr>
            <a:r>
              <a:rPr b="0" lang="en-IN" sz="2000" spc="-1" strike="noStrike">
                <a:solidFill>
                  <a:srgbClr val="000000"/>
                </a:solidFill>
                <a:latin typeface="Arial"/>
                <a:ea typeface="DejaVu Sans"/>
              </a:rPr>
              <a:t>IPYNB as well as PDFs of Training, Clustering and Prediction Scripts</a:t>
            </a:r>
            <a:endParaRPr b="0" lang="en-IN" sz="2000" spc="-1" strike="noStrike">
              <a:latin typeface="Arial"/>
            </a:endParaRPr>
          </a:p>
          <a:p>
            <a:pPr marL="432000" indent="-322560">
              <a:lnSpc>
                <a:spcPct val="100000"/>
              </a:lnSpc>
              <a:spcBef>
                <a:spcPts val="1417"/>
              </a:spcBef>
              <a:buClr>
                <a:srgbClr val="000000"/>
              </a:buClr>
              <a:buSzPct val="45000"/>
              <a:buFont typeface="Symbol"/>
              <a:buChar char=""/>
            </a:pPr>
            <a:r>
              <a:rPr b="0" lang="en-IN" sz="2000" spc="-1" strike="noStrike">
                <a:solidFill>
                  <a:srgbClr val="000000"/>
                </a:solidFill>
                <a:latin typeface="Arial"/>
                <a:ea typeface="DejaVu Sans"/>
              </a:rPr>
              <a:t>predict_class.py -  Script to accept a CSV (should be of the original fomat as the training dataset, Format: python CSV_File.csv) and predict the class as well as the Best Image View for every given row of the CSV. The output CSV will have 2 additional columns namely predicted_class and best_view_image_link</a:t>
            </a:r>
            <a:endParaRPr b="0" lang="en-IN"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0000"/>
                </a:solidFill>
                <a:latin typeface="Arial"/>
                <a:ea typeface="DejaVu Sans"/>
              </a:rPr>
              <a:t>References</a:t>
            </a:r>
            <a:endParaRPr b="0" lang="en-IN" sz="3200" spc="-1" strike="noStrike">
              <a:latin typeface="Arial"/>
            </a:endParaRPr>
          </a:p>
        </p:txBody>
      </p:sp>
      <p:sp>
        <p:nvSpPr>
          <p:cNvPr id="88" name="CustomShape 2"/>
          <p:cNvSpPr/>
          <p:nvPr/>
        </p:nvSpPr>
        <p:spPr>
          <a:xfrm>
            <a:off x="504000" y="1326600"/>
            <a:ext cx="9070200" cy="3286800"/>
          </a:xfrm>
          <a:prstGeom prst="rect">
            <a:avLst/>
          </a:prstGeom>
          <a:noFill/>
          <a:ln>
            <a:noFill/>
          </a:ln>
        </p:spPr>
        <p:style>
          <a:lnRef idx="0"/>
          <a:fillRef idx="0"/>
          <a:effectRef idx="0"/>
          <a:fontRef idx="minor"/>
        </p:style>
        <p:txBody>
          <a:bodyPr lIns="90000" rIns="90000" tIns="45000" bIns="45000">
            <a:normAutofit/>
          </a:bodyPr>
          <a:p>
            <a:pPr marL="432000" indent="-32256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Since this my was first time facing such a challenge my main point of reference was:</a:t>
            </a:r>
            <a:endParaRPr b="0" lang="en-IN"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2000" spc="-1" strike="noStrike" u="sng">
                <a:solidFill>
                  <a:srgbClr val="0000ff"/>
                </a:solidFill>
                <a:uFillTx/>
                <a:latin typeface="Arial"/>
                <a:ea typeface="DejaVu Sans"/>
                <a:hlinkClick r:id="rId1"/>
              </a:rPr>
              <a:t>https://towardsdatascience.com/applying-deep-learning-for-fashion-e-commerce-7e9e28692172</a:t>
            </a:r>
            <a:endParaRPr b="0" lang="en-IN" sz="2000" spc="-1" strike="noStrike">
              <a:latin typeface="Arial"/>
            </a:endParaRPr>
          </a:p>
          <a:p>
            <a:pPr marL="432000" indent="-322560">
              <a:lnSpc>
                <a:spcPct val="100000"/>
              </a:lnSpc>
              <a:spcBef>
                <a:spcPts val="1417"/>
              </a:spcBef>
              <a:buClr>
                <a:srgbClr val="000000"/>
              </a:buClr>
              <a:buSzPct val="45000"/>
              <a:buFont typeface="Wingdings" charset="2"/>
              <a:buChar char=""/>
            </a:pPr>
            <a:r>
              <a:rPr b="1" lang="en-IN" sz="2000" spc="-1" strike="noStrike">
                <a:solidFill>
                  <a:srgbClr val="0000ff"/>
                </a:solidFill>
                <a:latin typeface="Arial"/>
                <a:ea typeface="DejaVu Sans"/>
              </a:rPr>
              <a:t>Other References</a:t>
            </a:r>
            <a:endParaRPr b="0" lang="en-IN"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2000" spc="-1" strike="noStrike" u="sng">
                <a:solidFill>
                  <a:srgbClr val="0000ff"/>
                </a:solidFill>
                <a:uFillTx/>
                <a:latin typeface="Arial"/>
                <a:ea typeface="DejaVu Sans"/>
                <a:hlinkClick r:id="rId2"/>
              </a:rPr>
              <a:t>https://keras.io/applications/</a:t>
            </a:r>
            <a:endParaRPr b="0" lang="en-IN"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2000" spc="-1" strike="noStrike" u="sng">
                <a:solidFill>
                  <a:srgbClr val="0000ff"/>
                </a:solidFill>
                <a:uFillTx/>
                <a:latin typeface="Arial"/>
                <a:ea typeface="DejaVu Sans"/>
                <a:hlinkClick r:id="rId3"/>
              </a:rPr>
              <a:t>https://prateekvjoshi.com/2016/03/01/how-to-read-an-image-from-a-url-in-opencv-python/</a:t>
            </a:r>
            <a:endParaRPr b="0" lang="en-IN"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2000" spc="-1" strike="noStrike" u="sng">
                <a:solidFill>
                  <a:srgbClr val="0000ff"/>
                </a:solidFill>
                <a:uFillTx/>
                <a:latin typeface="Arial"/>
                <a:ea typeface="DejaVu Sans"/>
                <a:hlinkClick r:id="rId4"/>
              </a:rPr>
              <a:t>https://chrisalbon.com/machine_learning/logistic_regression/handling_imbalanced_classes_in_logistic_regression/</a:t>
            </a:r>
            <a:endParaRPr b="0" lang="en-IN" sz="2000" spc="-1" strike="noStrike">
              <a:latin typeface="Arial"/>
            </a:endParaRPr>
          </a:p>
          <a:p>
            <a:pPr>
              <a:lnSpc>
                <a:spcPct val="100000"/>
              </a:lnSpc>
              <a:spcBef>
                <a:spcPts val="1417"/>
              </a:spcBef>
            </a:pPr>
            <a:endParaRPr b="0" lang="en-IN"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2019-06-30T16:33:06Z</dcterms:created>
  <dc:creator/>
  <dc:description/>
  <dc:language>en-IN</dc:language>
  <cp:lastModifiedBy/>
  <dcterms:modified xsi:type="dcterms:W3CDTF">2019-06-30T23:29:43Z</dcterms:modified>
  <cp:revision>7</cp:revision>
  <dc:subject/>
  <dc:title/>
</cp:coreProperties>
</file>