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0" r:id="rId7"/>
    <p:sldId id="264"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830-EE9C-4525-574A-D458121A0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A3D942-DB95-43C3-8429-38FE284B3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888265-BF02-8026-7CB6-9399F96D5218}"/>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5" name="Footer Placeholder 4">
            <a:extLst>
              <a:ext uri="{FF2B5EF4-FFF2-40B4-BE49-F238E27FC236}">
                <a16:creationId xmlns:a16="http://schemas.microsoft.com/office/drawing/2014/main" id="{D322E317-D3E0-0F61-6319-69EFCCB4E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56C21-7208-1C7B-24BC-0D6580029591}"/>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1552923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BA04-9BD7-3F84-611B-4011D77359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4997C-4876-ABBE-4557-F7BA9801C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50838-4B3C-0657-D162-44779FEFB612}"/>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5" name="Footer Placeholder 4">
            <a:extLst>
              <a:ext uri="{FF2B5EF4-FFF2-40B4-BE49-F238E27FC236}">
                <a16:creationId xmlns:a16="http://schemas.microsoft.com/office/drawing/2014/main" id="{CDACD916-E425-F599-615E-597CF726D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8EA89-8E55-7FB0-B784-2444D16E0EB6}"/>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399552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606DE-1140-658E-3E11-1E0538127D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FADDE6-3E10-8E87-6EEA-EA2BF3212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99C36-9341-DD77-757A-B3125D498F73}"/>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5" name="Footer Placeholder 4">
            <a:extLst>
              <a:ext uri="{FF2B5EF4-FFF2-40B4-BE49-F238E27FC236}">
                <a16:creationId xmlns:a16="http://schemas.microsoft.com/office/drawing/2014/main" id="{3A61976A-E1C2-6747-6ACD-9CD6C50E8F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3547D-1B9C-C9E7-7746-075CA034ADF7}"/>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20210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D7FF-EA1E-EA2A-963E-FABAE41C91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BAA001-7153-4A9B-970C-046F088523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0AD920-1592-D458-1120-8C7C46C83329}"/>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5" name="Footer Placeholder 4">
            <a:extLst>
              <a:ext uri="{FF2B5EF4-FFF2-40B4-BE49-F238E27FC236}">
                <a16:creationId xmlns:a16="http://schemas.microsoft.com/office/drawing/2014/main" id="{B43C7A43-97D9-17CA-B982-4446AE637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A8591-47E8-CF69-8E98-65B725F12BDE}"/>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121642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BC3-A7BB-98BA-EC7A-435F80C9F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00D8F6-267E-871C-7347-C49BE734C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45731-2983-1658-3C8D-5935C46C5511}"/>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5" name="Footer Placeholder 4">
            <a:extLst>
              <a:ext uri="{FF2B5EF4-FFF2-40B4-BE49-F238E27FC236}">
                <a16:creationId xmlns:a16="http://schemas.microsoft.com/office/drawing/2014/main" id="{98C0251A-AE83-B273-68A2-1135EBD66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FAB7D-342F-B3FC-B5CD-0BE1A5940BC0}"/>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164272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AF76-2CBA-043C-DDE4-097FDE106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2503C3-1472-9DE8-F83D-77FCF01E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4B2E5A-3155-F474-9056-FFFD1485C0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39E167-DDC9-D1B8-8EA0-0EFF206CB71A}"/>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6" name="Footer Placeholder 5">
            <a:extLst>
              <a:ext uri="{FF2B5EF4-FFF2-40B4-BE49-F238E27FC236}">
                <a16:creationId xmlns:a16="http://schemas.microsoft.com/office/drawing/2014/main" id="{DE17827D-0E65-2C6C-C2EC-5F85C65AB3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D2D797-72ED-525A-0C4A-DA9DEB794AFA}"/>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154570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8373-FCCC-8F11-A1EC-C2E703421C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1028AE-9F04-F819-6F96-4D4E4E6C5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9845FC-B6B1-6F42-DCDA-8B14B4C59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376C71-90D8-2821-6C2F-6EE95B67B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CE3A5-260D-65B0-6E72-2CBD28684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4FD4BB-DE39-293A-6C48-7408DDD68E13}"/>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8" name="Footer Placeholder 7">
            <a:extLst>
              <a:ext uri="{FF2B5EF4-FFF2-40B4-BE49-F238E27FC236}">
                <a16:creationId xmlns:a16="http://schemas.microsoft.com/office/drawing/2014/main" id="{B80916F2-E8E5-0CF5-7B66-3AEB9E8754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B971C2-7014-4A92-2C9A-5E89B0DBB75C}"/>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320988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6CFA-C09B-D699-946A-EF34D1EFEF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F30E0-AD98-6E72-2824-7C8B617618FC}"/>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4" name="Footer Placeholder 3">
            <a:extLst>
              <a:ext uri="{FF2B5EF4-FFF2-40B4-BE49-F238E27FC236}">
                <a16:creationId xmlns:a16="http://schemas.microsoft.com/office/drawing/2014/main" id="{B5C6B437-2C9E-D0CA-7E9F-C3234F06E4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658A3A-4D42-9EDC-9645-B16FD89B1B1B}"/>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43572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EDEA8-FD15-6800-9892-35309961B365}"/>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3" name="Footer Placeholder 2">
            <a:extLst>
              <a:ext uri="{FF2B5EF4-FFF2-40B4-BE49-F238E27FC236}">
                <a16:creationId xmlns:a16="http://schemas.microsoft.com/office/drawing/2014/main" id="{30818E84-D932-9381-6202-08C5F0C348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72CD66-D14C-BA51-604F-1137ED89AB98}"/>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343061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B5EF-F111-E0A4-109A-AD15C7593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205C17-8EAB-109B-EF58-A995358C6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908641-A8FE-B9FE-DF2E-3D0DEBB64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22497-EA25-87F1-6D7D-F8BC3A5908AF}"/>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6" name="Footer Placeholder 5">
            <a:extLst>
              <a:ext uri="{FF2B5EF4-FFF2-40B4-BE49-F238E27FC236}">
                <a16:creationId xmlns:a16="http://schemas.microsoft.com/office/drawing/2014/main" id="{144684B8-FD56-6C91-3396-EB462ACA0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3FCB04-74DF-C13F-9B85-ADBBD2B5AF12}"/>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66750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56EB-3846-59B0-037E-C11D47867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FABC76-6B98-85CF-704A-65D4F5071A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9EFA45-65A4-748B-F917-F1A635B14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2A34F-51EA-1DA3-340B-7C19FF45C56D}"/>
              </a:ext>
            </a:extLst>
          </p:cNvPr>
          <p:cNvSpPr>
            <a:spLocks noGrp="1"/>
          </p:cNvSpPr>
          <p:nvPr>
            <p:ph type="dt" sz="half" idx="10"/>
          </p:nvPr>
        </p:nvSpPr>
        <p:spPr/>
        <p:txBody>
          <a:bodyPr/>
          <a:lstStyle/>
          <a:p>
            <a:fld id="{1AFB3A07-731D-4F7D-A729-C15DA91E9030}" type="datetimeFigureOut">
              <a:rPr lang="en-IN" smtClean="0"/>
              <a:t>13-08-2022</a:t>
            </a:fld>
            <a:endParaRPr lang="en-IN"/>
          </a:p>
        </p:txBody>
      </p:sp>
      <p:sp>
        <p:nvSpPr>
          <p:cNvPr id="6" name="Footer Placeholder 5">
            <a:extLst>
              <a:ext uri="{FF2B5EF4-FFF2-40B4-BE49-F238E27FC236}">
                <a16:creationId xmlns:a16="http://schemas.microsoft.com/office/drawing/2014/main" id="{2B36C988-D170-7482-5E41-C830093015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09120B-EB5A-5A42-C62E-98199A0F2339}"/>
              </a:ext>
            </a:extLst>
          </p:cNvPr>
          <p:cNvSpPr>
            <a:spLocks noGrp="1"/>
          </p:cNvSpPr>
          <p:nvPr>
            <p:ph type="sldNum" sz="quarter" idx="12"/>
          </p:nvPr>
        </p:nvSpPr>
        <p:spPr/>
        <p:txBody>
          <a:bodyPr/>
          <a:lstStyle/>
          <a:p>
            <a:fld id="{AFD49672-1889-48D0-9EA3-4BCEFB14E0B7}" type="slidenum">
              <a:rPr lang="en-IN" smtClean="0"/>
              <a:t>‹#›</a:t>
            </a:fld>
            <a:endParaRPr lang="en-IN"/>
          </a:p>
        </p:txBody>
      </p:sp>
    </p:spTree>
    <p:extLst>
      <p:ext uri="{BB962C8B-B14F-4D97-AF65-F5344CB8AC3E}">
        <p14:creationId xmlns:p14="http://schemas.microsoft.com/office/powerpoint/2010/main" val="31379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8134D-7802-BD6B-F291-779E15EE7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05C6A-AF74-4DE9-CC0A-FE8F3DDA8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BD88A3-1BDA-1164-E115-EB5FC9274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B3A07-731D-4F7D-A729-C15DA91E9030}" type="datetimeFigureOut">
              <a:rPr lang="en-IN" smtClean="0"/>
              <a:t>13-08-2022</a:t>
            </a:fld>
            <a:endParaRPr lang="en-IN"/>
          </a:p>
        </p:txBody>
      </p:sp>
      <p:sp>
        <p:nvSpPr>
          <p:cNvPr id="5" name="Footer Placeholder 4">
            <a:extLst>
              <a:ext uri="{FF2B5EF4-FFF2-40B4-BE49-F238E27FC236}">
                <a16:creationId xmlns:a16="http://schemas.microsoft.com/office/drawing/2014/main" id="{23A0BBCD-BA95-2E65-10F2-1C271E731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6CDF54-48FA-71DA-B957-130C90598E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49672-1889-48D0-9EA3-4BCEFB14E0B7}" type="slidenum">
              <a:rPr lang="en-IN" smtClean="0"/>
              <a:t>‹#›</a:t>
            </a:fld>
            <a:endParaRPr lang="en-IN"/>
          </a:p>
        </p:txBody>
      </p:sp>
    </p:spTree>
    <p:extLst>
      <p:ext uri="{BB962C8B-B14F-4D97-AF65-F5344CB8AC3E}">
        <p14:creationId xmlns:p14="http://schemas.microsoft.com/office/powerpoint/2010/main" val="305570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meer0208/Team-14-Project-Repositor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56E7DA-081D-C802-0D3D-945C7C630EA2}"/>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A1EF70-2344-8038-DB26-39AAF5A9AF02}"/>
              </a:ext>
            </a:extLst>
          </p:cNvPr>
          <p:cNvSpPr>
            <a:spLocks noGrp="1"/>
          </p:cNvSpPr>
          <p:nvPr>
            <p:ph type="ctrTitle"/>
          </p:nvPr>
        </p:nvSpPr>
        <p:spPr>
          <a:xfrm>
            <a:off x="3608476" y="2002807"/>
            <a:ext cx="8687696" cy="924603"/>
          </a:xfrm>
        </p:spPr>
        <p:txBody>
          <a:bodyPr>
            <a:noAutofit/>
          </a:bodyPr>
          <a:lstStyle/>
          <a:p>
            <a:br>
              <a:rPr lang="en-IN" sz="4000" b="1" cap="all" dirty="0">
                <a:solidFill>
                  <a:schemeClr val="bg1"/>
                </a:solidFill>
                <a:latin typeface="Sagona ExtraLight" panose="02020303050505020204" pitchFamily="18" charset="0"/>
              </a:rPr>
            </a:br>
            <a:r>
              <a:rPr lang="en-IN" sz="4000" b="1" cap="all" dirty="0">
                <a:solidFill>
                  <a:schemeClr val="bg1"/>
                </a:solidFill>
                <a:latin typeface="Sagona ExtraLight" panose="02020303050505020204" pitchFamily="18" charset="0"/>
              </a:rPr>
              <a:t>SUPERMARKET BILLING SYSTEM</a:t>
            </a:r>
            <a:br>
              <a:rPr lang="en-IN" sz="4000" b="1" cap="all" dirty="0">
                <a:solidFill>
                  <a:schemeClr val="bg1"/>
                </a:solidFill>
                <a:latin typeface="Sagona ExtraLight" panose="02020303050505020204" pitchFamily="18" charset="0"/>
              </a:rPr>
            </a:br>
            <a:endParaRPr lang="en-IN" sz="4000" b="1" cap="all" dirty="0">
              <a:solidFill>
                <a:schemeClr val="bg1"/>
              </a:solidFill>
              <a:latin typeface="Sagona ExtraLight" panose="02020303050505020204" pitchFamily="18" charset="0"/>
            </a:endParaRPr>
          </a:p>
        </p:txBody>
      </p:sp>
      <p:sp>
        <p:nvSpPr>
          <p:cNvPr id="3" name="Subtitle 2">
            <a:extLst>
              <a:ext uri="{FF2B5EF4-FFF2-40B4-BE49-F238E27FC236}">
                <a16:creationId xmlns:a16="http://schemas.microsoft.com/office/drawing/2014/main" id="{16C0C469-F69F-67A5-13FA-689B95F9EBC0}"/>
              </a:ext>
            </a:extLst>
          </p:cNvPr>
          <p:cNvSpPr>
            <a:spLocks noGrp="1"/>
          </p:cNvSpPr>
          <p:nvPr>
            <p:ph type="subTitle" idx="1"/>
          </p:nvPr>
        </p:nvSpPr>
        <p:spPr>
          <a:xfrm>
            <a:off x="4053526" y="2780907"/>
            <a:ext cx="7965648" cy="3761295"/>
          </a:xfrm>
        </p:spPr>
        <p:txBody>
          <a:bodyPr>
            <a:noAutofit/>
          </a:bodyPr>
          <a:lstStyle/>
          <a:p>
            <a:r>
              <a:rPr lang="en-US" dirty="0">
                <a:solidFill>
                  <a:schemeClr val="bg1"/>
                </a:solidFill>
              </a:rPr>
              <a:t>BY</a:t>
            </a:r>
          </a:p>
          <a:p>
            <a:r>
              <a:rPr lang="en-US" dirty="0">
                <a:solidFill>
                  <a:schemeClr val="bg1"/>
                </a:solidFill>
              </a:rPr>
              <a:t>SAYYED SAMEER BASIR 	      (2110030317)</a:t>
            </a:r>
          </a:p>
          <a:p>
            <a:r>
              <a:rPr lang="en-US" dirty="0">
                <a:solidFill>
                  <a:schemeClr val="bg1"/>
                </a:solidFill>
              </a:rPr>
              <a:t>N.JAHNAVI			      (2110020287)</a:t>
            </a:r>
          </a:p>
          <a:p>
            <a:r>
              <a:rPr lang="en-US" dirty="0">
                <a:solidFill>
                  <a:schemeClr val="bg1"/>
                </a:solidFill>
              </a:rPr>
              <a:t>PRANAV KUMAR G		      (2110030281)</a:t>
            </a:r>
          </a:p>
          <a:p>
            <a:r>
              <a:rPr lang="en-US" dirty="0">
                <a:solidFill>
                  <a:schemeClr val="bg1"/>
                </a:solidFill>
              </a:rPr>
              <a:t> MEHAK GOYAL		      (2110030313)</a:t>
            </a:r>
          </a:p>
          <a:p>
            <a:pPr algn="ctr"/>
            <a:endParaRPr lang="en-US" dirty="0">
              <a:solidFill>
                <a:schemeClr val="bg1"/>
              </a:solidFill>
            </a:endParaRPr>
          </a:p>
          <a:p>
            <a:pPr algn="ctr"/>
            <a:r>
              <a:rPr lang="en-US" dirty="0">
                <a:solidFill>
                  <a:schemeClr val="bg1"/>
                </a:solidFill>
              </a:rPr>
              <a:t>Under the guidance of </a:t>
            </a:r>
          </a:p>
          <a:p>
            <a:pPr algn="ctr"/>
            <a:r>
              <a:rPr lang="en-US" dirty="0">
                <a:solidFill>
                  <a:schemeClr val="bg1"/>
                </a:solidFill>
              </a:rPr>
              <a:t>(FIGLU MOHANTY)</a:t>
            </a:r>
            <a:endParaRPr lang="id-ID" dirty="0">
              <a:solidFill>
                <a:schemeClr val="bg1"/>
              </a:solidFill>
            </a:endParaRPr>
          </a:p>
        </p:txBody>
      </p:sp>
      <p:sp>
        <p:nvSpPr>
          <p:cNvPr id="7" name="TextBox 6">
            <a:extLst>
              <a:ext uri="{FF2B5EF4-FFF2-40B4-BE49-F238E27FC236}">
                <a16:creationId xmlns:a16="http://schemas.microsoft.com/office/drawing/2014/main" id="{50776013-36AD-3FC2-2BE6-32921C24B0F0}"/>
              </a:ext>
            </a:extLst>
          </p:cNvPr>
          <p:cNvSpPr txBox="1"/>
          <p:nvPr/>
        </p:nvSpPr>
        <p:spPr>
          <a:xfrm>
            <a:off x="4800599" y="1200134"/>
            <a:ext cx="8348241" cy="369332"/>
          </a:xfrm>
          <a:prstGeom prst="rect">
            <a:avLst/>
          </a:prstGeom>
          <a:noFill/>
        </p:spPr>
        <p:txBody>
          <a:bodyPr wrap="square">
            <a:spAutoFit/>
          </a:bodyPr>
          <a:lstStyle/>
          <a:p>
            <a:r>
              <a:rPr lang="en-IN" sz="1800" b="1" cap="all" dirty="0">
                <a:solidFill>
                  <a:schemeClr val="bg1"/>
                </a:solidFill>
                <a:latin typeface="Sagona ExtraLight" panose="02020303050505020204" pitchFamily="18" charset="0"/>
              </a:rPr>
              <a:t>ADVANCED OBJECT-ORIENTED PROGRAMMING(AOOP)</a:t>
            </a:r>
            <a:endParaRPr lang="en-IN" b="1" dirty="0"/>
          </a:p>
        </p:txBody>
      </p:sp>
    </p:spTree>
    <p:extLst>
      <p:ext uri="{BB962C8B-B14F-4D97-AF65-F5344CB8AC3E}">
        <p14:creationId xmlns:p14="http://schemas.microsoft.com/office/powerpoint/2010/main" val="285239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448080-9728-5AC8-E44E-97D1329C76ED}"/>
              </a:ext>
            </a:extLst>
          </p:cNvPr>
          <p:cNvPicPr>
            <a:picLocks noChangeAspect="1"/>
          </p:cNvPicPr>
          <p:nvPr/>
        </p:nvPicPr>
        <p:blipFill>
          <a:blip r:embed="rId2"/>
          <a:stretch>
            <a:fillRect/>
          </a:stretch>
        </p:blipFill>
        <p:spPr>
          <a:xfrm>
            <a:off x="0" y="-19554"/>
            <a:ext cx="12192000" cy="6897107"/>
          </a:xfrm>
          <a:prstGeom prst="rect">
            <a:avLst/>
          </a:prstGeom>
        </p:spPr>
      </p:pic>
      <p:sp>
        <p:nvSpPr>
          <p:cNvPr id="2" name="Title 1">
            <a:extLst>
              <a:ext uri="{FF2B5EF4-FFF2-40B4-BE49-F238E27FC236}">
                <a16:creationId xmlns:a16="http://schemas.microsoft.com/office/drawing/2014/main" id="{74C96633-56C1-D0E2-CCB3-F54F26223F90}"/>
              </a:ext>
            </a:extLst>
          </p:cNvPr>
          <p:cNvSpPr>
            <a:spLocks noGrp="1"/>
          </p:cNvSpPr>
          <p:nvPr>
            <p:ph type="ctrTitle"/>
          </p:nvPr>
        </p:nvSpPr>
        <p:spPr>
          <a:xfrm>
            <a:off x="6096000" y="117485"/>
            <a:ext cx="5294722" cy="1121789"/>
          </a:xfrm>
        </p:spPr>
        <p:txBody>
          <a:bodyPr/>
          <a:lstStyle/>
          <a:p>
            <a:r>
              <a:rPr lang="en-IN" u="sng" dirty="0">
                <a:solidFill>
                  <a:schemeClr val="bg1"/>
                </a:solidFill>
              </a:rPr>
              <a:t>INTRODUCTION</a:t>
            </a:r>
          </a:p>
        </p:txBody>
      </p:sp>
      <p:sp>
        <p:nvSpPr>
          <p:cNvPr id="3" name="Subtitle 2">
            <a:extLst>
              <a:ext uri="{FF2B5EF4-FFF2-40B4-BE49-F238E27FC236}">
                <a16:creationId xmlns:a16="http://schemas.microsoft.com/office/drawing/2014/main" id="{47C59095-01F8-A2B9-0F6A-49414C8C41EA}"/>
              </a:ext>
            </a:extLst>
          </p:cNvPr>
          <p:cNvSpPr>
            <a:spLocks noGrp="1"/>
          </p:cNvSpPr>
          <p:nvPr>
            <p:ph type="subTitle" idx="1"/>
          </p:nvPr>
        </p:nvSpPr>
        <p:spPr>
          <a:xfrm>
            <a:off x="3796497" y="1239274"/>
            <a:ext cx="8269812" cy="5033914"/>
          </a:xfrm>
        </p:spPr>
        <p:txBody>
          <a:bodyPr>
            <a:noAutofit/>
          </a:bodyPr>
          <a:lstStyle/>
          <a:p>
            <a:pPr marL="342900" indent="-342900" rtl="0">
              <a:buFont typeface="Wingdings" panose="05000000000000000000" pitchFamily="2" charset="2"/>
              <a:buChar char="v"/>
            </a:pPr>
            <a:r>
              <a:rPr lang="en-US" sz="1600" dirty="0">
                <a:solidFill>
                  <a:schemeClr val="bg1"/>
                </a:solidFill>
                <a:effectLst/>
              </a:rPr>
              <a:t>Supermarket billing system is the system to automate the process of ordering and billing a supermarket store. The supermarket is the place where customers come to purchase their daily using products and pay for them. So there is a need to calculate how many products are sold and to generate the bill for the customer.</a:t>
            </a:r>
          </a:p>
          <a:p>
            <a:pPr marL="342900" indent="-342900" rtl="0">
              <a:buFont typeface="Wingdings" panose="05000000000000000000" pitchFamily="2" charset="2"/>
              <a:buChar char="v"/>
            </a:pPr>
            <a:r>
              <a:rPr lang="en-US" sz="1600" dirty="0">
                <a:solidFill>
                  <a:schemeClr val="bg1"/>
                </a:solidFill>
                <a:effectLst/>
              </a:rPr>
              <a:t>This system is built for fast data processing and bill generation for supermarket customers. It also allows the customer to purchase and pay for the items purchased. The users will consume less time in calculation and the sales activity will be completed within a fraction of seconds whereas a manual system will make the user write it down which is a long procedure and it also consumes a lot of time.</a:t>
            </a:r>
          </a:p>
          <a:p>
            <a:pPr marL="342900" indent="-342900" rtl="0">
              <a:buFont typeface="Wingdings" panose="05000000000000000000" pitchFamily="2" charset="2"/>
              <a:buChar char="v"/>
            </a:pPr>
            <a:r>
              <a:rPr lang="en-US" sz="1600" dirty="0">
                <a:solidFill>
                  <a:schemeClr val="bg1"/>
                </a:solidFill>
                <a:effectLst/>
              </a:rPr>
              <a:t> Because of this software, paperwork will be reduced and the user can spend more time monitoring the supermarket. The project will be user-friendly and easy to use. This project is helpful to computerize the bill report and generate the item’s details. The billing data is a vast collection of product names, prices, and other product-specific data. A product when billed is searched and its price is added to the bill based upon the product quantity.</a:t>
            </a:r>
          </a:p>
          <a:p>
            <a:pPr marL="342900" indent="-342900" rtl="0">
              <a:buFont typeface="Wingdings" panose="05000000000000000000" pitchFamily="2" charset="2"/>
              <a:buChar char="v"/>
            </a:pPr>
            <a:r>
              <a:rPr lang="en-US" sz="1600" dirty="0">
                <a:solidFill>
                  <a:schemeClr val="bg1"/>
                </a:solidFill>
                <a:effectLst/>
              </a:rPr>
              <a:t> The system also contains discounts on various products so that the product is offered at discounted price while billing. The supermarket billing system is built to help supermarkets calculate and display bills and serve the customer in a faster and more efficient manner. This software project consists of an effective and easy GUI to help the employees with easy bill calculation and provide efficient customer service.</a:t>
            </a:r>
          </a:p>
          <a:p>
            <a:pPr marL="342900" indent="-342900" rtl="0">
              <a:buFont typeface="Wingdings" panose="05000000000000000000" pitchFamily="2" charset="2"/>
              <a:buChar char="v"/>
            </a:pPr>
            <a:r>
              <a:rPr lang="en-US" sz="1600" dirty="0">
                <a:solidFill>
                  <a:schemeClr val="bg1"/>
                </a:solidFill>
                <a:effectLst/>
              </a:rPr>
              <a:t>With the continuous development and improvement of computer technology, communication technology, network technology, and scale database technology, the commercial supermarket has become a developing technology worldwide.</a:t>
            </a:r>
          </a:p>
          <a:p>
            <a:br>
              <a:rPr lang="en-US" sz="1600" b="0" i="0" dirty="0">
                <a:solidFill>
                  <a:schemeClr val="bg1"/>
                </a:solidFill>
                <a:effectLst/>
              </a:rPr>
            </a:br>
            <a:endParaRPr lang="en-IN" sz="1600" dirty="0">
              <a:solidFill>
                <a:schemeClr val="bg1"/>
              </a:solidFill>
            </a:endParaRPr>
          </a:p>
        </p:txBody>
      </p:sp>
    </p:spTree>
    <p:extLst>
      <p:ext uri="{BB962C8B-B14F-4D97-AF65-F5344CB8AC3E}">
        <p14:creationId xmlns:p14="http://schemas.microsoft.com/office/powerpoint/2010/main" val="187445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40A021-5FC6-7B1A-AE0C-3894A202DE6C}"/>
              </a:ext>
            </a:extLst>
          </p:cNvPr>
          <p:cNvPicPr>
            <a:picLocks noChangeAspect="1"/>
          </p:cNvPicPr>
          <p:nvPr/>
        </p:nvPicPr>
        <p:blipFill>
          <a:blip r:embed="rId2"/>
          <a:stretch>
            <a:fillRect/>
          </a:stretch>
        </p:blipFill>
        <p:spPr>
          <a:xfrm>
            <a:off x="0" y="-39107"/>
            <a:ext cx="12192000" cy="6897107"/>
          </a:xfrm>
          <a:prstGeom prst="rect">
            <a:avLst/>
          </a:prstGeom>
        </p:spPr>
      </p:pic>
      <p:sp>
        <p:nvSpPr>
          <p:cNvPr id="2" name="Title 1">
            <a:extLst>
              <a:ext uri="{FF2B5EF4-FFF2-40B4-BE49-F238E27FC236}">
                <a16:creationId xmlns:a16="http://schemas.microsoft.com/office/drawing/2014/main" id="{BEAEA590-4070-FC90-1AFC-D7BAEAF290D7}"/>
              </a:ext>
            </a:extLst>
          </p:cNvPr>
          <p:cNvSpPr>
            <a:spLocks noGrp="1"/>
          </p:cNvSpPr>
          <p:nvPr>
            <p:ph type="ctrTitle"/>
          </p:nvPr>
        </p:nvSpPr>
        <p:spPr>
          <a:xfrm>
            <a:off x="6096000" y="154842"/>
            <a:ext cx="5596379" cy="1084082"/>
          </a:xfrm>
        </p:spPr>
        <p:txBody>
          <a:bodyPr/>
          <a:lstStyle/>
          <a:p>
            <a:r>
              <a:rPr lang="en-IN" u="sng" dirty="0">
                <a:solidFill>
                  <a:schemeClr val="bg1"/>
                </a:solidFill>
              </a:rPr>
              <a:t>WORKING</a:t>
            </a:r>
          </a:p>
        </p:txBody>
      </p:sp>
      <p:sp>
        <p:nvSpPr>
          <p:cNvPr id="3" name="Subtitle 2">
            <a:extLst>
              <a:ext uri="{FF2B5EF4-FFF2-40B4-BE49-F238E27FC236}">
                <a16:creationId xmlns:a16="http://schemas.microsoft.com/office/drawing/2014/main" id="{21DF6890-534C-4A8C-A561-78B6F598C9A9}"/>
              </a:ext>
            </a:extLst>
          </p:cNvPr>
          <p:cNvSpPr>
            <a:spLocks noGrp="1"/>
          </p:cNvSpPr>
          <p:nvPr>
            <p:ph type="subTitle" idx="1"/>
          </p:nvPr>
        </p:nvSpPr>
        <p:spPr>
          <a:xfrm>
            <a:off x="3839852" y="1635200"/>
            <a:ext cx="8352148" cy="4826524"/>
          </a:xfrm>
        </p:spPr>
        <p:txBody>
          <a:bodyPr>
            <a:noAutofit/>
          </a:bodyPr>
          <a:lstStyle/>
          <a:p>
            <a:pPr marL="342900" indent="-342900" algn="l">
              <a:lnSpc>
                <a:spcPct val="100000"/>
              </a:lnSpc>
              <a:buFont typeface="Wingdings" panose="05000000000000000000" pitchFamily="2" charset="2"/>
              <a:buChar char="v"/>
            </a:pPr>
            <a:r>
              <a:rPr lang="en-US" sz="2000" b="0" i="0" dirty="0">
                <a:solidFill>
                  <a:schemeClr val="bg1"/>
                </a:solidFill>
                <a:effectLst/>
                <a:latin typeface="BookmanOldStyle_3-"/>
              </a:rPr>
              <a:t>Work in the Supermarket will be done in the following way: </a:t>
            </a:r>
          </a:p>
          <a:p>
            <a:pPr marL="457200" indent="-457200" algn="l">
              <a:lnSpc>
                <a:spcPct val="100000"/>
              </a:lnSpc>
              <a:buFont typeface="+mj-lt"/>
              <a:buAutoNum type="arabicPeriod"/>
            </a:pPr>
            <a:r>
              <a:rPr lang="en-US" sz="2000" b="0" i="0" dirty="0">
                <a:solidFill>
                  <a:schemeClr val="bg1"/>
                </a:solidFill>
                <a:effectLst/>
                <a:latin typeface="BookmanOldStyle_3-"/>
              </a:rPr>
              <a:t>The product will come in the store.</a:t>
            </a:r>
          </a:p>
          <a:p>
            <a:pPr marL="457200" indent="-457200" algn="l">
              <a:lnSpc>
                <a:spcPct val="100000"/>
              </a:lnSpc>
              <a:buFont typeface="+mj-lt"/>
              <a:buAutoNum type="arabicPeriod"/>
            </a:pPr>
            <a:r>
              <a:rPr lang="en-US" sz="2000" b="0" i="0" dirty="0">
                <a:solidFill>
                  <a:schemeClr val="bg1"/>
                </a:solidFill>
                <a:effectLst/>
                <a:latin typeface="BookmanOldStyle_3-"/>
              </a:rPr>
              <a:t>The Administrator will enter the information of the product in the database and the price and discount available for each product.</a:t>
            </a:r>
          </a:p>
          <a:p>
            <a:pPr marL="457200" indent="-457200" algn="l">
              <a:lnSpc>
                <a:spcPct val="100000"/>
              </a:lnSpc>
              <a:buFont typeface="+mj-lt"/>
              <a:buAutoNum type="arabicPeriod"/>
            </a:pPr>
            <a:r>
              <a:rPr lang="en-US" sz="2000" b="0" i="0" dirty="0">
                <a:solidFill>
                  <a:schemeClr val="bg1"/>
                </a:solidFill>
                <a:effectLst/>
                <a:latin typeface="BookmanOldStyle_3-"/>
              </a:rPr>
              <a:t>The customer will come and take the basket with him/her and choose the product and take it to the counter. </a:t>
            </a:r>
          </a:p>
          <a:p>
            <a:pPr marL="457200" indent="-457200" algn="l">
              <a:lnSpc>
                <a:spcPct val="100000"/>
              </a:lnSpc>
              <a:buFont typeface="+mj-lt"/>
              <a:buAutoNum type="arabicPeriod"/>
            </a:pPr>
            <a:r>
              <a:rPr lang="en-US" sz="2000" b="0" i="0" dirty="0">
                <a:solidFill>
                  <a:schemeClr val="bg1"/>
                </a:solidFill>
                <a:effectLst/>
                <a:latin typeface="BookmanOldStyle_3-"/>
              </a:rPr>
              <a:t>The bill calculating operator will enter the product number then it will show its information and price and the bill will be calculated and the total payment will be shown.</a:t>
            </a:r>
          </a:p>
          <a:p>
            <a:pPr marL="457200" indent="-457200" algn="l">
              <a:lnSpc>
                <a:spcPct val="100000"/>
              </a:lnSpc>
              <a:buFont typeface="+mj-lt"/>
              <a:buAutoNum type="arabicPeriod"/>
            </a:pPr>
            <a:r>
              <a:rPr lang="en-US" sz="2000" b="0" i="0" dirty="0">
                <a:solidFill>
                  <a:schemeClr val="bg1"/>
                </a:solidFill>
                <a:effectLst/>
                <a:latin typeface="BookmanOldStyle_3-"/>
              </a:rPr>
              <a:t>Customers will pay for the products in online or offline mode.</a:t>
            </a:r>
          </a:p>
          <a:p>
            <a:pPr marL="457200" indent="-457200" algn="l">
              <a:lnSpc>
                <a:spcPct val="100000"/>
              </a:lnSpc>
              <a:buFont typeface="+mj-lt"/>
              <a:buAutoNum type="arabicPeriod"/>
            </a:pPr>
            <a:r>
              <a:rPr lang="en-US" sz="2000" b="0" i="0" dirty="0">
                <a:solidFill>
                  <a:schemeClr val="bg1"/>
                </a:solidFill>
                <a:effectLst/>
                <a:latin typeface="BookmanOldStyle_3-"/>
              </a:rPr>
              <a:t>All the products will be packed and delivered to the customer.</a:t>
            </a:r>
            <a:endParaRPr lang="en-IN" sz="2000" b="1" dirty="0">
              <a:solidFill>
                <a:schemeClr val="bg1"/>
              </a:solidFill>
            </a:endParaRPr>
          </a:p>
        </p:txBody>
      </p:sp>
    </p:spTree>
    <p:extLst>
      <p:ext uri="{BB962C8B-B14F-4D97-AF65-F5344CB8AC3E}">
        <p14:creationId xmlns:p14="http://schemas.microsoft.com/office/powerpoint/2010/main" val="343362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E33528-7777-853F-D09F-D0D10E604676}"/>
              </a:ext>
            </a:extLst>
          </p:cNvPr>
          <p:cNvPicPr>
            <a:picLocks noChangeAspect="1"/>
          </p:cNvPicPr>
          <p:nvPr/>
        </p:nvPicPr>
        <p:blipFill>
          <a:blip r:embed="rId2"/>
          <a:stretch>
            <a:fillRect/>
          </a:stretch>
        </p:blipFill>
        <p:spPr>
          <a:xfrm>
            <a:off x="0" y="-39107"/>
            <a:ext cx="12192000" cy="6897107"/>
          </a:xfrm>
          <a:prstGeom prst="rect">
            <a:avLst/>
          </a:prstGeom>
        </p:spPr>
      </p:pic>
      <p:sp>
        <p:nvSpPr>
          <p:cNvPr id="2" name="Title 1">
            <a:extLst>
              <a:ext uri="{FF2B5EF4-FFF2-40B4-BE49-F238E27FC236}">
                <a16:creationId xmlns:a16="http://schemas.microsoft.com/office/drawing/2014/main" id="{30D81F91-DD19-79A6-4D98-9C6A093CF327}"/>
              </a:ext>
            </a:extLst>
          </p:cNvPr>
          <p:cNvSpPr>
            <a:spLocks noGrp="1"/>
          </p:cNvSpPr>
          <p:nvPr>
            <p:ph type="ctrTitle"/>
          </p:nvPr>
        </p:nvSpPr>
        <p:spPr>
          <a:xfrm>
            <a:off x="5354424" y="568965"/>
            <a:ext cx="5313575" cy="1031235"/>
          </a:xfrm>
        </p:spPr>
        <p:txBody>
          <a:bodyPr>
            <a:normAutofit fontScale="90000"/>
          </a:bodyPr>
          <a:lstStyle/>
          <a:p>
            <a:r>
              <a:rPr lang="en-IN" u="sng" dirty="0">
                <a:solidFill>
                  <a:schemeClr val="bg1"/>
                </a:solidFill>
              </a:rPr>
              <a:t>TOOLS REQUIRED</a:t>
            </a:r>
          </a:p>
        </p:txBody>
      </p:sp>
      <p:sp>
        <p:nvSpPr>
          <p:cNvPr id="3" name="Subtitle 2">
            <a:extLst>
              <a:ext uri="{FF2B5EF4-FFF2-40B4-BE49-F238E27FC236}">
                <a16:creationId xmlns:a16="http://schemas.microsoft.com/office/drawing/2014/main" id="{BA87EFF4-B00C-DFCE-C7AA-4BE4FD0B8037}"/>
              </a:ext>
            </a:extLst>
          </p:cNvPr>
          <p:cNvSpPr>
            <a:spLocks noGrp="1"/>
          </p:cNvSpPr>
          <p:nvPr>
            <p:ph type="subTitle" idx="1"/>
          </p:nvPr>
        </p:nvSpPr>
        <p:spPr>
          <a:xfrm>
            <a:off x="4534292" y="1932495"/>
            <a:ext cx="7202079" cy="3325305"/>
          </a:xfrm>
        </p:spPr>
        <p:txBody>
          <a:bodyPr>
            <a:normAutofit fontScale="25000" lnSpcReduction="20000"/>
          </a:bodyPr>
          <a:lstStyle/>
          <a:p>
            <a:pPr rtl="0"/>
            <a:r>
              <a:rPr lang="en-IN" sz="9600" b="1" dirty="0">
                <a:solidFill>
                  <a:schemeClr val="bg1"/>
                </a:solidFill>
                <a:effectLst/>
                <a:latin typeface="Arial" panose="020B0604020202020204" pitchFamily="34" charset="0"/>
              </a:rPr>
              <a:t>HARDWARE SPECIFICATIONS</a:t>
            </a:r>
          </a:p>
          <a:p>
            <a:pPr rtl="0"/>
            <a:endParaRPr lang="en-IN" sz="9600" b="1" dirty="0">
              <a:solidFill>
                <a:schemeClr val="bg1"/>
              </a:solidFill>
              <a:effectLst/>
              <a:latin typeface="Arial" panose="020B0604020202020204" pitchFamily="34" charset="0"/>
            </a:endParaRPr>
          </a:p>
          <a:p>
            <a:pPr rtl="0"/>
            <a:r>
              <a:rPr lang="en-IN" sz="9600" dirty="0">
                <a:solidFill>
                  <a:schemeClr val="bg1"/>
                </a:solidFill>
                <a:effectLst/>
                <a:latin typeface="Arial" panose="020B0604020202020204" pitchFamily="34" charset="0"/>
              </a:rPr>
              <a:t>Processor: Intel Core i5 Processor</a:t>
            </a:r>
          </a:p>
          <a:p>
            <a:pPr rtl="0"/>
            <a:r>
              <a:rPr lang="en-IN" sz="9600" dirty="0">
                <a:solidFill>
                  <a:schemeClr val="bg1"/>
                </a:solidFill>
                <a:effectLst/>
                <a:latin typeface="Arial" panose="020B0604020202020204" pitchFamily="34" charset="0"/>
              </a:rPr>
              <a:t>RAM: 8GB(Minimum)</a:t>
            </a:r>
          </a:p>
          <a:p>
            <a:pPr rtl="0"/>
            <a:r>
              <a:rPr lang="en-IN" sz="9600" dirty="0">
                <a:solidFill>
                  <a:schemeClr val="bg1"/>
                </a:solidFill>
                <a:effectLst/>
                <a:latin typeface="Arial" panose="020B0604020202020204" pitchFamily="34" charset="0"/>
              </a:rPr>
              <a:t>HDD:40GB(Minimum) </a:t>
            </a:r>
          </a:p>
          <a:p>
            <a:pPr rtl="0"/>
            <a:endParaRPr lang="en-IN" sz="9600" dirty="0">
              <a:solidFill>
                <a:schemeClr val="bg1"/>
              </a:solidFill>
              <a:effectLst/>
              <a:latin typeface="Arial" panose="020B0604020202020204" pitchFamily="34" charset="0"/>
            </a:endParaRPr>
          </a:p>
          <a:p>
            <a:pPr rtl="0"/>
            <a:r>
              <a:rPr lang="en-IN" sz="9600" b="1" dirty="0">
                <a:solidFill>
                  <a:schemeClr val="bg1"/>
                </a:solidFill>
                <a:effectLst/>
                <a:latin typeface="Arial" panose="020B0604020202020204" pitchFamily="34" charset="0"/>
              </a:rPr>
              <a:t>SOFTWARE SPECIFICATIONS</a:t>
            </a:r>
          </a:p>
          <a:p>
            <a:pPr rtl="0"/>
            <a:r>
              <a:rPr lang="en-IN" sz="9600" dirty="0">
                <a:solidFill>
                  <a:schemeClr val="bg1"/>
                </a:solidFill>
                <a:effectLst/>
                <a:latin typeface="Arial" panose="020B0604020202020204" pitchFamily="34" charset="0"/>
              </a:rPr>
              <a:t>Operating System: Windows 11</a:t>
            </a:r>
          </a:p>
          <a:p>
            <a:pPr rtl="0"/>
            <a:r>
              <a:rPr lang="en-IN" sz="9600" dirty="0">
                <a:solidFill>
                  <a:schemeClr val="bg1"/>
                </a:solidFill>
                <a:effectLst/>
                <a:latin typeface="Arial" panose="020B0604020202020204" pitchFamily="34" charset="0"/>
              </a:rPr>
              <a:t>Front-end:</a:t>
            </a:r>
            <a:r>
              <a:rPr lang="en-IN" sz="9600" dirty="0">
                <a:solidFill>
                  <a:schemeClr val="bg1"/>
                </a:solidFill>
                <a:latin typeface="Arial" panose="020B0604020202020204" pitchFamily="34" charset="0"/>
              </a:rPr>
              <a:t> Eclipse</a:t>
            </a:r>
            <a:endParaRPr lang="en-IN" sz="9600" dirty="0">
              <a:solidFill>
                <a:schemeClr val="bg1"/>
              </a:solidFill>
              <a:effectLst/>
              <a:latin typeface="Arial" panose="020B0604020202020204" pitchFamily="34" charset="0"/>
            </a:endParaRPr>
          </a:p>
          <a:p>
            <a:pPr rtl="0"/>
            <a:r>
              <a:rPr lang="en-IN" sz="9600" dirty="0">
                <a:solidFill>
                  <a:schemeClr val="bg1"/>
                </a:solidFill>
                <a:effectLst/>
                <a:latin typeface="Arial" panose="020B0604020202020204" pitchFamily="34" charset="0"/>
              </a:rPr>
              <a:t>Languages Used: Java</a:t>
            </a:r>
            <a:endParaRPr lang="en-IN" sz="9600" dirty="0">
              <a:solidFill>
                <a:schemeClr val="bg1"/>
              </a:solidFill>
              <a:effectLst/>
            </a:endParaRPr>
          </a:p>
          <a:p>
            <a:br>
              <a:rPr lang="en-IN" b="0" i="0" dirty="0">
                <a:solidFill>
                  <a:schemeClr val="bg1"/>
                </a:solidFill>
                <a:effectLst/>
                <a:latin typeface="Arial" panose="020B0604020202020204" pitchFamily="34" charset="0"/>
              </a:rPr>
            </a:br>
            <a:endParaRPr lang="en-IN" dirty="0">
              <a:solidFill>
                <a:schemeClr val="bg1"/>
              </a:solidFill>
            </a:endParaRPr>
          </a:p>
        </p:txBody>
      </p:sp>
    </p:spTree>
    <p:extLst>
      <p:ext uri="{BB962C8B-B14F-4D97-AF65-F5344CB8AC3E}">
        <p14:creationId xmlns:p14="http://schemas.microsoft.com/office/powerpoint/2010/main" val="154721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A8FC85-E0CA-F9CC-308E-417DDDF90C7E}"/>
              </a:ext>
            </a:extLst>
          </p:cNvPr>
          <p:cNvPicPr>
            <a:picLocks noChangeAspect="1"/>
          </p:cNvPicPr>
          <p:nvPr/>
        </p:nvPicPr>
        <p:blipFill>
          <a:blip r:embed="rId2"/>
          <a:stretch>
            <a:fillRect/>
          </a:stretch>
        </p:blipFill>
        <p:spPr>
          <a:xfrm>
            <a:off x="0" y="-39107"/>
            <a:ext cx="12192000" cy="6897107"/>
          </a:xfrm>
          <a:prstGeom prst="rect">
            <a:avLst/>
          </a:prstGeom>
        </p:spPr>
      </p:pic>
      <p:sp>
        <p:nvSpPr>
          <p:cNvPr id="2" name="Title 1">
            <a:extLst>
              <a:ext uri="{FF2B5EF4-FFF2-40B4-BE49-F238E27FC236}">
                <a16:creationId xmlns:a16="http://schemas.microsoft.com/office/drawing/2014/main" id="{0F5F7E73-AEED-B2D4-C762-13F694DC40AA}"/>
              </a:ext>
            </a:extLst>
          </p:cNvPr>
          <p:cNvSpPr>
            <a:spLocks noGrp="1"/>
          </p:cNvSpPr>
          <p:nvPr>
            <p:ph type="title"/>
          </p:nvPr>
        </p:nvSpPr>
        <p:spPr>
          <a:xfrm>
            <a:off x="6094429" y="351467"/>
            <a:ext cx="5770944" cy="1325563"/>
          </a:xfrm>
        </p:spPr>
        <p:txBody>
          <a:bodyPr/>
          <a:lstStyle/>
          <a:p>
            <a:r>
              <a:rPr lang="en-IN" u="sng" dirty="0">
                <a:solidFill>
                  <a:schemeClr val="bg1"/>
                </a:solidFill>
              </a:rPr>
              <a:t>UML /CLASS  DIAGRAM</a:t>
            </a:r>
          </a:p>
        </p:txBody>
      </p:sp>
      <p:pic>
        <p:nvPicPr>
          <p:cNvPr id="7" name="Content Placeholder 6">
            <a:extLst>
              <a:ext uri="{FF2B5EF4-FFF2-40B4-BE49-F238E27FC236}">
                <a16:creationId xmlns:a16="http://schemas.microsoft.com/office/drawing/2014/main" id="{990D27F1-59B8-9A4D-8D2B-465B48D964B5}"/>
              </a:ext>
            </a:extLst>
          </p:cNvPr>
          <p:cNvPicPr>
            <a:picLocks noGrp="1" noChangeAspect="1"/>
          </p:cNvPicPr>
          <p:nvPr>
            <p:ph idx="1"/>
          </p:nvPr>
        </p:nvPicPr>
        <p:blipFill rotWithShape="1">
          <a:blip r:embed="rId3"/>
          <a:srcRect l="792" t="417" b="1"/>
          <a:stretch/>
        </p:blipFill>
        <p:spPr>
          <a:xfrm>
            <a:off x="717963" y="1677030"/>
            <a:ext cx="10970173" cy="4695888"/>
          </a:xfrm>
        </p:spPr>
      </p:pic>
      <p:sp>
        <p:nvSpPr>
          <p:cNvPr id="5" name="TextBox 4">
            <a:extLst>
              <a:ext uri="{FF2B5EF4-FFF2-40B4-BE49-F238E27FC236}">
                <a16:creationId xmlns:a16="http://schemas.microsoft.com/office/drawing/2014/main" id="{1514ED52-11A2-E6AA-051A-499437CBDA9B}"/>
              </a:ext>
            </a:extLst>
          </p:cNvPr>
          <p:cNvSpPr txBox="1"/>
          <p:nvPr/>
        </p:nvSpPr>
        <p:spPr>
          <a:xfrm>
            <a:off x="3047215" y="1307698"/>
            <a:ext cx="6094428" cy="369332"/>
          </a:xfrm>
          <a:prstGeom prst="rect">
            <a:avLst/>
          </a:prstGeom>
          <a:noFill/>
        </p:spPr>
        <p:txBody>
          <a:bodyPr wrap="square">
            <a:spAutoFit/>
          </a:bodyPr>
          <a:lstStyle/>
          <a:p>
            <a:r>
              <a:rPr lang="en-US" b="0" i="0" dirty="0">
                <a:solidFill>
                  <a:srgbClr val="767575"/>
                </a:solidFill>
                <a:effectLst/>
                <a:latin typeface="-apple-system"/>
              </a:rPr>
              <a:t>.</a:t>
            </a:r>
            <a:endParaRPr lang="en-IN" dirty="0"/>
          </a:p>
        </p:txBody>
      </p:sp>
    </p:spTree>
    <p:extLst>
      <p:ext uri="{BB962C8B-B14F-4D97-AF65-F5344CB8AC3E}">
        <p14:creationId xmlns:p14="http://schemas.microsoft.com/office/powerpoint/2010/main" val="116816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D23ECE-E3D6-AAED-69A6-83E032E476AB}"/>
              </a:ext>
            </a:extLst>
          </p:cNvPr>
          <p:cNvPicPr>
            <a:picLocks noChangeAspect="1"/>
          </p:cNvPicPr>
          <p:nvPr/>
        </p:nvPicPr>
        <p:blipFill>
          <a:blip r:embed="rId2"/>
          <a:stretch>
            <a:fillRect/>
          </a:stretch>
        </p:blipFill>
        <p:spPr>
          <a:xfrm>
            <a:off x="0" y="-39107"/>
            <a:ext cx="12192000" cy="6897107"/>
          </a:xfrm>
          <a:prstGeom prst="rect">
            <a:avLst/>
          </a:prstGeom>
        </p:spPr>
      </p:pic>
      <p:sp>
        <p:nvSpPr>
          <p:cNvPr id="2" name="Title 1">
            <a:extLst>
              <a:ext uri="{FF2B5EF4-FFF2-40B4-BE49-F238E27FC236}">
                <a16:creationId xmlns:a16="http://schemas.microsoft.com/office/drawing/2014/main" id="{0DBAAE3F-56CD-FFE8-ABB6-83E5FA15F591}"/>
              </a:ext>
            </a:extLst>
          </p:cNvPr>
          <p:cNvSpPr>
            <a:spLocks noGrp="1"/>
          </p:cNvSpPr>
          <p:nvPr>
            <p:ph type="ctrTitle"/>
          </p:nvPr>
        </p:nvSpPr>
        <p:spPr>
          <a:xfrm>
            <a:off x="6808460" y="357133"/>
            <a:ext cx="4735398" cy="939325"/>
          </a:xfrm>
        </p:spPr>
        <p:txBody>
          <a:bodyPr/>
          <a:lstStyle/>
          <a:p>
            <a:r>
              <a:rPr lang="en-IN" u="sng" dirty="0">
                <a:solidFill>
                  <a:schemeClr val="bg1"/>
                </a:solidFill>
              </a:rPr>
              <a:t>GITHUB SETUP </a:t>
            </a:r>
          </a:p>
        </p:txBody>
      </p:sp>
      <p:pic>
        <p:nvPicPr>
          <p:cNvPr id="15" name="Picture 14">
            <a:extLst>
              <a:ext uri="{FF2B5EF4-FFF2-40B4-BE49-F238E27FC236}">
                <a16:creationId xmlns:a16="http://schemas.microsoft.com/office/drawing/2014/main" id="{087AC0E0-85DA-1A3A-AA4C-B6460B1E04B4}"/>
              </a:ext>
            </a:extLst>
          </p:cNvPr>
          <p:cNvPicPr>
            <a:picLocks noChangeAspect="1"/>
          </p:cNvPicPr>
          <p:nvPr/>
        </p:nvPicPr>
        <p:blipFill>
          <a:blip r:embed="rId3"/>
          <a:stretch>
            <a:fillRect/>
          </a:stretch>
        </p:blipFill>
        <p:spPr>
          <a:xfrm>
            <a:off x="1522109" y="4146715"/>
            <a:ext cx="4400259" cy="2229145"/>
          </a:xfrm>
          <a:prstGeom prst="rect">
            <a:avLst/>
          </a:prstGeom>
          <a:ln w="28575">
            <a:solidFill>
              <a:schemeClr val="accent4">
                <a:lumMod val="75000"/>
              </a:schemeClr>
            </a:solidFill>
          </a:ln>
        </p:spPr>
      </p:pic>
      <p:pic>
        <p:nvPicPr>
          <p:cNvPr id="16" name="Picture 15">
            <a:extLst>
              <a:ext uri="{FF2B5EF4-FFF2-40B4-BE49-F238E27FC236}">
                <a16:creationId xmlns:a16="http://schemas.microsoft.com/office/drawing/2014/main" id="{FE8D88F3-DD32-0498-7DEF-D045D1C980EF}"/>
              </a:ext>
            </a:extLst>
          </p:cNvPr>
          <p:cNvPicPr>
            <a:picLocks noChangeAspect="1"/>
          </p:cNvPicPr>
          <p:nvPr/>
        </p:nvPicPr>
        <p:blipFill>
          <a:blip r:embed="rId4"/>
          <a:stretch>
            <a:fillRect/>
          </a:stretch>
        </p:blipFill>
        <p:spPr>
          <a:xfrm>
            <a:off x="6857054" y="4146715"/>
            <a:ext cx="4400259" cy="2200130"/>
          </a:xfrm>
          <a:prstGeom prst="rect">
            <a:avLst/>
          </a:prstGeom>
          <a:ln w="28575">
            <a:solidFill>
              <a:schemeClr val="accent4">
                <a:lumMod val="75000"/>
              </a:schemeClr>
            </a:solidFill>
          </a:ln>
        </p:spPr>
      </p:pic>
      <p:pic>
        <p:nvPicPr>
          <p:cNvPr id="17" name="Picture 16">
            <a:extLst>
              <a:ext uri="{FF2B5EF4-FFF2-40B4-BE49-F238E27FC236}">
                <a16:creationId xmlns:a16="http://schemas.microsoft.com/office/drawing/2014/main" id="{D4E6CD8E-1401-CD41-03EA-4EAE86251C2A}"/>
              </a:ext>
            </a:extLst>
          </p:cNvPr>
          <p:cNvPicPr>
            <a:picLocks noChangeAspect="1"/>
          </p:cNvPicPr>
          <p:nvPr/>
        </p:nvPicPr>
        <p:blipFill>
          <a:blip r:embed="rId5"/>
          <a:stretch>
            <a:fillRect/>
          </a:stretch>
        </p:blipFill>
        <p:spPr>
          <a:xfrm>
            <a:off x="1522109" y="1406946"/>
            <a:ext cx="4400259" cy="2241382"/>
          </a:xfrm>
          <a:prstGeom prst="rect">
            <a:avLst/>
          </a:prstGeom>
          <a:ln w="28575">
            <a:solidFill>
              <a:schemeClr val="accent4">
                <a:lumMod val="75000"/>
              </a:schemeClr>
            </a:solidFill>
          </a:ln>
        </p:spPr>
      </p:pic>
      <p:pic>
        <p:nvPicPr>
          <p:cNvPr id="18" name="Picture 17">
            <a:extLst>
              <a:ext uri="{FF2B5EF4-FFF2-40B4-BE49-F238E27FC236}">
                <a16:creationId xmlns:a16="http://schemas.microsoft.com/office/drawing/2014/main" id="{F391ADF0-7733-18DD-55EC-3544AEE23926}"/>
              </a:ext>
            </a:extLst>
          </p:cNvPr>
          <p:cNvPicPr>
            <a:picLocks noChangeAspect="1"/>
          </p:cNvPicPr>
          <p:nvPr/>
        </p:nvPicPr>
        <p:blipFill>
          <a:blip r:embed="rId6"/>
          <a:stretch>
            <a:fillRect/>
          </a:stretch>
        </p:blipFill>
        <p:spPr>
          <a:xfrm>
            <a:off x="6808460" y="1409266"/>
            <a:ext cx="4435191" cy="2200130"/>
          </a:xfrm>
          <a:prstGeom prst="rect">
            <a:avLst/>
          </a:prstGeom>
          <a:ln w="28575">
            <a:solidFill>
              <a:schemeClr val="accent4">
                <a:lumMod val="75000"/>
              </a:schemeClr>
            </a:solidFill>
          </a:ln>
        </p:spPr>
      </p:pic>
      <p:sp>
        <p:nvSpPr>
          <p:cNvPr id="19" name="TextBox 18">
            <a:extLst>
              <a:ext uri="{FF2B5EF4-FFF2-40B4-BE49-F238E27FC236}">
                <a16:creationId xmlns:a16="http://schemas.microsoft.com/office/drawing/2014/main" id="{DA37D991-069D-7D80-824E-F60D4354A0F9}"/>
              </a:ext>
            </a:extLst>
          </p:cNvPr>
          <p:cNvSpPr txBox="1"/>
          <p:nvPr/>
        </p:nvSpPr>
        <p:spPr>
          <a:xfrm>
            <a:off x="1411208" y="3706737"/>
            <a:ext cx="6097464" cy="369332"/>
          </a:xfrm>
          <a:prstGeom prst="rect">
            <a:avLst/>
          </a:prstGeom>
          <a:noFill/>
        </p:spPr>
        <p:txBody>
          <a:bodyPr wrap="square">
            <a:spAutoFit/>
          </a:bodyPr>
          <a:lstStyle/>
          <a:p>
            <a:r>
              <a:rPr lang="en-US" dirty="0">
                <a:solidFill>
                  <a:schemeClr val="bg1"/>
                </a:solidFill>
              </a:rPr>
              <a:t>SAYYED SAMEER BASIR 	      (2110030317)</a:t>
            </a:r>
          </a:p>
        </p:txBody>
      </p:sp>
      <p:sp>
        <p:nvSpPr>
          <p:cNvPr id="20" name="TextBox 19">
            <a:extLst>
              <a:ext uri="{FF2B5EF4-FFF2-40B4-BE49-F238E27FC236}">
                <a16:creationId xmlns:a16="http://schemas.microsoft.com/office/drawing/2014/main" id="{57756476-5ADC-6B65-CB4A-D4EC7F514187}"/>
              </a:ext>
            </a:extLst>
          </p:cNvPr>
          <p:cNvSpPr txBox="1"/>
          <p:nvPr/>
        </p:nvSpPr>
        <p:spPr>
          <a:xfrm>
            <a:off x="6760054" y="3671624"/>
            <a:ext cx="4832210" cy="369332"/>
          </a:xfrm>
          <a:prstGeom prst="rect">
            <a:avLst/>
          </a:prstGeom>
          <a:noFill/>
        </p:spPr>
        <p:txBody>
          <a:bodyPr wrap="square">
            <a:spAutoFit/>
          </a:bodyPr>
          <a:lstStyle/>
          <a:p>
            <a:r>
              <a:rPr lang="en-US" dirty="0">
                <a:solidFill>
                  <a:schemeClr val="bg1"/>
                </a:solidFill>
              </a:rPr>
              <a:t>N.JAHNAVI		      (2110020287)</a:t>
            </a:r>
            <a:endParaRPr lang="en-IN" dirty="0">
              <a:solidFill>
                <a:schemeClr val="bg1"/>
              </a:solidFill>
            </a:endParaRPr>
          </a:p>
        </p:txBody>
      </p:sp>
      <p:sp>
        <p:nvSpPr>
          <p:cNvPr id="21" name="TextBox 20">
            <a:extLst>
              <a:ext uri="{FF2B5EF4-FFF2-40B4-BE49-F238E27FC236}">
                <a16:creationId xmlns:a16="http://schemas.microsoft.com/office/drawing/2014/main" id="{93278DCB-162A-F505-36B0-A10FB1D2BE57}"/>
              </a:ext>
            </a:extLst>
          </p:cNvPr>
          <p:cNvSpPr txBox="1"/>
          <p:nvPr/>
        </p:nvSpPr>
        <p:spPr>
          <a:xfrm>
            <a:off x="1522109" y="6389463"/>
            <a:ext cx="4878987" cy="369332"/>
          </a:xfrm>
          <a:prstGeom prst="rect">
            <a:avLst/>
          </a:prstGeom>
          <a:noFill/>
        </p:spPr>
        <p:txBody>
          <a:bodyPr wrap="square">
            <a:spAutoFit/>
          </a:bodyPr>
          <a:lstStyle/>
          <a:p>
            <a:r>
              <a:rPr lang="en-US" dirty="0">
                <a:solidFill>
                  <a:schemeClr val="bg1"/>
                </a:solidFill>
              </a:rPr>
              <a:t>MEHAK GOYAL		    (2110030313)</a:t>
            </a:r>
            <a:endParaRPr lang="en-IN" dirty="0">
              <a:solidFill>
                <a:schemeClr val="bg1"/>
              </a:solidFill>
            </a:endParaRPr>
          </a:p>
        </p:txBody>
      </p:sp>
      <p:sp>
        <p:nvSpPr>
          <p:cNvPr id="22" name="TextBox 21">
            <a:extLst>
              <a:ext uri="{FF2B5EF4-FFF2-40B4-BE49-F238E27FC236}">
                <a16:creationId xmlns:a16="http://schemas.microsoft.com/office/drawing/2014/main" id="{0848D68E-C3E5-6E6E-C031-DEB4D2EAB5F7}"/>
              </a:ext>
            </a:extLst>
          </p:cNvPr>
          <p:cNvSpPr txBox="1"/>
          <p:nvPr/>
        </p:nvSpPr>
        <p:spPr>
          <a:xfrm>
            <a:off x="6808460" y="6375860"/>
            <a:ext cx="4566543" cy="369332"/>
          </a:xfrm>
          <a:prstGeom prst="rect">
            <a:avLst/>
          </a:prstGeom>
          <a:noFill/>
        </p:spPr>
        <p:txBody>
          <a:bodyPr wrap="square">
            <a:spAutoFit/>
          </a:bodyPr>
          <a:lstStyle/>
          <a:p>
            <a:r>
              <a:rPr lang="en-US" dirty="0">
                <a:solidFill>
                  <a:schemeClr val="bg1"/>
                </a:solidFill>
              </a:rPr>
              <a:t>PRANAV KUMAR G		      (2110030281)</a:t>
            </a:r>
          </a:p>
        </p:txBody>
      </p:sp>
    </p:spTree>
    <p:extLst>
      <p:ext uri="{BB962C8B-B14F-4D97-AF65-F5344CB8AC3E}">
        <p14:creationId xmlns:p14="http://schemas.microsoft.com/office/powerpoint/2010/main" val="368153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24533D-1CDB-9514-41C6-E53311604A69}"/>
              </a:ext>
            </a:extLst>
          </p:cNvPr>
          <p:cNvPicPr>
            <a:picLocks noChangeAspect="1"/>
          </p:cNvPicPr>
          <p:nvPr/>
        </p:nvPicPr>
        <p:blipFill>
          <a:blip r:embed="rId2"/>
          <a:stretch>
            <a:fillRect/>
          </a:stretch>
        </p:blipFill>
        <p:spPr>
          <a:xfrm>
            <a:off x="0" y="-39107"/>
            <a:ext cx="12192000" cy="6897107"/>
          </a:xfrm>
          <a:prstGeom prst="rect">
            <a:avLst/>
          </a:prstGeom>
        </p:spPr>
      </p:pic>
      <p:sp>
        <p:nvSpPr>
          <p:cNvPr id="2" name="Title 1">
            <a:extLst>
              <a:ext uri="{FF2B5EF4-FFF2-40B4-BE49-F238E27FC236}">
                <a16:creationId xmlns:a16="http://schemas.microsoft.com/office/drawing/2014/main" id="{63E36FF0-4D33-133C-DDC8-0CCD5661A504}"/>
              </a:ext>
            </a:extLst>
          </p:cNvPr>
          <p:cNvSpPr>
            <a:spLocks noGrp="1"/>
          </p:cNvSpPr>
          <p:nvPr>
            <p:ph type="ctrTitle"/>
          </p:nvPr>
        </p:nvSpPr>
        <p:spPr>
          <a:xfrm>
            <a:off x="5002305" y="519954"/>
            <a:ext cx="6902823" cy="869576"/>
          </a:xfrm>
        </p:spPr>
        <p:txBody>
          <a:bodyPr>
            <a:normAutofit fontScale="90000"/>
          </a:bodyPr>
          <a:lstStyle/>
          <a:p>
            <a:r>
              <a:rPr lang="en-IN" u="sng" dirty="0">
                <a:solidFill>
                  <a:schemeClr val="bg1"/>
                </a:solidFill>
              </a:rPr>
              <a:t>GITHUB GROUP SETUP</a:t>
            </a:r>
          </a:p>
        </p:txBody>
      </p:sp>
      <p:sp>
        <p:nvSpPr>
          <p:cNvPr id="3" name="Subtitle 2">
            <a:extLst>
              <a:ext uri="{FF2B5EF4-FFF2-40B4-BE49-F238E27FC236}">
                <a16:creationId xmlns:a16="http://schemas.microsoft.com/office/drawing/2014/main" id="{558D2753-8392-CCFF-8FB2-ED38F25B2A71}"/>
              </a:ext>
            </a:extLst>
          </p:cNvPr>
          <p:cNvSpPr>
            <a:spLocks noGrp="1"/>
          </p:cNvSpPr>
          <p:nvPr>
            <p:ph type="subTitle" idx="1"/>
          </p:nvPr>
        </p:nvSpPr>
        <p:spPr>
          <a:xfrm>
            <a:off x="1524000" y="1577788"/>
            <a:ext cx="10381128" cy="4760258"/>
          </a:xfrm>
        </p:spPr>
        <p:txBody>
          <a:bodyPr/>
          <a:lstStyle/>
          <a:p>
            <a:endParaRPr lang="en-IN" dirty="0"/>
          </a:p>
          <a:p>
            <a:r>
              <a:rPr lang="en-IN" dirty="0">
                <a:solidFill>
                  <a:schemeClr val="bg1"/>
                </a:solidFill>
                <a:hlinkClick r:id="rId3">
                  <a:extLst>
                    <a:ext uri="{A12FA001-AC4F-418D-AE19-62706E023703}">
                      <ahyp:hlinkClr xmlns:ahyp="http://schemas.microsoft.com/office/drawing/2018/hyperlinkcolor" val="tx"/>
                    </a:ext>
                  </a:extLst>
                </a:hlinkClick>
              </a:rPr>
              <a:t>https://github.com/sameer0208/Team-14-Project-Repository</a:t>
            </a:r>
            <a:endParaRPr lang="en-IN" dirty="0">
              <a:solidFill>
                <a:schemeClr val="bg1"/>
              </a:solidFill>
            </a:endParaRPr>
          </a:p>
          <a:p>
            <a:endParaRPr lang="en-IN" dirty="0"/>
          </a:p>
        </p:txBody>
      </p:sp>
      <p:pic>
        <p:nvPicPr>
          <p:cNvPr id="6" name="Picture 5">
            <a:extLst>
              <a:ext uri="{FF2B5EF4-FFF2-40B4-BE49-F238E27FC236}">
                <a16:creationId xmlns:a16="http://schemas.microsoft.com/office/drawing/2014/main" id="{9FAE8014-1031-A42D-9444-6DD19929402D}"/>
              </a:ext>
            </a:extLst>
          </p:cNvPr>
          <p:cNvPicPr>
            <a:picLocks noChangeAspect="1"/>
          </p:cNvPicPr>
          <p:nvPr/>
        </p:nvPicPr>
        <p:blipFill>
          <a:blip r:embed="rId4"/>
          <a:stretch>
            <a:fillRect/>
          </a:stretch>
        </p:blipFill>
        <p:spPr>
          <a:xfrm>
            <a:off x="3654621" y="2916866"/>
            <a:ext cx="5649113" cy="2800741"/>
          </a:xfrm>
          <a:prstGeom prst="rect">
            <a:avLst/>
          </a:prstGeom>
        </p:spPr>
      </p:pic>
    </p:spTree>
    <p:extLst>
      <p:ext uri="{BB962C8B-B14F-4D97-AF65-F5344CB8AC3E}">
        <p14:creationId xmlns:p14="http://schemas.microsoft.com/office/powerpoint/2010/main" val="377395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29040D-2CAE-0233-C353-7FA138A9B201}"/>
              </a:ext>
            </a:extLst>
          </p:cNvPr>
          <p:cNvPicPr>
            <a:picLocks noChangeAspect="1"/>
          </p:cNvPicPr>
          <p:nvPr/>
        </p:nvPicPr>
        <p:blipFill>
          <a:blip r:embed="rId2"/>
          <a:stretch>
            <a:fillRect/>
          </a:stretch>
        </p:blipFill>
        <p:spPr>
          <a:xfrm>
            <a:off x="0" y="0"/>
            <a:ext cx="12192000" cy="6897107"/>
          </a:xfrm>
          <a:prstGeom prst="rect">
            <a:avLst/>
          </a:prstGeom>
        </p:spPr>
      </p:pic>
      <p:sp>
        <p:nvSpPr>
          <p:cNvPr id="2" name="Title 1">
            <a:extLst>
              <a:ext uri="{FF2B5EF4-FFF2-40B4-BE49-F238E27FC236}">
                <a16:creationId xmlns:a16="http://schemas.microsoft.com/office/drawing/2014/main" id="{A9B88C80-41DD-09F2-ACEF-E939CA969388}"/>
              </a:ext>
            </a:extLst>
          </p:cNvPr>
          <p:cNvSpPr>
            <a:spLocks noGrp="1"/>
          </p:cNvSpPr>
          <p:nvPr>
            <p:ph type="ctrTitle"/>
          </p:nvPr>
        </p:nvSpPr>
        <p:spPr>
          <a:xfrm>
            <a:off x="5081046" y="700938"/>
            <a:ext cx="5586953" cy="1655761"/>
          </a:xfrm>
        </p:spPr>
        <p:txBody>
          <a:bodyPr>
            <a:normAutofit fontScale="90000"/>
          </a:bodyPr>
          <a:lstStyle/>
          <a:p>
            <a:r>
              <a:rPr lang="en-IN" dirty="0">
                <a:solidFill>
                  <a:schemeClr val="bg1"/>
                </a:solidFill>
              </a:rPr>
              <a:t>CONCLUSION</a:t>
            </a:r>
            <a:br>
              <a:rPr lang="en-IN" dirty="0">
                <a:solidFill>
                  <a:schemeClr val="bg1"/>
                </a:solidFill>
              </a:rPr>
            </a:br>
            <a:endParaRPr lang="en-IN" dirty="0">
              <a:solidFill>
                <a:schemeClr val="bg1"/>
              </a:solidFill>
            </a:endParaRPr>
          </a:p>
        </p:txBody>
      </p:sp>
      <p:sp>
        <p:nvSpPr>
          <p:cNvPr id="3" name="Subtitle 2">
            <a:extLst>
              <a:ext uri="{FF2B5EF4-FFF2-40B4-BE49-F238E27FC236}">
                <a16:creationId xmlns:a16="http://schemas.microsoft.com/office/drawing/2014/main" id="{4AB74802-B99D-AC65-490D-13E267DBCBD3}"/>
              </a:ext>
            </a:extLst>
          </p:cNvPr>
          <p:cNvSpPr>
            <a:spLocks noGrp="1"/>
          </p:cNvSpPr>
          <p:nvPr>
            <p:ph type="subTitle" idx="1"/>
          </p:nvPr>
        </p:nvSpPr>
        <p:spPr>
          <a:xfrm>
            <a:off x="4515438" y="1819373"/>
            <a:ext cx="7522591" cy="3883843"/>
          </a:xfrm>
        </p:spPr>
        <p:txBody>
          <a:bodyPr>
            <a:noAutofit/>
          </a:bodyPr>
          <a:lstStyle/>
          <a:p>
            <a:pPr marL="342900" indent="-342900" rtl="0">
              <a:buFont typeface="Wingdings" panose="05000000000000000000" pitchFamily="2" charset="2"/>
              <a:buChar char="v"/>
            </a:pPr>
            <a:r>
              <a:rPr lang="en-US" dirty="0">
                <a:solidFill>
                  <a:schemeClr val="bg1"/>
                </a:solidFill>
                <a:effectLst/>
                <a:latin typeface="Arial" panose="020B0604020202020204" pitchFamily="34" charset="0"/>
              </a:rPr>
              <a:t>This software has been developed and designed to reduce the time taken to handle the sales activity. It is designed to replace an existing manual record system for reducing the time taken for calculations and for storing data. </a:t>
            </a:r>
          </a:p>
          <a:p>
            <a:pPr marL="342900" indent="-342900" rtl="0">
              <a:buFont typeface="Wingdings" panose="05000000000000000000" pitchFamily="2" charset="2"/>
              <a:buChar char="v"/>
            </a:pPr>
            <a:r>
              <a:rPr lang="en-US" dirty="0">
                <a:solidFill>
                  <a:schemeClr val="bg1"/>
                </a:solidFill>
                <a:effectLst/>
                <a:latin typeface="Arial" panose="020B0604020202020204" pitchFamily="34" charset="0"/>
              </a:rPr>
              <a:t>This system has been developed with oops concepts. The system is strong to handle daily operations where the database is cleared over a certain time. This system will reduce manual work, and calculations and will also provide periodic reports at any time.</a:t>
            </a:r>
            <a:endParaRPr lang="en-US" dirty="0">
              <a:solidFill>
                <a:schemeClr val="bg1"/>
              </a:solidFill>
              <a:effectLst/>
            </a:endParaRPr>
          </a:p>
          <a:p>
            <a:br>
              <a:rPr lang="en-US" b="0" i="0" dirty="0">
                <a:solidFill>
                  <a:schemeClr val="bg1"/>
                </a:solidFill>
                <a:effectLst/>
                <a:latin typeface="Arial" panose="020B0604020202020204" pitchFamily="34" charset="0"/>
              </a:rPr>
            </a:br>
            <a:endParaRPr lang="en-IN" dirty="0">
              <a:solidFill>
                <a:schemeClr val="bg1"/>
              </a:solidFill>
            </a:endParaRPr>
          </a:p>
        </p:txBody>
      </p:sp>
    </p:spTree>
    <p:extLst>
      <p:ext uri="{BB962C8B-B14F-4D97-AF65-F5344CB8AC3E}">
        <p14:creationId xmlns:p14="http://schemas.microsoft.com/office/powerpoint/2010/main" val="120512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E2A4-D4A3-3996-8499-6E03A85DB852}"/>
              </a:ext>
            </a:extLst>
          </p:cNvPr>
          <p:cNvSpPr>
            <a:spLocks noGrp="1"/>
          </p:cNvSpPr>
          <p:nvPr>
            <p:ph type="ctrTitle"/>
          </p:nvPr>
        </p:nvSpPr>
        <p:spPr/>
        <p:txBody>
          <a:bodyPr/>
          <a:lstStyle/>
          <a:p>
            <a:endParaRPr lang="en-IN" sz="8800" dirty="0"/>
          </a:p>
        </p:txBody>
      </p:sp>
      <p:sp>
        <p:nvSpPr>
          <p:cNvPr id="3" name="Subtitle 2">
            <a:extLst>
              <a:ext uri="{FF2B5EF4-FFF2-40B4-BE49-F238E27FC236}">
                <a16:creationId xmlns:a16="http://schemas.microsoft.com/office/drawing/2014/main" id="{A3C6E2DE-370F-04F7-F865-95A05E45A6BA}"/>
              </a:ext>
            </a:extLst>
          </p:cNvPr>
          <p:cNvSpPr>
            <a:spLocks noGrp="1"/>
          </p:cNvSpPr>
          <p:nvPr>
            <p:ph type="subTitle" idx="1"/>
          </p:nvPr>
        </p:nvSpPr>
        <p:spPr/>
        <p:txBody>
          <a:bodyPr/>
          <a:lstStyle/>
          <a:p>
            <a:endParaRPr lang="en-IN" sz="4000"/>
          </a:p>
        </p:txBody>
      </p:sp>
      <p:pic>
        <p:nvPicPr>
          <p:cNvPr id="1026" name="Picture 2" descr="A Thank You Message – NADC">
            <a:extLst>
              <a:ext uri="{FF2B5EF4-FFF2-40B4-BE49-F238E27FC236}">
                <a16:creationId xmlns:a16="http://schemas.microsoft.com/office/drawing/2014/main" id="{A19D8BEF-9E05-6547-7110-874EE302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70"/>
            <a:ext cx="12192000" cy="68454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ABBF249-6485-F41A-5019-6CCA608F24AC}"/>
              </a:ext>
            </a:extLst>
          </p:cNvPr>
          <p:cNvPicPr>
            <a:picLocks noChangeAspect="1"/>
          </p:cNvPicPr>
          <p:nvPr/>
        </p:nvPicPr>
        <p:blipFill>
          <a:blip r:embed="rId3"/>
          <a:stretch>
            <a:fillRect/>
          </a:stretch>
        </p:blipFill>
        <p:spPr>
          <a:xfrm>
            <a:off x="0" y="0"/>
            <a:ext cx="12192000" cy="6897107"/>
          </a:xfrm>
          <a:prstGeom prst="rect">
            <a:avLst/>
          </a:prstGeom>
        </p:spPr>
      </p:pic>
      <p:sp>
        <p:nvSpPr>
          <p:cNvPr id="7" name="TextBox 6">
            <a:extLst>
              <a:ext uri="{FF2B5EF4-FFF2-40B4-BE49-F238E27FC236}">
                <a16:creationId xmlns:a16="http://schemas.microsoft.com/office/drawing/2014/main" id="{B02C8D42-06E4-622E-219B-AFBD22A9B7CB}"/>
              </a:ext>
            </a:extLst>
          </p:cNvPr>
          <p:cNvSpPr txBox="1"/>
          <p:nvPr/>
        </p:nvSpPr>
        <p:spPr>
          <a:xfrm>
            <a:off x="4204503" y="2210812"/>
            <a:ext cx="7485927" cy="3046988"/>
          </a:xfrm>
          <a:prstGeom prst="rect">
            <a:avLst/>
          </a:prstGeom>
          <a:noFill/>
        </p:spPr>
        <p:txBody>
          <a:bodyPr wrap="square">
            <a:spAutoFit/>
          </a:bodyPr>
          <a:lstStyle/>
          <a:p>
            <a:pPr algn="ctr"/>
            <a:r>
              <a:rPr lang="en-IN" sz="9600" b="1" cap="all" dirty="0">
                <a:solidFill>
                  <a:schemeClr val="bg1"/>
                </a:solidFill>
                <a:latin typeface="Sagona ExtraLight" panose="02020303050505020204" pitchFamily="18" charset="0"/>
              </a:rPr>
              <a:t>THANK YOU  </a:t>
            </a:r>
            <a:r>
              <a:rPr lang="en-IN" sz="9600" b="1" cap="all" dirty="0">
                <a:solidFill>
                  <a:schemeClr val="bg1"/>
                </a:solidFill>
                <a:latin typeface="Sagona ExtraLight" panose="02020303050505020204" pitchFamily="18" charset="0"/>
                <a:sym typeface="Wingdings" panose="05000000000000000000" pitchFamily="2" charset="2"/>
              </a:rPr>
              <a:t></a:t>
            </a:r>
          </a:p>
        </p:txBody>
      </p:sp>
    </p:spTree>
    <p:extLst>
      <p:ext uri="{BB962C8B-B14F-4D97-AF65-F5344CB8AC3E}">
        <p14:creationId xmlns:p14="http://schemas.microsoft.com/office/powerpoint/2010/main" val="559759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678</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vt:lpstr>
      <vt:lpstr>Arial</vt:lpstr>
      <vt:lpstr>BookmanOldStyle_3-</vt:lpstr>
      <vt:lpstr>Calibri</vt:lpstr>
      <vt:lpstr>Calibri Light</vt:lpstr>
      <vt:lpstr>Sagona ExtraLight</vt:lpstr>
      <vt:lpstr>Wingdings</vt:lpstr>
      <vt:lpstr>Office Theme</vt:lpstr>
      <vt:lpstr> SUPERMARKET BILLING SYSTEM </vt:lpstr>
      <vt:lpstr>INTRODUCTION</vt:lpstr>
      <vt:lpstr>WORKING</vt:lpstr>
      <vt:lpstr>TOOLS REQUIRED</vt:lpstr>
      <vt:lpstr>UML /CLASS  DIAGRAM</vt:lpstr>
      <vt:lpstr>GITHUB SETUP </vt:lpstr>
      <vt:lpstr>GITHUB GROUP SETUP</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OBJECT-ORIENTED PROGRAMMING(AOOP) SUPERMARKET BILLING SYSTEM</dc:title>
  <dc:creator>JAHNAVI N</dc:creator>
  <cp:lastModifiedBy>Sameer Khan</cp:lastModifiedBy>
  <cp:revision>8</cp:revision>
  <dcterms:created xsi:type="dcterms:W3CDTF">2022-08-08T14:32:37Z</dcterms:created>
  <dcterms:modified xsi:type="dcterms:W3CDTF">2022-08-13T13:37:35Z</dcterms:modified>
</cp:coreProperties>
</file>