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7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9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1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7840" cy="1752480"/>
          </a:xfrm>
          <a:prstGeom prst="rect">
            <a:avLst/>
          </a:prstGeom>
          <a:ln>
            <a:noFill/>
          </a:ln>
        </p:spPr>
      </p:pic>
      <p:sp>
        <p:nvSpPr>
          <p:cNvPr id="1" name="PlaceHolder 1"/>
          <p:cNvSpPr>
            <a:spLocks noGrp="1"/>
          </p:cNvSpPr>
          <p:nvPr>
            <p:ph type="title"/>
          </p:nvPr>
        </p:nvSpPr>
        <p:spPr>
          <a:xfrm>
            <a:off x="504000" y="300960"/>
            <a:ext cx="9071640" cy="1262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10074960" cy="9399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0" name="CustomShape 2"/>
          <p:cNvSpPr/>
          <p:nvPr/>
        </p:nvSpPr>
        <p:spPr>
          <a:xfrm>
            <a:off x="0" y="6620400"/>
            <a:ext cx="10074960" cy="9399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1"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0" y="0"/>
            <a:ext cx="10074960" cy="9399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80" name="CustomShape 2"/>
          <p:cNvSpPr/>
          <p:nvPr/>
        </p:nvSpPr>
        <p:spPr>
          <a:xfrm>
            <a:off x="0" y="6620400"/>
            <a:ext cx="10074960" cy="9399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81"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2"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dzone.com/articles/top-20-git-commands-with-examples" TargetMode="External"/><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https://eclipsesource.com/blogs/tutorials/egit-tutorial/" TargetMode="External"/><Relationship Id="rId2" Type="http://schemas.openxmlformats.org/officeDocument/2006/relationships/hyperlink" Target="https://git-scm.com/book/en/v2/" TargetMode="External"/><Relationship Id="rId3" Type="http://schemas.openxmlformats.org/officeDocument/2006/relationships/hyperlink" Target="https://www.perforce.com/blog/vcs/git-vs-svn-what-difference" TargetMode="External"/><Relationship Id="rId4" Type="http://schemas.openxmlformats.org/officeDocument/2006/relationships/hyperlink" Target="https://backlog.com/blog/git-vs-svn-version-control-system/" TargetMode="External"/><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git-scm.com/download/linux" TargetMode="External"/><Relationship Id="rId2" Type="http://schemas.openxmlformats.org/officeDocument/2006/relationships/hyperlink" Target="https://git-scm.com/download/win"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0" y="2636280"/>
            <a:ext cx="906984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6699"/>
                </a:solidFill>
                <a:latin typeface="Arial"/>
                <a:ea typeface="DejaVu Sans"/>
              </a:rPr>
              <a:t>GIT Overview</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04000" y="285120"/>
            <a:ext cx="906984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Getting a Repository</a:t>
            </a:r>
            <a:r>
              <a:rPr b="0" lang="en-US" sz="4400" spc="-1" strike="noStrike">
                <a:solidFill>
                  <a:srgbClr val="ffffff"/>
                </a:solidFill>
                <a:latin typeface="Arial"/>
                <a:ea typeface="DejaVu Sans"/>
              </a:rPr>
              <a:t> </a:t>
            </a:r>
            <a:r>
              <a:rPr b="0" lang="en-US" sz="2200" spc="-1" strike="noStrike">
                <a:solidFill>
                  <a:srgbClr val="ffffff"/>
                </a:solidFill>
                <a:latin typeface="Arial"/>
                <a:ea typeface="DejaVu Sans"/>
              </a:rPr>
              <a:t>(Cont..)</a:t>
            </a:r>
            <a:endParaRPr b="0" lang="en-US" sz="2200" spc="-1" strike="noStrike">
              <a:latin typeface="Arial"/>
            </a:endParaRPr>
          </a:p>
        </p:txBody>
      </p:sp>
      <p:sp>
        <p:nvSpPr>
          <p:cNvPr id="143"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Cloning an existing repository in Eclipse (Branch selection, local destination selection)</a:t>
            </a:r>
            <a:endParaRPr b="0" lang="en-US" sz="1800" spc="-1" strike="noStrike">
              <a:latin typeface="Arial"/>
            </a:endParaRPr>
          </a:p>
          <a:p>
            <a:pPr>
              <a:lnSpc>
                <a:spcPct val="100000"/>
              </a:lnSpc>
              <a:spcBef>
                <a:spcPts val="1417"/>
              </a:spcBef>
            </a:pPr>
            <a:endParaRPr b="0" lang="en-US" sz="1800" spc="-1" strike="noStrike">
              <a:latin typeface="Arial"/>
            </a:endParaRPr>
          </a:p>
        </p:txBody>
      </p:sp>
      <p:pic>
        <p:nvPicPr>
          <p:cNvPr id="144" name="" descr=""/>
          <p:cNvPicPr/>
          <p:nvPr/>
        </p:nvPicPr>
        <p:blipFill>
          <a:blip r:embed="rId1"/>
          <a:stretch/>
        </p:blipFill>
        <p:spPr>
          <a:xfrm>
            <a:off x="4846320" y="2468880"/>
            <a:ext cx="4266000" cy="3198600"/>
          </a:xfrm>
          <a:prstGeom prst="rect">
            <a:avLst/>
          </a:prstGeom>
          <a:ln>
            <a:noFill/>
          </a:ln>
        </p:spPr>
      </p:pic>
      <p:pic>
        <p:nvPicPr>
          <p:cNvPr id="145" name="" descr=""/>
          <p:cNvPicPr/>
          <p:nvPr/>
        </p:nvPicPr>
        <p:blipFill>
          <a:blip r:embed="rId2"/>
          <a:stretch/>
        </p:blipFill>
        <p:spPr>
          <a:xfrm>
            <a:off x="504000" y="2468880"/>
            <a:ext cx="4062960" cy="32900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04000" y="285120"/>
            <a:ext cx="906984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Getting a Repository</a:t>
            </a:r>
            <a:r>
              <a:rPr b="0" lang="en-US" sz="4400" spc="-1" strike="noStrike">
                <a:solidFill>
                  <a:srgbClr val="ffffff"/>
                </a:solidFill>
                <a:latin typeface="Arial"/>
                <a:ea typeface="DejaVu Sans"/>
              </a:rPr>
              <a:t> </a:t>
            </a:r>
            <a:r>
              <a:rPr b="0" lang="en-US" sz="2200" spc="-1" strike="noStrike">
                <a:solidFill>
                  <a:srgbClr val="ffffff"/>
                </a:solidFill>
                <a:latin typeface="Arial"/>
                <a:ea typeface="DejaVu Sans"/>
              </a:rPr>
              <a:t>(Cont..)</a:t>
            </a:r>
            <a:endParaRPr b="0" lang="en-US" sz="2200" spc="-1" strike="noStrike">
              <a:latin typeface="Arial"/>
            </a:endParaRPr>
          </a:p>
        </p:txBody>
      </p:sp>
      <p:sp>
        <p:nvSpPr>
          <p:cNvPr id="147"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Cloning an existing repository in Eclipse (Import projects)</a:t>
            </a:r>
            <a:endParaRPr b="0" lang="en-US" sz="2200" spc="-1" strike="noStrike">
              <a:latin typeface="Arial"/>
            </a:endParaRPr>
          </a:p>
          <a:p>
            <a:pPr>
              <a:lnSpc>
                <a:spcPct val="100000"/>
              </a:lnSpc>
              <a:spcBef>
                <a:spcPts val="1417"/>
              </a:spcBef>
            </a:pPr>
            <a:endParaRPr b="0" lang="en-US" sz="2200" spc="-1" strike="noStrike">
              <a:latin typeface="Arial"/>
            </a:endParaRPr>
          </a:p>
        </p:txBody>
      </p:sp>
      <p:pic>
        <p:nvPicPr>
          <p:cNvPr id="148" name="" descr=""/>
          <p:cNvPicPr/>
          <p:nvPr/>
        </p:nvPicPr>
        <p:blipFill>
          <a:blip r:embed="rId1"/>
          <a:stretch/>
        </p:blipFill>
        <p:spPr>
          <a:xfrm>
            <a:off x="1005840" y="2377440"/>
            <a:ext cx="3886560" cy="30178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Different actions</a:t>
            </a:r>
            <a:endParaRPr b="0" lang="en-US" sz="3200" spc="-1" strike="noStrike">
              <a:latin typeface="Arial"/>
            </a:endParaRPr>
          </a:p>
        </p:txBody>
      </p:sp>
      <p:sp>
        <p:nvSpPr>
          <p:cNvPr id="150" name="CustomShape 2"/>
          <p:cNvSpPr/>
          <p:nvPr/>
        </p:nvSpPr>
        <p:spPr>
          <a:xfrm>
            <a:off x="504000" y="1005840"/>
            <a:ext cx="9069840" cy="5758920"/>
          </a:xfrm>
          <a:prstGeom prst="rect">
            <a:avLst/>
          </a:prstGeom>
          <a:noFill/>
          <a:ln>
            <a:noFill/>
          </a:ln>
        </p:spPr>
        <p:style>
          <a:lnRef idx="0"/>
          <a:fillRef idx="0"/>
          <a:effectRef idx="0"/>
          <a:fontRef idx="minor"/>
        </p:style>
        <p:txBody>
          <a:bodyPr lIns="0" rIns="0" tIns="0" bIns="0" anchor="ctr">
            <a:noAutofit/>
          </a:bodyPr>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Creating Local Repositories</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1800" spc="-1" strike="noStrike">
                <a:solidFill>
                  <a:srgbClr val="0066cc"/>
                </a:solidFill>
                <a:latin typeface="Arial"/>
                <a:ea typeface="DejaVu Sans"/>
              </a:rPr>
              <a:t>Commit</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1800" spc="-1" strike="noStrike">
                <a:solidFill>
                  <a:srgbClr val="0066cc"/>
                </a:solidFill>
                <a:latin typeface="Arial"/>
                <a:ea typeface="DejaVu Sans"/>
              </a:rPr>
              <a:t>Adding/Removing Files</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1800" spc="-1" strike="noStrike">
                <a:solidFill>
                  <a:srgbClr val="0066cc"/>
                </a:solidFill>
                <a:latin typeface="Arial"/>
                <a:ea typeface="DejaVu Sans"/>
              </a:rPr>
              <a:t>Reverting Changes</a:t>
            </a:r>
            <a:endParaRPr b="0" lang="en-US" sz="1800" spc="-1" strike="noStrike">
              <a:latin typeface="Arial"/>
            </a:endParaRPr>
          </a:p>
          <a:p>
            <a:pPr lvl="1" marL="864000" indent="-322200">
              <a:lnSpc>
                <a:spcPct val="100000"/>
              </a:lnSpc>
              <a:spcBef>
                <a:spcPts val="1134"/>
              </a:spcBef>
              <a:buClr>
                <a:srgbClr val="000000"/>
              </a:buClr>
              <a:buSzPct val="75000"/>
              <a:buFont typeface="Symbol"/>
              <a:buChar char=""/>
            </a:pPr>
            <a:r>
              <a:rPr b="0" lang="en-US" sz="1800" spc="-1" strike="noStrike">
                <a:solidFill>
                  <a:srgbClr val="0066cc"/>
                </a:solidFill>
                <a:latin typeface="Arial"/>
                <a:ea typeface="DejaVu Sans"/>
              </a:rPr>
              <a:t>Revert via Compare</a:t>
            </a:r>
            <a:endParaRPr b="0" lang="en-US" sz="1800" spc="-1" strike="noStrike">
              <a:latin typeface="Arial"/>
            </a:endParaRPr>
          </a:p>
          <a:p>
            <a:pPr lvl="1" marL="864000" indent="-322200">
              <a:lnSpc>
                <a:spcPct val="100000"/>
              </a:lnSpc>
              <a:spcBef>
                <a:spcPts val="1134"/>
              </a:spcBef>
              <a:buClr>
                <a:srgbClr val="000000"/>
              </a:buClr>
              <a:buSzPct val="75000"/>
              <a:buFont typeface="Symbol"/>
              <a:buChar char=""/>
            </a:pPr>
            <a:r>
              <a:rPr b="0" lang="en-US" sz="1800" spc="-1" strike="noStrike">
                <a:solidFill>
                  <a:srgbClr val="0066cc"/>
                </a:solidFill>
                <a:latin typeface="Arial"/>
                <a:ea typeface="DejaVu Sans"/>
              </a:rPr>
              <a:t>Revert via Reset</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Cloning Repositories</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Creating Branches</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1800" spc="-1" strike="noStrike">
                <a:solidFill>
                  <a:srgbClr val="0066cc"/>
                </a:solidFill>
                <a:latin typeface="Arial"/>
                <a:ea typeface="DejaVu Sans"/>
              </a:rPr>
              <a:t>Resolving Conflicts</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Fetch and Pull</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Push</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Synchronize</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History View</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Different actions - Commit</a:t>
            </a:r>
            <a:endParaRPr b="0" lang="en-US" sz="3200" spc="-1" strike="noStrike">
              <a:latin typeface="Arial"/>
            </a:endParaRPr>
          </a:p>
        </p:txBody>
      </p:sp>
      <p:sp>
        <p:nvSpPr>
          <p:cNvPr id="152"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Commit</a:t>
            </a:r>
            <a:endParaRPr b="0" lang="en-US" sz="2200" spc="-1" strike="noStrike">
              <a:latin typeface="Arial"/>
            </a:endParaRPr>
          </a:p>
          <a:p>
            <a:pPr>
              <a:lnSpc>
                <a:spcPct val="100000"/>
              </a:lnSpc>
              <a:spcBef>
                <a:spcPts val="1417"/>
              </a:spcBef>
            </a:pPr>
            <a:endParaRPr b="0" lang="en-US" sz="2200" spc="-1" strike="noStrike">
              <a:latin typeface="Arial"/>
            </a:endParaRPr>
          </a:p>
        </p:txBody>
      </p:sp>
      <p:pic>
        <p:nvPicPr>
          <p:cNvPr id="153" name="" descr=""/>
          <p:cNvPicPr/>
          <p:nvPr/>
        </p:nvPicPr>
        <p:blipFill>
          <a:blip r:embed="rId1"/>
          <a:stretch/>
        </p:blipFill>
        <p:spPr>
          <a:xfrm>
            <a:off x="731520" y="2468880"/>
            <a:ext cx="3899880" cy="2924280"/>
          </a:xfrm>
          <a:prstGeom prst="rect">
            <a:avLst/>
          </a:prstGeom>
          <a:ln>
            <a:noFill/>
          </a:ln>
        </p:spPr>
      </p:pic>
      <p:pic>
        <p:nvPicPr>
          <p:cNvPr id="154" name="" descr=""/>
          <p:cNvPicPr/>
          <p:nvPr/>
        </p:nvPicPr>
        <p:blipFill>
          <a:blip r:embed="rId2"/>
          <a:stretch/>
        </p:blipFill>
        <p:spPr>
          <a:xfrm>
            <a:off x="5029200" y="2377440"/>
            <a:ext cx="3880080" cy="31161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Different actions - Adding Files</a:t>
            </a:r>
            <a:endParaRPr b="0" lang="en-US" sz="3200" spc="-1" strike="noStrike">
              <a:latin typeface="Arial"/>
            </a:endParaRPr>
          </a:p>
        </p:txBody>
      </p:sp>
      <p:sp>
        <p:nvSpPr>
          <p:cNvPr id="156"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Adding Files – </a:t>
            </a:r>
            <a:r>
              <a:rPr b="0" lang="en-US" sz="1600" spc="-1" strike="noStrike">
                <a:solidFill>
                  <a:srgbClr val="0066cc"/>
                </a:solidFill>
                <a:latin typeface="Arial"/>
                <a:ea typeface="DejaVu Sans"/>
              </a:rPr>
              <a:t>Right click → Team → Add</a:t>
            </a:r>
            <a:endParaRPr b="0" lang="en-US" sz="1600" spc="-1" strike="noStrike">
              <a:latin typeface="Arial"/>
            </a:endParaRPr>
          </a:p>
          <a:p>
            <a:pPr>
              <a:lnSpc>
                <a:spcPct val="100000"/>
              </a:lnSpc>
              <a:spcBef>
                <a:spcPts val="1417"/>
              </a:spcBef>
            </a:pPr>
            <a:endParaRPr b="0" lang="en-US" sz="1600" spc="-1" strike="noStrike">
              <a:latin typeface="Arial"/>
            </a:endParaRPr>
          </a:p>
        </p:txBody>
      </p:sp>
      <p:pic>
        <p:nvPicPr>
          <p:cNvPr id="157" name="" descr=""/>
          <p:cNvPicPr/>
          <p:nvPr/>
        </p:nvPicPr>
        <p:blipFill>
          <a:blip r:embed="rId1"/>
          <a:stretch/>
        </p:blipFill>
        <p:spPr>
          <a:xfrm>
            <a:off x="981360" y="2253960"/>
            <a:ext cx="4096440" cy="2956320"/>
          </a:xfrm>
          <a:prstGeom prst="rect">
            <a:avLst/>
          </a:prstGeom>
          <a:ln>
            <a:noFill/>
          </a:ln>
        </p:spPr>
      </p:pic>
      <p:pic>
        <p:nvPicPr>
          <p:cNvPr id="158" name="" descr=""/>
          <p:cNvPicPr/>
          <p:nvPr/>
        </p:nvPicPr>
        <p:blipFill>
          <a:blip r:embed="rId2"/>
          <a:stretch/>
        </p:blipFill>
        <p:spPr>
          <a:xfrm>
            <a:off x="5212080" y="2286000"/>
            <a:ext cx="3844440" cy="29242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Different actions - Reverting Changes</a:t>
            </a:r>
            <a:endParaRPr b="0" lang="en-US" sz="3200" spc="-1" strike="noStrike">
              <a:latin typeface="Arial"/>
            </a:endParaRPr>
          </a:p>
        </p:txBody>
      </p:sp>
      <p:sp>
        <p:nvSpPr>
          <p:cNvPr id="160"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ea typeface="DejaVu Sans"/>
              </a:rPr>
              <a:t>Revert via compare</a:t>
            </a:r>
            <a:r>
              <a:rPr b="0" lang="en-US" sz="3200" spc="-1" strike="noStrike">
                <a:solidFill>
                  <a:srgbClr val="0066cc"/>
                </a:solidFill>
                <a:latin typeface="Arial"/>
                <a:ea typeface="DejaVu Sans"/>
              </a:rPr>
              <a:t>	</a:t>
            </a:r>
            <a:r>
              <a:rPr b="0" lang="en-US" sz="3200" spc="-1" strike="noStrike">
                <a:solidFill>
                  <a:srgbClr val="0066cc"/>
                </a:solidFill>
                <a:latin typeface="Arial"/>
                <a:ea typeface="DejaVu Sans"/>
              </a:rPr>
              <a:t>	</a:t>
            </a:r>
            <a:r>
              <a:rPr b="0" lang="en-US" sz="3200" spc="-1" strike="noStrike">
                <a:solidFill>
                  <a:srgbClr val="0066cc"/>
                </a:solidFill>
                <a:latin typeface="Arial"/>
                <a:ea typeface="DejaVu Sans"/>
              </a:rPr>
              <a:t>	</a:t>
            </a:r>
            <a:r>
              <a:rPr b="0" lang="en-US" sz="3200" spc="-1" strike="noStrike">
                <a:solidFill>
                  <a:srgbClr val="0066cc"/>
                </a:solidFill>
                <a:latin typeface="Arial"/>
                <a:ea typeface="DejaVu Sans"/>
              </a:rPr>
              <a:t>Revert via Reset</a:t>
            </a:r>
            <a:endParaRPr b="0" lang="en-US" sz="3200" spc="-1" strike="noStrike">
              <a:latin typeface="Arial"/>
            </a:endParaRPr>
          </a:p>
          <a:p>
            <a:pPr>
              <a:lnSpc>
                <a:spcPct val="100000"/>
              </a:lnSpc>
              <a:spcBef>
                <a:spcPts val="1417"/>
              </a:spcBef>
            </a:pPr>
            <a:endParaRPr b="0" lang="en-US" sz="3200" spc="-1" strike="noStrike">
              <a:latin typeface="Arial"/>
            </a:endParaRPr>
          </a:p>
        </p:txBody>
      </p:sp>
      <p:pic>
        <p:nvPicPr>
          <p:cNvPr id="161" name="" descr=""/>
          <p:cNvPicPr/>
          <p:nvPr/>
        </p:nvPicPr>
        <p:blipFill>
          <a:blip r:embed="rId1"/>
          <a:stretch/>
        </p:blipFill>
        <p:spPr>
          <a:xfrm>
            <a:off x="406800" y="2560320"/>
            <a:ext cx="4163400" cy="3472920"/>
          </a:xfrm>
          <a:prstGeom prst="rect">
            <a:avLst/>
          </a:prstGeom>
          <a:ln>
            <a:noFill/>
          </a:ln>
        </p:spPr>
      </p:pic>
      <p:pic>
        <p:nvPicPr>
          <p:cNvPr id="162" name="" descr=""/>
          <p:cNvPicPr/>
          <p:nvPr/>
        </p:nvPicPr>
        <p:blipFill>
          <a:blip r:embed="rId2"/>
          <a:stretch/>
        </p:blipFill>
        <p:spPr>
          <a:xfrm>
            <a:off x="5303520" y="2468880"/>
            <a:ext cx="3930120" cy="36284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Different actions - Creating Branches</a:t>
            </a:r>
            <a:endParaRPr b="0" lang="en-US" sz="3200" spc="-1" strike="noStrike">
              <a:latin typeface="Arial"/>
            </a:endParaRPr>
          </a:p>
        </p:txBody>
      </p:sp>
      <p:sp>
        <p:nvSpPr>
          <p:cNvPr id="164"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1600" spc="-1" strike="noStrike">
                <a:solidFill>
                  <a:srgbClr val="0066cc"/>
                </a:solidFill>
                <a:latin typeface="Arial"/>
                <a:ea typeface="DejaVu Sans"/>
              </a:rPr>
              <a:t>To create a new branch in your repository, right click a shared project and navigate to Team =&gt; Switch to =&gt; New Branch…</a:t>
            </a:r>
            <a:endParaRPr b="0" lang="en-US"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600" spc="-1" strike="noStrike">
                <a:solidFill>
                  <a:srgbClr val="0066cc"/>
                </a:solidFill>
                <a:latin typeface="Arial"/>
                <a:ea typeface="DejaVu Sans"/>
              </a:rPr>
              <a:t>The new branch should appear in the branch selection window. If you would like to checkout the newly created branch, select it and click Checkout.</a:t>
            </a:r>
            <a:endParaRPr b="0" lang="en-US" sz="1600" spc="-1" strike="noStrike">
              <a:latin typeface="Arial"/>
            </a:endParaRPr>
          </a:p>
          <a:p>
            <a:pPr>
              <a:lnSpc>
                <a:spcPct val="100000"/>
              </a:lnSpc>
              <a:spcBef>
                <a:spcPts val="1417"/>
              </a:spcBef>
            </a:pPr>
            <a:endParaRPr b="0" lang="en-US" sz="1600" spc="-1" strike="noStrike">
              <a:latin typeface="Arial"/>
            </a:endParaRPr>
          </a:p>
        </p:txBody>
      </p:sp>
      <p:pic>
        <p:nvPicPr>
          <p:cNvPr id="165" name="" descr=""/>
          <p:cNvPicPr/>
          <p:nvPr/>
        </p:nvPicPr>
        <p:blipFill>
          <a:blip r:embed="rId1"/>
          <a:stretch/>
        </p:blipFill>
        <p:spPr>
          <a:xfrm>
            <a:off x="617400" y="2926080"/>
            <a:ext cx="3312720" cy="3225600"/>
          </a:xfrm>
          <a:prstGeom prst="rect">
            <a:avLst/>
          </a:prstGeom>
          <a:ln>
            <a:noFill/>
          </a:ln>
        </p:spPr>
      </p:pic>
      <p:pic>
        <p:nvPicPr>
          <p:cNvPr id="166" name="" descr=""/>
          <p:cNvPicPr/>
          <p:nvPr/>
        </p:nvPicPr>
        <p:blipFill>
          <a:blip r:embed="rId2"/>
          <a:stretch/>
        </p:blipFill>
        <p:spPr>
          <a:xfrm>
            <a:off x="4915080" y="3017520"/>
            <a:ext cx="3861360" cy="31341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Different actions -Resolving Conflicts</a:t>
            </a:r>
            <a:endParaRPr b="0" lang="en-US" sz="3200" spc="-1" strike="noStrike">
              <a:latin typeface="Arial"/>
            </a:endParaRPr>
          </a:p>
        </p:txBody>
      </p:sp>
      <p:sp>
        <p:nvSpPr>
          <p:cNvPr id="168"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If your merge resulted in conflicts (note the red symbols on the file icons), you will have to resolve these manually. Open the conflicting files and scroll to the conflicting changes marked with “&lt;&lt;&lt;&lt;&lt;&lt;&lt;”.</a:t>
            </a:r>
            <a:endParaRPr b="0" lang="en-US" sz="2200" spc="-1" strike="noStrike">
              <a:latin typeface="Arial"/>
            </a:endParaRPr>
          </a:p>
          <a:p>
            <a:pPr>
              <a:lnSpc>
                <a:spcPct val="100000"/>
              </a:lnSpc>
              <a:spcBef>
                <a:spcPts val="1417"/>
              </a:spcBef>
            </a:pPr>
            <a:endParaRPr b="0" lang="en-US" sz="2200" spc="-1" strike="noStrike">
              <a:latin typeface="Arial"/>
            </a:endParaRPr>
          </a:p>
          <a:p>
            <a:pPr>
              <a:lnSpc>
                <a:spcPct val="100000"/>
              </a:lnSpc>
              <a:spcBef>
                <a:spcPts val="1417"/>
              </a:spcBef>
            </a:pPr>
            <a:endParaRPr b="0" lang="en-US" sz="2200" spc="-1" strike="noStrike">
              <a:latin typeface="Arial"/>
            </a:endParaRPr>
          </a:p>
          <a:p>
            <a:pPr>
              <a:lnSpc>
                <a:spcPct val="100000"/>
              </a:lnSpc>
              <a:spcBef>
                <a:spcPts val="1417"/>
              </a:spcBef>
            </a:pPr>
            <a:endParaRPr b="0" lang="en-US" sz="2200" spc="-1" strike="noStrike">
              <a:latin typeface="Arial"/>
            </a:endParaRPr>
          </a:p>
          <a:p>
            <a:pPr>
              <a:lnSpc>
                <a:spcPct val="100000"/>
              </a:lnSpc>
              <a:spcBef>
                <a:spcPts val="1417"/>
              </a:spcBef>
            </a:pPr>
            <a:endParaRPr b="0" lang="en-US" sz="2200" spc="-1" strike="noStrike">
              <a:latin typeface="Arial"/>
            </a:endParaRPr>
          </a:p>
          <a:p>
            <a:pPr>
              <a:lnSpc>
                <a:spcPct val="100000"/>
              </a:lnSpc>
              <a:spcBef>
                <a:spcPts val="1417"/>
              </a:spcBef>
            </a:pPr>
            <a:endParaRPr b="0" lang="en-US" sz="2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After you are finished the manual part of the merge, you will have to tell Git that the conflicts are resolved. To do so, Add the files and Commit to complete your merge.</a:t>
            </a:r>
            <a:endParaRPr b="0" lang="en-US" sz="2200" spc="-1" strike="noStrike">
              <a:latin typeface="Arial"/>
            </a:endParaRPr>
          </a:p>
        </p:txBody>
      </p:sp>
      <p:pic>
        <p:nvPicPr>
          <p:cNvPr id="169" name="" descr=""/>
          <p:cNvPicPr/>
          <p:nvPr/>
        </p:nvPicPr>
        <p:blipFill>
          <a:blip r:embed="rId1"/>
          <a:stretch/>
        </p:blipFill>
        <p:spPr>
          <a:xfrm>
            <a:off x="1920240" y="2834640"/>
            <a:ext cx="5324400" cy="22168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Different actions -Fetch and Pull</a:t>
            </a:r>
            <a:endParaRPr b="0" lang="en-US" sz="3200" spc="-1" strike="noStrike">
              <a:latin typeface="Arial"/>
            </a:endParaRPr>
          </a:p>
        </p:txBody>
      </p:sp>
      <p:sp>
        <p:nvSpPr>
          <p:cNvPr id="171"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The operation Pull combines Fetch and Merge. </a:t>
            </a:r>
            <a:endParaRPr b="0" lang="en-US" sz="2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To perform a Fetch, select Team =&gt; Fetch From… from the project’s context menu. </a:t>
            </a:r>
            <a:endParaRPr b="0" lang="en-US" sz="2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Enter the repository you want to fetch branches from. (If you cloned this repository, the remote branch will be selected as default.) </a:t>
            </a:r>
            <a:endParaRPr b="0" lang="en-US" sz="2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In the following window you will have to select what you want to fetch. As default, all branches are selected. </a:t>
            </a:r>
            <a:endParaRPr b="0" lang="en-US" sz="2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The result of the Fetch-operation will be shown in a final confirmation window. Follow the same steps to apply a Pull.</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Different actions -Push</a:t>
            </a:r>
            <a:endParaRPr b="0" lang="en-US" sz="3200" spc="-1" strike="noStrike">
              <a:latin typeface="Arial"/>
            </a:endParaRPr>
          </a:p>
        </p:txBody>
      </p:sp>
      <p:sp>
        <p:nvSpPr>
          <p:cNvPr id="173"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First, right click the project node and navigate to Team=&gt; Push… .</a:t>
            </a:r>
            <a:endParaRPr b="0" lang="en-US" sz="2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 </a:t>
            </a:r>
            <a:r>
              <a:rPr b="0" lang="en-US" sz="2200" spc="-1" strike="noStrike">
                <a:solidFill>
                  <a:srgbClr val="0066cc"/>
                </a:solidFill>
                <a:latin typeface="Arial"/>
                <a:ea typeface="DejaVu Sans"/>
              </a:rPr>
              <a:t>Enter the repository you want to push your branches to (the default for this will be the same as the Fetch default if you didn’t configure a Push default) and hit Next. </a:t>
            </a:r>
            <a:endParaRPr b="0" lang="en-US" sz="2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Choose the branches you want to push or click Add all branches spec if you want to push all branches. You can also select branches you want to delete from the remote repository.</a:t>
            </a:r>
            <a:endParaRPr b="0" lang="en-US" sz="2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If you are done hit Finish. A final window will show the results of the Push.</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What is GIT</a:t>
            </a:r>
            <a:endParaRPr b="0" lang="en-US" sz="3200" spc="-1" strike="noStrike">
              <a:latin typeface="Arial"/>
            </a:endParaRPr>
          </a:p>
        </p:txBody>
      </p:sp>
      <p:sp>
        <p:nvSpPr>
          <p:cNvPr id="121"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chor="ctr">
            <a:noAutofit/>
          </a:bodyPr>
          <a:p>
            <a:pPr marL="432000" indent="-322200">
              <a:lnSpc>
                <a:spcPct val="100000"/>
              </a:lnSpc>
              <a:spcBef>
                <a:spcPts val="1417"/>
              </a:spcBef>
              <a:buClr>
                <a:srgbClr val="000000"/>
              </a:buClr>
              <a:buSzPct val="45000"/>
              <a:buFont typeface="Wingdings" charset="2"/>
              <a:buChar char=""/>
            </a:pPr>
            <a:r>
              <a:rPr b="0" lang="en-US" sz="2400" spc="-1" strike="noStrike">
                <a:solidFill>
                  <a:srgbClr val="0066cc"/>
                </a:solidFill>
                <a:latin typeface="Arial"/>
                <a:ea typeface="DejaVu Sans"/>
              </a:rPr>
              <a:t>Git is a mature, actively maintained open source project originally developed in 2005 by Linus Torvalds, the famous creator of the Linux operating system kernel. A staggering number of software projects rely on Git for version control, including commercial projects as well as open source. Developers who have worked with Git are well represented in the pool of available software development talent and it works well on a wide range of operating systems and IDEs (Integrated Development Environments).</a:t>
            </a:r>
            <a:endParaRPr b="0" lang="en-US" sz="24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400" spc="-1" strike="noStrike">
                <a:solidFill>
                  <a:srgbClr val="0066cc"/>
                </a:solidFill>
                <a:latin typeface="Arial"/>
                <a:ea typeface="DejaVu Sans"/>
              </a:rPr>
              <a:t>Git easily solves mainly two problems: managing project versions and sharing code among developers.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Different actions -Synchronize</a:t>
            </a:r>
            <a:endParaRPr b="0" lang="en-US" sz="3200" spc="-1" strike="noStrike">
              <a:latin typeface="Arial"/>
            </a:endParaRPr>
          </a:p>
        </p:txBody>
      </p:sp>
      <p:sp>
        <p:nvSpPr>
          <p:cNvPr id="175"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ea typeface="DejaVu Sans"/>
              </a:rPr>
              <a:t>Synchronize</a:t>
            </a:r>
            <a:endParaRPr b="0" lang="en-US" sz="3200" spc="-1" strike="noStrike">
              <a:latin typeface="Arial"/>
            </a:endParaRPr>
          </a:p>
          <a:p>
            <a:pPr>
              <a:lnSpc>
                <a:spcPct val="100000"/>
              </a:lnSpc>
              <a:spcBef>
                <a:spcPts val="1417"/>
              </a:spcBef>
            </a:pPr>
            <a:endParaRPr b="0" lang="en-US" sz="3200" spc="-1" strike="noStrike">
              <a:latin typeface="Arial"/>
            </a:endParaRPr>
          </a:p>
        </p:txBody>
      </p:sp>
      <p:pic>
        <p:nvPicPr>
          <p:cNvPr id="176" name="" descr=""/>
          <p:cNvPicPr/>
          <p:nvPr/>
        </p:nvPicPr>
        <p:blipFill>
          <a:blip r:embed="rId1"/>
          <a:stretch/>
        </p:blipFill>
        <p:spPr>
          <a:xfrm>
            <a:off x="1005840" y="2468880"/>
            <a:ext cx="7587720" cy="34376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Different actions - History View</a:t>
            </a:r>
            <a:endParaRPr b="0" lang="en-US" sz="3200" spc="-1" strike="noStrike">
              <a:latin typeface="Arial"/>
            </a:endParaRPr>
          </a:p>
        </p:txBody>
      </p:sp>
      <p:sp>
        <p:nvSpPr>
          <p:cNvPr id="178"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History of changes in files</a:t>
            </a:r>
            <a:endParaRPr b="0" lang="en-US" sz="2200" spc="-1" strike="noStrike">
              <a:latin typeface="Arial"/>
            </a:endParaRPr>
          </a:p>
          <a:p>
            <a:pPr>
              <a:lnSpc>
                <a:spcPct val="100000"/>
              </a:lnSpc>
              <a:spcBef>
                <a:spcPts val="1417"/>
              </a:spcBef>
            </a:pPr>
            <a:endParaRPr b="0" lang="en-US" sz="2200" spc="-1" strike="noStrike">
              <a:latin typeface="Arial"/>
            </a:endParaRPr>
          </a:p>
        </p:txBody>
      </p:sp>
      <p:pic>
        <p:nvPicPr>
          <p:cNvPr id="179" name="" descr=""/>
          <p:cNvPicPr/>
          <p:nvPr/>
        </p:nvPicPr>
        <p:blipFill>
          <a:blip r:embed="rId1"/>
          <a:stretch/>
        </p:blipFill>
        <p:spPr>
          <a:xfrm>
            <a:off x="983160" y="2336040"/>
            <a:ext cx="7336080" cy="38617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504000" y="375480"/>
            <a:ext cx="9069840" cy="4874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Commands</a:t>
            </a:r>
            <a:endParaRPr b="0" lang="en-US" sz="3200" spc="-1" strike="noStrike">
              <a:latin typeface="Arial"/>
            </a:endParaRPr>
          </a:p>
        </p:txBody>
      </p:sp>
      <p:sp>
        <p:nvSpPr>
          <p:cNvPr id="181"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a:lnSpc>
                <a:spcPct val="100000"/>
              </a:lnSpc>
              <a:spcBef>
                <a:spcPts val="1417"/>
              </a:spcBef>
            </a:pPr>
            <a:r>
              <a:rPr b="0" lang="en-US" sz="2200" spc="-1" strike="noStrike">
                <a:solidFill>
                  <a:srgbClr val="0066cc"/>
                </a:solidFill>
                <a:latin typeface="Arial"/>
                <a:ea typeface="DejaVu Sans"/>
              </a:rPr>
              <a:t>Here are the Git commands which are frequently used:</a:t>
            </a:r>
            <a:endParaRPr b="0" lang="en-US" sz="2200" spc="-1" strike="noStrike">
              <a:latin typeface="Arial"/>
            </a:endParaRPr>
          </a:p>
          <a:p>
            <a:pPr>
              <a:lnSpc>
                <a:spcPct val="100000"/>
              </a:lnSpc>
              <a:spcBef>
                <a:spcPts val="1417"/>
              </a:spcBef>
            </a:pPr>
            <a:r>
              <a:rPr b="0" lang="en-US" sz="2000" spc="-1" strike="noStrike">
                <a:solidFill>
                  <a:srgbClr val="0066cc"/>
                </a:solidFill>
                <a:latin typeface="Arial"/>
                <a:ea typeface="DejaVu Sans"/>
              </a:rPr>
              <a:t>git config</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reset</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branch</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git init</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status</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checkout</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git clone</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rm</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merge</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git add</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log</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remote</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git commit</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show</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push</a:t>
            </a:r>
            <a:r>
              <a:rPr b="0" lang="en-US" sz="2000" spc="-1" strike="noStrike">
                <a:solidFill>
                  <a:srgbClr val="0066cc"/>
                </a:solidFill>
                <a:latin typeface="Arial"/>
                <a:ea typeface="DejaVu Sans"/>
              </a:rPr>
              <a:t>	</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git diff</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tag</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pull</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	</a:t>
            </a:r>
            <a:r>
              <a:rPr b="0" lang="en-US" sz="2000" spc="-1" strike="noStrike">
                <a:solidFill>
                  <a:srgbClr val="0066cc"/>
                </a:solidFill>
                <a:latin typeface="Arial"/>
                <a:ea typeface="DejaVu Sans"/>
              </a:rPr>
              <a:t>git stash</a:t>
            </a:r>
            <a:endParaRPr b="0" lang="en-US" sz="2000" spc="-1" strike="noStrike">
              <a:latin typeface="Arial"/>
            </a:endParaRPr>
          </a:p>
          <a:p>
            <a:pPr>
              <a:lnSpc>
                <a:spcPct val="100000"/>
              </a:lnSpc>
              <a:spcBef>
                <a:spcPts val="1417"/>
              </a:spcBef>
            </a:pPr>
            <a:r>
              <a:rPr b="0" lang="en-US" sz="1200" spc="-1" strike="noStrike">
                <a:solidFill>
                  <a:srgbClr val="0066cc"/>
                </a:solidFill>
                <a:latin typeface="Arial"/>
                <a:ea typeface="DejaVu Sans"/>
              </a:rPr>
              <a:t>Details of commands can be found from :- </a:t>
            </a:r>
            <a:r>
              <a:rPr b="0" lang="en-US" sz="1200" spc="-1" strike="noStrike" u="sng">
                <a:solidFill>
                  <a:srgbClr val="0000ff"/>
                </a:solidFill>
                <a:uFillTx/>
                <a:latin typeface="Arial"/>
                <a:ea typeface="DejaVu Sans"/>
                <a:hlinkClick r:id="rId1"/>
              </a:rPr>
              <a:t>https://dzone.com/articles/top-20-git-commands-with-examples</a:t>
            </a:r>
            <a:endParaRPr b="0" lang="en-US" sz="1200" spc="-1" strike="noStrike">
              <a:latin typeface="Arial"/>
            </a:endParaRPr>
          </a:p>
          <a:p>
            <a:pPr>
              <a:lnSpc>
                <a:spcPct val="100000"/>
              </a:lnSpc>
              <a:spcBef>
                <a:spcPts val="1417"/>
              </a:spcBef>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04000" y="285120"/>
            <a:ext cx="906984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GIT – Additional Info</a:t>
            </a:r>
            <a:endParaRPr b="0" lang="en-US" sz="4400" spc="-1" strike="noStrike">
              <a:latin typeface="Arial"/>
            </a:endParaRPr>
          </a:p>
        </p:txBody>
      </p:sp>
      <p:sp>
        <p:nvSpPr>
          <p:cNvPr id="183"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ea typeface="DejaVu Sans"/>
              </a:rPr>
              <a:t>Detailed information can be explored from</a:t>
            </a:r>
            <a:endParaRPr b="0" lang="en-US" sz="3200" spc="-1" strike="noStrike">
              <a:latin typeface="Arial"/>
            </a:endParaRPr>
          </a:p>
          <a:p>
            <a:pPr lvl="1" marL="864000" indent="-322200">
              <a:lnSpc>
                <a:spcPct val="100000"/>
              </a:lnSpc>
              <a:spcBef>
                <a:spcPts val="1134"/>
              </a:spcBef>
              <a:buClr>
                <a:srgbClr val="000000"/>
              </a:buClr>
              <a:buSzPct val="75000"/>
              <a:buFont typeface="Symbol"/>
              <a:buChar char=""/>
            </a:pPr>
            <a:r>
              <a:rPr b="0" lang="en-US" sz="1800" spc="-1" strike="noStrike" u="sng">
                <a:solidFill>
                  <a:srgbClr val="0000ff"/>
                </a:solidFill>
                <a:uFillTx/>
                <a:latin typeface="Arial"/>
                <a:ea typeface="DejaVu Sans"/>
                <a:hlinkClick r:id="rId1"/>
              </a:rPr>
              <a:t>https://eclipsesource.com/blogs/tutorials/egit-tutorial/</a:t>
            </a:r>
            <a:endParaRPr b="0" lang="en-US" sz="1800" spc="-1" strike="noStrike">
              <a:latin typeface="Arial"/>
            </a:endParaRPr>
          </a:p>
          <a:p>
            <a:pPr lvl="1" marL="864000" indent="-322200">
              <a:lnSpc>
                <a:spcPct val="100000"/>
              </a:lnSpc>
              <a:spcBef>
                <a:spcPts val="1134"/>
              </a:spcBef>
              <a:buClr>
                <a:srgbClr val="000000"/>
              </a:buClr>
              <a:buSzPct val="75000"/>
              <a:buFont typeface="Symbol"/>
              <a:buChar char=""/>
            </a:pPr>
            <a:r>
              <a:rPr b="0" lang="en-US" sz="1800" spc="-1" strike="noStrike" u="sng">
                <a:solidFill>
                  <a:srgbClr val="0000ff"/>
                </a:solidFill>
                <a:uFillTx/>
                <a:latin typeface="Arial"/>
                <a:ea typeface="DejaVu Sans"/>
                <a:hlinkClick r:id="rId2"/>
              </a:rPr>
              <a:t>https://git-scm.com/book/en/v2/</a:t>
            </a:r>
            <a:endParaRPr b="0" lang="en-US" sz="1800" spc="-1" strike="noStrike">
              <a:latin typeface="Arial"/>
            </a:endParaRPr>
          </a:p>
          <a:p>
            <a:pPr marL="432000" indent="-322200">
              <a:lnSpc>
                <a:spcPct val="100000"/>
              </a:lnSpc>
              <a:spcBef>
                <a:spcPts val="1134"/>
              </a:spcBef>
              <a:buClr>
                <a:srgbClr val="000000"/>
              </a:buClr>
              <a:buSzPct val="45000"/>
              <a:buFont typeface="Wingdings" charset="2"/>
              <a:buChar char=""/>
            </a:pPr>
            <a:r>
              <a:rPr b="0" lang="en-US" sz="3200" spc="-1" strike="noStrike">
                <a:solidFill>
                  <a:srgbClr val="0066cc"/>
                </a:solidFill>
                <a:latin typeface="Arial"/>
                <a:ea typeface="DejaVu Sans"/>
              </a:rPr>
              <a:t>The benefits of moving to GIT over SVN can be explored from below links</a:t>
            </a:r>
            <a:endParaRPr b="0" lang="en-US" sz="3200" spc="-1" strike="noStrike">
              <a:latin typeface="Arial"/>
            </a:endParaRPr>
          </a:p>
          <a:p>
            <a:pPr lvl="2" marL="1296000" indent="-286200">
              <a:lnSpc>
                <a:spcPct val="100000"/>
              </a:lnSpc>
              <a:spcBef>
                <a:spcPts val="850"/>
              </a:spcBef>
              <a:buClr>
                <a:srgbClr val="000000"/>
              </a:buClr>
              <a:buSzPct val="45000"/>
              <a:buFont typeface="Wingdings" charset="2"/>
              <a:buChar char=""/>
            </a:pPr>
            <a:r>
              <a:rPr b="0" lang="en-US" sz="2000" spc="-1" strike="noStrike" u="sng">
                <a:solidFill>
                  <a:srgbClr val="0000ff"/>
                </a:solidFill>
                <a:uFillTx/>
                <a:latin typeface="Arial"/>
                <a:ea typeface="DejaVu Sans"/>
                <a:hlinkClick r:id="rId3"/>
              </a:rPr>
              <a:t>https://www.perforce.com/blog/vcs/git-vs-svn-what-difference</a:t>
            </a:r>
            <a:endParaRPr b="0" lang="en-US" sz="2000" spc="-1" strike="noStrike">
              <a:latin typeface="Arial"/>
            </a:endParaRPr>
          </a:p>
          <a:p>
            <a:pPr lvl="2" marL="1296000" indent="-286200">
              <a:lnSpc>
                <a:spcPct val="100000"/>
              </a:lnSpc>
              <a:spcBef>
                <a:spcPts val="850"/>
              </a:spcBef>
              <a:buClr>
                <a:srgbClr val="000000"/>
              </a:buClr>
              <a:buSzPct val="45000"/>
              <a:buFont typeface="Wingdings" charset="2"/>
              <a:buChar char=""/>
            </a:pPr>
            <a:r>
              <a:rPr b="0" lang="en-US" sz="2000" spc="-1" strike="noStrike" u="sng">
                <a:solidFill>
                  <a:srgbClr val="0000ff"/>
                </a:solidFill>
                <a:uFillTx/>
                <a:latin typeface="Arial"/>
                <a:ea typeface="DejaVu Sans"/>
                <a:hlinkClick r:id="rId4"/>
              </a:rPr>
              <a:t>https://backlog.com/blog/git-vs-svn-version-control-system/</a:t>
            </a:r>
            <a:endParaRPr b="0" lang="en-US" sz="2000" spc="-1" strike="noStrike">
              <a:latin typeface="Arial"/>
            </a:endParaRPr>
          </a:p>
          <a:p>
            <a:pPr lvl="1" marL="864000" indent="-322200">
              <a:lnSpc>
                <a:spcPct val="100000"/>
              </a:lnSpc>
              <a:spcBef>
                <a:spcPts val="1134"/>
              </a:spcBef>
              <a:buClr>
                <a:srgbClr val="000000"/>
              </a:buClr>
              <a:buSzPct val="75000"/>
              <a:buFont typeface="Symbol"/>
              <a:buChar char=""/>
            </a:pPr>
            <a:r>
              <a:rPr b="0" lang="en-US" sz="2000" spc="-1" strike="noStrike">
                <a:solidFill>
                  <a:srgbClr val="0066cc"/>
                </a:solidFill>
                <a:latin typeface="Arial"/>
                <a:ea typeface="DejaVu Sans"/>
              </a:rPr>
              <a:t>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Version control &amp; Types</a:t>
            </a:r>
            <a:endParaRPr b="0" lang="en-US" sz="3200" spc="-1" strike="noStrike">
              <a:latin typeface="Arial"/>
            </a:endParaRPr>
          </a:p>
        </p:txBody>
      </p:sp>
      <p:sp>
        <p:nvSpPr>
          <p:cNvPr id="123" name="CustomShape 2"/>
          <p:cNvSpPr/>
          <p:nvPr/>
        </p:nvSpPr>
        <p:spPr>
          <a:xfrm>
            <a:off x="274320" y="1097280"/>
            <a:ext cx="9599400" cy="548460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2600" spc="-1" strike="noStrike">
                <a:solidFill>
                  <a:srgbClr val="0066cc"/>
                </a:solidFill>
                <a:latin typeface="Arial"/>
                <a:ea typeface="DejaVu Sans"/>
              </a:rPr>
              <a:t>Version control is a system that records changes to a file or set of files over time so that you can recall specific versions later. </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1800" spc="-1" strike="noStrike">
                <a:solidFill>
                  <a:srgbClr val="0066cc"/>
                </a:solidFill>
                <a:latin typeface="Arial"/>
                <a:ea typeface="DejaVu Sans"/>
              </a:rPr>
              <a:t>Local </a:t>
            </a:r>
            <a:r>
              <a:rPr b="1" lang="en-US" sz="1800" spc="-1" strike="noStrike">
                <a:solidFill>
                  <a:srgbClr val="0066cc"/>
                </a:solidFill>
                <a:latin typeface="Arial"/>
                <a:ea typeface="DejaVu Sans"/>
              </a:rPr>
              <a:t>	</a:t>
            </a:r>
            <a:r>
              <a:rPr b="1" lang="en-US" sz="1800" spc="-1" strike="noStrike">
                <a:solidFill>
                  <a:srgbClr val="0066cc"/>
                </a:solidFill>
                <a:latin typeface="Arial"/>
                <a:ea typeface="DejaVu Sans"/>
              </a:rPr>
              <a:t>	</a:t>
            </a:r>
            <a:r>
              <a:rPr b="1" lang="en-US" sz="1800" spc="-1" strike="noStrike">
                <a:solidFill>
                  <a:srgbClr val="0066cc"/>
                </a:solidFill>
                <a:latin typeface="Arial"/>
                <a:ea typeface="DejaVu Sans"/>
              </a:rPr>
              <a:t>	</a:t>
            </a:r>
            <a:r>
              <a:rPr b="1" lang="en-US" sz="1800" spc="-1" strike="noStrike">
                <a:solidFill>
                  <a:srgbClr val="0066cc"/>
                </a:solidFill>
                <a:latin typeface="Arial"/>
                <a:ea typeface="DejaVu Sans"/>
              </a:rPr>
              <a:t>	</a:t>
            </a:r>
            <a:r>
              <a:rPr b="1" lang="en-US" sz="1800" spc="-1" strike="noStrike">
                <a:solidFill>
                  <a:srgbClr val="0066cc"/>
                </a:solidFill>
                <a:latin typeface="Arial"/>
                <a:ea typeface="DejaVu Sans"/>
              </a:rPr>
              <a:t>	</a:t>
            </a:r>
            <a:r>
              <a:rPr b="1" lang="en-US" sz="1800" spc="-1" strike="noStrike">
                <a:solidFill>
                  <a:srgbClr val="0066cc"/>
                </a:solidFill>
                <a:latin typeface="Arial"/>
                <a:ea typeface="DejaVu Sans"/>
              </a:rPr>
              <a:t>Central VCS</a:t>
            </a:r>
            <a:r>
              <a:rPr b="1" lang="en-US" sz="1800" spc="-1" strike="noStrike">
                <a:solidFill>
                  <a:srgbClr val="0066cc"/>
                </a:solidFill>
                <a:latin typeface="Arial"/>
                <a:ea typeface="DejaVu Sans"/>
              </a:rPr>
              <a:t>	</a:t>
            </a:r>
            <a:r>
              <a:rPr b="1" lang="en-US" sz="1800" spc="-1" strike="noStrike">
                <a:solidFill>
                  <a:srgbClr val="0066cc"/>
                </a:solidFill>
                <a:latin typeface="Arial"/>
                <a:ea typeface="DejaVu Sans"/>
              </a:rPr>
              <a:t>	</a:t>
            </a:r>
            <a:r>
              <a:rPr b="1" lang="en-US" sz="1800" spc="-1" strike="noStrike">
                <a:solidFill>
                  <a:srgbClr val="0066cc"/>
                </a:solidFill>
                <a:latin typeface="Arial"/>
                <a:ea typeface="DejaVu Sans"/>
              </a:rPr>
              <a:t>	</a:t>
            </a:r>
            <a:r>
              <a:rPr b="1" lang="en-US" sz="1800" spc="-1" strike="noStrike">
                <a:solidFill>
                  <a:srgbClr val="0066cc"/>
                </a:solidFill>
                <a:latin typeface="Arial"/>
                <a:ea typeface="DejaVu Sans"/>
              </a:rPr>
              <a:t>	</a:t>
            </a:r>
            <a:r>
              <a:rPr b="1" lang="en-US" sz="1800" spc="-1" strike="noStrike">
                <a:solidFill>
                  <a:srgbClr val="0066cc"/>
                </a:solidFill>
                <a:latin typeface="Arial"/>
                <a:ea typeface="DejaVu Sans"/>
              </a:rPr>
              <a:t>Distributed VCS</a:t>
            </a:r>
            <a:r>
              <a:rPr b="0" lang="en-US" sz="2600" spc="-1" strike="noStrike">
                <a:solidFill>
                  <a:srgbClr val="0066cc"/>
                </a:solidFill>
                <a:latin typeface="Arial"/>
                <a:ea typeface="DejaVu Sans"/>
              </a:rPr>
              <a:t>	</a:t>
            </a:r>
            <a:endParaRPr b="0" lang="en-US" sz="2600" spc="-1" strike="noStrike">
              <a:latin typeface="Arial"/>
            </a:endParaRPr>
          </a:p>
        </p:txBody>
      </p:sp>
      <p:pic>
        <p:nvPicPr>
          <p:cNvPr id="124" name="" descr=""/>
          <p:cNvPicPr/>
          <p:nvPr/>
        </p:nvPicPr>
        <p:blipFill>
          <a:blip r:embed="rId1"/>
          <a:stretch/>
        </p:blipFill>
        <p:spPr>
          <a:xfrm>
            <a:off x="548640" y="3108960"/>
            <a:ext cx="2335680" cy="2467080"/>
          </a:xfrm>
          <a:prstGeom prst="rect">
            <a:avLst/>
          </a:prstGeom>
          <a:ln>
            <a:noFill/>
          </a:ln>
        </p:spPr>
      </p:pic>
      <p:pic>
        <p:nvPicPr>
          <p:cNvPr id="125" name="" descr=""/>
          <p:cNvPicPr/>
          <p:nvPr/>
        </p:nvPicPr>
        <p:blipFill>
          <a:blip r:embed="rId2"/>
          <a:stretch/>
        </p:blipFill>
        <p:spPr>
          <a:xfrm>
            <a:off x="3200400" y="3017520"/>
            <a:ext cx="3107160" cy="2540160"/>
          </a:xfrm>
          <a:prstGeom prst="rect">
            <a:avLst/>
          </a:prstGeom>
          <a:ln>
            <a:noFill/>
          </a:ln>
        </p:spPr>
      </p:pic>
      <p:pic>
        <p:nvPicPr>
          <p:cNvPr id="126" name="" descr=""/>
          <p:cNvPicPr/>
          <p:nvPr/>
        </p:nvPicPr>
        <p:blipFill>
          <a:blip r:embed="rId3"/>
          <a:stretch/>
        </p:blipFill>
        <p:spPr>
          <a:xfrm>
            <a:off x="6400800" y="3017520"/>
            <a:ext cx="3281040" cy="30157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285120"/>
            <a:ext cx="906984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Comparison – GIT Vs SVN</a:t>
            </a:r>
            <a:endParaRPr b="0" lang="en-US" sz="4400" spc="-1" strike="noStrike">
              <a:latin typeface="Arial"/>
            </a:endParaRPr>
          </a:p>
        </p:txBody>
      </p:sp>
      <p:sp>
        <p:nvSpPr>
          <p:cNvPr id="128" name="CustomShape 2"/>
          <p:cNvSpPr/>
          <p:nvPr/>
        </p:nvSpPr>
        <p:spPr>
          <a:xfrm>
            <a:off x="457200" y="101052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1" lang="en-US" sz="1800" spc="-1" strike="noStrike">
                <a:solidFill>
                  <a:srgbClr val="0066cc"/>
                </a:solidFill>
                <a:latin typeface="Arial"/>
                <a:ea typeface="DejaVu Sans"/>
              </a:rPr>
              <a:t>Git vs. SVN: Feature Comparison</a:t>
            </a:r>
            <a:endParaRPr b="0" lang="en-US" sz="1800" spc="-1" strike="noStrike">
              <a:latin typeface="Arial"/>
            </a:endParaRPr>
          </a:p>
          <a:p>
            <a:pPr>
              <a:lnSpc>
                <a:spcPct val="100000"/>
              </a:lnSpc>
              <a:spcBef>
                <a:spcPts val="1417"/>
              </a:spcBef>
            </a:pPr>
            <a:endParaRPr b="0" lang="en-US" sz="1800" spc="-1" strike="noStrike">
              <a:latin typeface="Arial"/>
            </a:endParaRPr>
          </a:p>
        </p:txBody>
      </p:sp>
      <p:pic>
        <p:nvPicPr>
          <p:cNvPr id="129" name="" descr=""/>
          <p:cNvPicPr/>
          <p:nvPr/>
        </p:nvPicPr>
        <p:blipFill>
          <a:blip r:embed="rId1"/>
          <a:stretch/>
        </p:blipFill>
        <p:spPr>
          <a:xfrm>
            <a:off x="182880" y="1417680"/>
            <a:ext cx="9690840" cy="50727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Why GIT</a:t>
            </a:r>
            <a:endParaRPr b="0" lang="en-US" sz="3200" spc="-1" strike="noStrike">
              <a:latin typeface="Arial"/>
            </a:endParaRPr>
          </a:p>
        </p:txBody>
      </p:sp>
      <p:sp>
        <p:nvSpPr>
          <p:cNvPr id="131" name="CustomShape 2"/>
          <p:cNvSpPr/>
          <p:nvPr/>
        </p:nvSpPr>
        <p:spPr>
          <a:xfrm>
            <a:off x="504000" y="1371600"/>
            <a:ext cx="9069840" cy="4780080"/>
          </a:xfrm>
          <a:prstGeom prst="rect">
            <a:avLst/>
          </a:prstGeom>
          <a:noFill/>
          <a:ln>
            <a:noFill/>
          </a:ln>
        </p:spPr>
        <p:style>
          <a:lnRef idx="0"/>
          <a:fillRef idx="0"/>
          <a:effectRef idx="0"/>
          <a:fontRef idx="minor"/>
        </p:style>
        <p:txBody>
          <a:bodyPr lIns="0" rIns="0" tIns="0" bIns="0" anchor="ctr">
            <a:noAutofit/>
          </a:bodyPr>
          <a:p>
            <a:pPr marL="432000" indent="-32220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Goals for GIT is to achieve :-</a:t>
            </a:r>
            <a:endParaRPr b="0" lang="en-US" sz="2000" spc="-1" strike="noStrike">
              <a:latin typeface="Arial"/>
            </a:endParaRPr>
          </a:p>
          <a:p>
            <a:pPr lvl="3" marL="864000" indent="-21492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Speed</a:t>
            </a:r>
            <a:endParaRPr b="0" lang="en-US" sz="2000" spc="-1" strike="noStrike">
              <a:latin typeface="Arial"/>
            </a:endParaRPr>
          </a:p>
          <a:p>
            <a:pPr lvl="3" marL="864000" indent="-21492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Simple design</a:t>
            </a:r>
            <a:endParaRPr b="0" lang="en-US" sz="2000" spc="-1" strike="noStrike">
              <a:latin typeface="Arial"/>
            </a:endParaRPr>
          </a:p>
          <a:p>
            <a:pPr lvl="3" marL="864000" indent="-21492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Strong support for non-linear development (thousands of parallel branches)</a:t>
            </a:r>
            <a:endParaRPr b="0" lang="en-US" sz="2000" spc="-1" strike="noStrike">
              <a:latin typeface="Arial"/>
            </a:endParaRPr>
          </a:p>
          <a:p>
            <a:pPr lvl="3" marL="864000" indent="-21492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Fully distributed</a:t>
            </a:r>
            <a:endParaRPr b="0" lang="en-US" sz="2000" spc="-1" strike="noStrike">
              <a:latin typeface="Arial"/>
            </a:endParaRPr>
          </a:p>
          <a:p>
            <a:pPr lvl="3" marL="864000" indent="-21492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Able to handle large projects efficiently (speed and data size)</a:t>
            </a:r>
            <a:endParaRPr b="0" lang="en-US" sz="2000" spc="-1" strike="noStrike">
              <a:latin typeface="Arial"/>
            </a:endParaRPr>
          </a:p>
          <a:p>
            <a:pPr>
              <a:lnSpc>
                <a:spcPct val="100000"/>
              </a:lnSpc>
              <a:spcBef>
                <a:spcPts val="1417"/>
              </a:spcBef>
            </a:pP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Since its birth in 2005, Git has evolved and matured to be easy to use and yet retain these initial qualities. It’s amazingly fast, it’s very efficient with large projects, and it has an incredible branching system for non-linear development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3 States of file</a:t>
            </a:r>
            <a:endParaRPr b="0" lang="en-US" sz="3200" spc="-1" strike="noStrike">
              <a:latin typeface="Arial"/>
            </a:endParaRPr>
          </a:p>
        </p:txBody>
      </p:sp>
      <p:sp>
        <p:nvSpPr>
          <p:cNvPr id="133" name="CustomShape 2"/>
          <p:cNvSpPr/>
          <p:nvPr/>
        </p:nvSpPr>
        <p:spPr>
          <a:xfrm>
            <a:off x="365760" y="1371600"/>
            <a:ext cx="9416520" cy="5118840"/>
          </a:xfrm>
          <a:prstGeom prst="rect">
            <a:avLst/>
          </a:prstGeom>
          <a:noFill/>
          <a:ln>
            <a:noFill/>
          </a:ln>
        </p:spPr>
        <p:style>
          <a:lnRef idx="0"/>
          <a:fillRef idx="0"/>
          <a:effectRef idx="0"/>
          <a:fontRef idx="minor"/>
        </p:style>
        <p:txBody>
          <a:bodyPr lIns="0" rIns="0" tIns="0" bIns="0">
            <a:noAutofit/>
          </a:bodyPr>
          <a:p>
            <a:pPr>
              <a:lnSpc>
                <a:spcPct val="100000"/>
              </a:lnSpc>
              <a:spcBef>
                <a:spcPts val="1417"/>
              </a:spcBef>
            </a:pP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600" spc="-1" strike="noStrike">
                <a:solidFill>
                  <a:srgbClr val="0066cc"/>
                </a:solidFill>
                <a:latin typeface="Arial"/>
                <a:ea typeface="DejaVu Sans"/>
              </a:rPr>
              <a:t>Git has three main states that your files can reside in: modified, staged, and committed:</a:t>
            </a:r>
            <a:endParaRPr b="0" lang="en-US" sz="16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1600" spc="-1" strike="noStrike">
                <a:solidFill>
                  <a:srgbClr val="0066cc"/>
                </a:solidFill>
                <a:latin typeface="Arial"/>
                <a:ea typeface="DejaVu Sans"/>
              </a:rPr>
              <a:t>Modified</a:t>
            </a:r>
            <a:r>
              <a:rPr b="0" lang="en-US" sz="1600" spc="-1" strike="noStrike">
                <a:solidFill>
                  <a:srgbClr val="0066cc"/>
                </a:solidFill>
                <a:latin typeface="Arial"/>
                <a:ea typeface="DejaVu Sans"/>
              </a:rPr>
              <a:t> means that you have changed the file but have not committed it to your database yet.</a:t>
            </a:r>
            <a:endParaRPr b="0" lang="en-US" sz="16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1600" spc="-1" strike="noStrike">
                <a:solidFill>
                  <a:srgbClr val="0066cc"/>
                </a:solidFill>
                <a:latin typeface="Arial"/>
                <a:ea typeface="DejaVu Sans"/>
              </a:rPr>
              <a:t>Staged</a:t>
            </a:r>
            <a:r>
              <a:rPr b="0" lang="en-US" sz="1600" spc="-1" strike="noStrike">
                <a:solidFill>
                  <a:srgbClr val="0066cc"/>
                </a:solidFill>
                <a:latin typeface="Arial"/>
                <a:ea typeface="DejaVu Sans"/>
              </a:rPr>
              <a:t> means that you have marked a modified file in its current version to go into your next commit snapshot.</a:t>
            </a:r>
            <a:endParaRPr b="0" lang="en-US" sz="16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1600" spc="-1" strike="noStrike">
                <a:solidFill>
                  <a:srgbClr val="0066cc"/>
                </a:solidFill>
                <a:latin typeface="Arial"/>
                <a:ea typeface="DejaVu Sans"/>
              </a:rPr>
              <a:t>Committed</a:t>
            </a:r>
            <a:r>
              <a:rPr b="0" lang="en-US" sz="1600" spc="-1" strike="noStrike">
                <a:solidFill>
                  <a:srgbClr val="0066cc"/>
                </a:solidFill>
                <a:latin typeface="Arial"/>
                <a:ea typeface="DejaVu Sans"/>
              </a:rPr>
              <a:t> means that the data is safely stored in your local database.</a:t>
            </a:r>
            <a:endParaRPr b="0" lang="en-US" sz="1600" spc="-1" strike="noStrike">
              <a:latin typeface="Arial"/>
            </a:endParaRPr>
          </a:p>
          <a:p>
            <a:pPr>
              <a:lnSpc>
                <a:spcPct val="100000"/>
              </a:lnSpc>
              <a:spcBef>
                <a:spcPts val="1417"/>
              </a:spcBef>
            </a:pPr>
            <a:endParaRPr b="0" lang="en-US" sz="1600" spc="-1" strike="noStrike">
              <a:latin typeface="Arial"/>
            </a:endParaRPr>
          </a:p>
        </p:txBody>
      </p:sp>
      <p:pic>
        <p:nvPicPr>
          <p:cNvPr id="134" name="" descr=""/>
          <p:cNvPicPr/>
          <p:nvPr/>
        </p:nvPicPr>
        <p:blipFill>
          <a:blip r:embed="rId1"/>
          <a:stretch/>
        </p:blipFill>
        <p:spPr>
          <a:xfrm>
            <a:off x="1645920" y="3785040"/>
            <a:ext cx="4844520" cy="26697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375840"/>
            <a:ext cx="906984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Installation</a:t>
            </a:r>
            <a:endParaRPr b="0" lang="en-US" sz="3200" spc="-1" strike="noStrike">
              <a:latin typeface="Arial"/>
            </a:endParaRPr>
          </a:p>
        </p:txBody>
      </p:sp>
      <p:sp>
        <p:nvSpPr>
          <p:cNvPr id="136"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chor="ctr">
            <a:noAutofit/>
          </a:bodyPr>
          <a:p>
            <a:pPr marL="432000" indent="-32220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Installing on Linux</a:t>
            </a:r>
            <a:endParaRPr b="0" lang="en-US" sz="2000" spc="-1" strike="noStrike">
              <a:latin typeface="Arial"/>
            </a:endParaRPr>
          </a:p>
          <a:p>
            <a:pPr lvl="1" marL="864000" indent="-322200">
              <a:lnSpc>
                <a:spcPct val="100000"/>
              </a:lnSpc>
              <a:spcBef>
                <a:spcPts val="1134"/>
              </a:spcBef>
              <a:buClr>
                <a:srgbClr val="000000"/>
              </a:buClr>
              <a:buSzPct val="75000"/>
              <a:buFont typeface="Symbol"/>
              <a:buChar char=""/>
            </a:pPr>
            <a:r>
              <a:rPr b="0" lang="en-US" sz="1800" spc="-1" strike="noStrike">
                <a:solidFill>
                  <a:srgbClr val="0066cc"/>
                </a:solidFill>
                <a:latin typeface="Arial"/>
                <a:ea typeface="DejaVu Sans"/>
              </a:rPr>
              <a:t>For manual Installation, </a:t>
            </a:r>
            <a:r>
              <a:rPr b="0" lang="en-US" sz="1800" spc="-1" strike="noStrike" u="sng">
                <a:solidFill>
                  <a:srgbClr val="0000ff"/>
                </a:solidFill>
                <a:uFillTx/>
                <a:latin typeface="Arial"/>
                <a:ea typeface="DejaVu Sans"/>
                <a:hlinkClick r:id="rId1"/>
              </a:rPr>
              <a:t>https://git-scm.com/download/linux</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Installing on Windows</a:t>
            </a:r>
            <a:endParaRPr b="0" lang="en-US" sz="2000" spc="-1" strike="noStrike">
              <a:latin typeface="Arial"/>
            </a:endParaRPr>
          </a:p>
          <a:p>
            <a:pPr lvl="1" marL="864000" indent="-322200">
              <a:lnSpc>
                <a:spcPct val="100000"/>
              </a:lnSpc>
              <a:spcBef>
                <a:spcPts val="1134"/>
              </a:spcBef>
              <a:buClr>
                <a:srgbClr val="000000"/>
              </a:buClr>
              <a:buSzPct val="75000"/>
              <a:buFont typeface="Symbol"/>
              <a:buChar char=""/>
            </a:pPr>
            <a:r>
              <a:rPr b="0" lang="en-US" sz="1800" spc="-1" strike="noStrike">
                <a:solidFill>
                  <a:srgbClr val="0066cc"/>
                </a:solidFill>
                <a:latin typeface="Arial"/>
                <a:ea typeface="DejaVu Sans"/>
              </a:rPr>
              <a:t>For manual Installation, </a:t>
            </a:r>
            <a:r>
              <a:rPr b="0" lang="en-US" sz="1800" spc="-1" strike="noStrike" u="sng">
                <a:solidFill>
                  <a:srgbClr val="0000ff"/>
                </a:solidFill>
                <a:uFillTx/>
                <a:latin typeface="Arial"/>
                <a:ea typeface="DejaVu Sans"/>
                <a:hlinkClick r:id="rId2"/>
              </a:rPr>
              <a:t>https://git-scm.com/download/win</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For developers working on latest Eclipse , the Git plugin (named EGit) is pre-bundled with the installation package. No extra efforts needed for installation :)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4000" y="285120"/>
            <a:ext cx="906984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Getting a Repository</a:t>
            </a:r>
            <a:r>
              <a:rPr b="0" lang="en-US" sz="4400" spc="-1" strike="noStrike">
                <a:solidFill>
                  <a:srgbClr val="ffffff"/>
                </a:solidFill>
                <a:latin typeface="Arial"/>
                <a:ea typeface="DejaVu Sans"/>
              </a:rPr>
              <a:t> </a:t>
            </a:r>
            <a:r>
              <a:rPr b="0" lang="en-US" sz="2200" spc="-1" strike="noStrike">
                <a:solidFill>
                  <a:srgbClr val="ffffff"/>
                </a:solidFill>
                <a:latin typeface="Arial"/>
                <a:ea typeface="DejaVu Sans"/>
              </a:rPr>
              <a:t>(Cont..)</a:t>
            </a:r>
            <a:endParaRPr b="0" lang="en-US" sz="2200" spc="-1" strike="noStrike">
              <a:latin typeface="Arial"/>
            </a:endParaRPr>
          </a:p>
        </p:txBody>
      </p:sp>
      <p:sp>
        <p:nvSpPr>
          <p:cNvPr id="138"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chor="ctr">
            <a:noAutofit/>
          </a:bodyPr>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Initializing a Repository in an Existing Directory</a:t>
            </a:r>
            <a:endParaRPr b="0" lang="en-US" sz="2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cd /c/user/my_project </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git init</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ea typeface="DejaVu Sans"/>
              </a:rPr>
              <a:t>Cloning an Existing Repository</a:t>
            </a:r>
            <a:endParaRPr b="0" lang="en-US" sz="2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git clone &lt;repository path&gt;</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04000" y="285120"/>
            <a:ext cx="906984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ffffff"/>
                </a:solidFill>
                <a:latin typeface="Arial"/>
                <a:ea typeface="DejaVu Sans"/>
              </a:rPr>
              <a:t>GIT – Getting a Repository</a:t>
            </a:r>
            <a:r>
              <a:rPr b="0" lang="en-US" sz="4400" spc="-1" strike="noStrike">
                <a:solidFill>
                  <a:srgbClr val="ffffff"/>
                </a:solidFill>
                <a:latin typeface="Arial"/>
                <a:ea typeface="DejaVu Sans"/>
              </a:rPr>
              <a:t> </a:t>
            </a:r>
            <a:r>
              <a:rPr b="0" lang="en-US" sz="2200" spc="-1" strike="noStrike">
                <a:solidFill>
                  <a:srgbClr val="ffffff"/>
                </a:solidFill>
                <a:latin typeface="Arial"/>
                <a:ea typeface="DejaVu Sans"/>
              </a:rPr>
              <a:t>(Cont..)</a:t>
            </a:r>
            <a:endParaRPr b="0" lang="en-US" sz="2200" spc="-1" strike="noStrike">
              <a:latin typeface="Arial"/>
            </a:endParaRPr>
          </a:p>
        </p:txBody>
      </p:sp>
      <p:sp>
        <p:nvSpPr>
          <p:cNvPr id="140" name="CustomShape 2"/>
          <p:cNvSpPr/>
          <p:nvPr/>
        </p:nvSpPr>
        <p:spPr>
          <a:xfrm>
            <a:off x="504000" y="1371600"/>
            <a:ext cx="9069840" cy="4780080"/>
          </a:xfrm>
          <a:prstGeom prst="rect">
            <a:avLst/>
          </a:prstGeom>
          <a:noFill/>
          <a:ln>
            <a:noFill/>
          </a:ln>
        </p:spPr>
        <p:style>
          <a:lnRef idx="0"/>
          <a:fillRef idx="0"/>
          <a:effectRef idx="0"/>
          <a:fontRef idx="minor"/>
        </p:style>
        <p:txBody>
          <a:bodyPr lIns="0" rIns="0" tIns="0" bIns="0">
            <a:noAutofit/>
          </a:bodyPr>
          <a:p>
            <a:pPr marL="432000" indent="-322200">
              <a:lnSpc>
                <a:spcPct val="100000"/>
              </a:lnSpc>
              <a:spcBef>
                <a:spcPts val="1417"/>
              </a:spcBef>
              <a:buClr>
                <a:srgbClr val="000000"/>
              </a:buClr>
              <a:buSzPct val="45000"/>
              <a:buFont typeface="Wingdings" charset="2"/>
              <a:buChar char=""/>
            </a:pPr>
            <a:r>
              <a:rPr b="0" lang="en-US" sz="1800" spc="-1" strike="noStrike">
                <a:solidFill>
                  <a:srgbClr val="0066cc"/>
                </a:solidFill>
                <a:latin typeface="Arial"/>
                <a:ea typeface="DejaVu Sans"/>
              </a:rPr>
              <a:t>Cloning an existing repository in Eclipse (Enter repo url)</a:t>
            </a:r>
            <a:endParaRPr b="0" lang="en-US" sz="1800" spc="-1" strike="noStrike">
              <a:latin typeface="Arial"/>
            </a:endParaRPr>
          </a:p>
          <a:p>
            <a:pPr>
              <a:lnSpc>
                <a:spcPct val="100000"/>
              </a:lnSpc>
              <a:spcBef>
                <a:spcPts val="1417"/>
              </a:spcBef>
            </a:pPr>
            <a:endParaRPr b="0" lang="en-US" sz="1800" spc="-1" strike="noStrike">
              <a:latin typeface="Arial"/>
            </a:endParaRPr>
          </a:p>
        </p:txBody>
      </p:sp>
      <p:pic>
        <p:nvPicPr>
          <p:cNvPr id="141" name="" descr=""/>
          <p:cNvPicPr/>
          <p:nvPr/>
        </p:nvPicPr>
        <p:blipFill>
          <a:blip r:embed="rId1"/>
          <a:stretch/>
        </p:blipFill>
        <p:spPr>
          <a:xfrm>
            <a:off x="914400" y="1932120"/>
            <a:ext cx="6673320" cy="39182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529</TotalTime>
  <Application>LibreOffice/6.2.5.2$Windows_X86_64 LibreOffice_project/1ec314fa52f458adc18c4f025c545a4e8b22c159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2019-10-24T13:07:53Z</dcterms:created>
  <dc:creator/>
  <dc:description/>
  <dc:language>en-US</dc:language>
  <cp:lastModifiedBy/>
  <dcterms:modified xsi:type="dcterms:W3CDTF">2020-01-03T19:48:54Z</dcterms:modified>
  <cp:revision>64</cp:revision>
  <dc:subject/>
  <dc:title>Blue Curve</dc:title>
</cp:coreProperties>
</file>