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3.png" ContentType="image/png"/>
  <Override PartName="/ppt/media/image1.jpeg" ContentType="image/jpeg"/>
  <Override PartName="/ppt/media/image2.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subTitle"/>
          </p:nvPr>
        </p:nvSpPr>
        <p:spPr>
          <a:xfrm>
            <a:off x="504000" y="1768680"/>
            <a:ext cx="9072000" cy="43840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9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5"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6"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0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13"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6"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8560" cy="1753200"/>
          </a:xfrm>
          <a:prstGeom prst="rect">
            <a:avLst/>
          </a:prstGeom>
          <a:ln>
            <a:noFill/>
          </a:ln>
        </p:spPr>
      </p:pic>
      <p:sp>
        <p:nvSpPr>
          <p:cNvPr id="1" name="PlaceHolder 1"/>
          <p:cNvSpPr>
            <a:spLocks noGrp="1"/>
          </p:cNvSpPr>
          <p:nvPr>
            <p:ph type="title"/>
          </p:nvPr>
        </p:nvSpPr>
        <p:spPr>
          <a:xfrm>
            <a:off x="504000" y="300960"/>
            <a:ext cx="9071640" cy="126216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0" name="CustomShape 2"/>
          <p:cNvSpPr/>
          <p:nvPr/>
        </p:nvSpPr>
        <p:spPr>
          <a:xfrm>
            <a:off x="0" y="6620400"/>
            <a:ext cx="10075680" cy="94068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81"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39200" y="2469960"/>
            <a:ext cx="9070560" cy="100476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006699"/>
                </a:solidFill>
                <a:latin typeface="Arial"/>
                <a:ea typeface="DejaVu Sans"/>
              </a:rPr>
              <a:t>Machine Learning </a:t>
            </a:r>
            <a:endParaRPr b="0" lang="en-US" sz="4400" spc="-1" strike="noStrike">
              <a:latin typeface="Arial"/>
            </a:endParaRPr>
          </a:p>
          <a:p>
            <a:pPr algn="ctr">
              <a:lnSpc>
                <a:spcPct val="100000"/>
              </a:lnSpc>
            </a:pPr>
            <a:r>
              <a:rPr b="0" lang="en-US" sz="2200" spc="-1" strike="noStrike">
                <a:solidFill>
                  <a:srgbClr val="006699"/>
                </a:solidFill>
                <a:latin typeface="Arial"/>
                <a:ea typeface="DejaVu Sans"/>
              </a:rPr>
              <a:t>- Getting started with Machine Learning</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4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Clustering</a:t>
            </a:r>
            <a:r>
              <a:rPr b="0" lang="en-US" sz="2000" spc="-1" strike="noStrike">
                <a:solidFill>
                  <a:srgbClr val="0066cc"/>
                </a:solidFill>
                <a:latin typeface="Arial"/>
                <a:ea typeface="DejaVu Sans"/>
              </a:rPr>
              <a:t>: Here, a set of inputs is to be divided into groups. Unlike in classification, the groups are not known beforehand, making this typically an unsupervised task. As you can see in the example below, the given dataset points have been divided into groups identifiable by the colors red, green and blue.</a:t>
            </a:r>
            <a:endParaRPr b="0" lang="en-US" sz="2000" spc="-1" strike="noStrike">
              <a:latin typeface="Arial"/>
            </a:endParaRPr>
          </a:p>
          <a:p>
            <a:pPr>
              <a:lnSpc>
                <a:spcPct val="100000"/>
              </a:lnSpc>
              <a:spcBef>
                <a:spcPts val="1417"/>
              </a:spcBef>
            </a:pPr>
            <a:endParaRPr b="0" lang="en-US" sz="2000" spc="-1" strike="noStrike">
              <a:latin typeface="Arial"/>
            </a:endParaRPr>
          </a:p>
        </p:txBody>
      </p:sp>
      <p:pic>
        <p:nvPicPr>
          <p:cNvPr id="142" name="" descr=""/>
          <p:cNvPicPr/>
          <p:nvPr/>
        </p:nvPicPr>
        <p:blipFill>
          <a:blip r:embed="rId1"/>
          <a:stretch/>
        </p:blipFill>
        <p:spPr>
          <a:xfrm>
            <a:off x="1280160" y="3600720"/>
            <a:ext cx="2475720" cy="23425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44"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Density estimation:</a:t>
            </a:r>
            <a:r>
              <a:rPr b="0" lang="en-US" sz="2000" spc="-1" strike="noStrike">
                <a:solidFill>
                  <a:srgbClr val="0066cc"/>
                </a:solidFill>
                <a:latin typeface="Arial"/>
                <a:ea typeface="DejaVu Sans"/>
              </a:rPr>
              <a:t> The task is to find the distribution of inputs in some space.</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Dimensionality reduction:</a:t>
            </a:r>
            <a:r>
              <a:rPr b="0" lang="en-US" sz="2000" spc="-1" strike="noStrike">
                <a:solidFill>
                  <a:srgbClr val="0066cc"/>
                </a:solidFill>
                <a:latin typeface="Arial"/>
                <a:ea typeface="DejaVu Sans"/>
              </a:rPr>
              <a:t> It simplifies inputs by mapping them into a lower-dimensional space. Topic modeling is a related problem, where a program is given a list of human language documents and is tasked to find out which documents cover similar topics.</a:t>
            </a:r>
            <a:endParaRPr b="0" lang="en-US" sz="2000" spc="-1" strike="noStrike">
              <a:latin typeface="Arial"/>
            </a:endParaRPr>
          </a:p>
          <a:p>
            <a:pPr>
              <a:lnSpc>
                <a:spcPct val="100000"/>
              </a:lnSpc>
              <a:spcBef>
                <a:spcPts val="1417"/>
              </a:spcBef>
            </a:pP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On the basis of these machine learning tasks/problems, we have a number of algorithms which are used to accomplish these tasks. Some </a:t>
            </a:r>
            <a:r>
              <a:rPr b="0" lang="en-US" sz="2000" spc="-1" strike="noStrike" u="sng">
                <a:solidFill>
                  <a:srgbClr val="0066cc"/>
                </a:solidFill>
                <a:uFillTx/>
                <a:latin typeface="Arial"/>
                <a:ea typeface="DejaVu Sans"/>
              </a:rPr>
              <a:t>commonly used machine learning algorithms</a:t>
            </a:r>
            <a:r>
              <a:rPr b="0" lang="en-US" sz="2000" spc="-1" strike="noStrike">
                <a:solidFill>
                  <a:srgbClr val="0066cc"/>
                </a:solidFill>
                <a:latin typeface="Arial"/>
                <a:ea typeface="DejaVu Sans"/>
              </a:rPr>
              <a:t> are </a:t>
            </a:r>
            <a:r>
              <a:rPr b="0" lang="en-US" sz="2000" spc="-1" strike="noStrike" u="sng">
                <a:solidFill>
                  <a:srgbClr val="0066cc"/>
                </a:solidFill>
                <a:uFillTx/>
                <a:latin typeface="Arial"/>
                <a:ea typeface="DejaVu Sans"/>
              </a:rPr>
              <a:t>Linear Regression</a:t>
            </a:r>
            <a:r>
              <a:rPr b="0" lang="en-US" sz="2000" spc="-1" strike="noStrike">
                <a:solidFill>
                  <a:srgbClr val="0066cc"/>
                </a:solidFill>
                <a:latin typeface="Arial"/>
                <a:ea typeface="DejaVu Sans"/>
              </a:rPr>
              <a:t>, </a:t>
            </a:r>
            <a:r>
              <a:rPr b="0" lang="en-US" sz="2000" spc="-1" strike="noStrike" u="sng">
                <a:solidFill>
                  <a:srgbClr val="0066cc"/>
                </a:solidFill>
                <a:uFillTx/>
                <a:latin typeface="Arial"/>
                <a:ea typeface="DejaVu Sans"/>
              </a:rPr>
              <a:t>Logistic Regression</a:t>
            </a:r>
            <a:r>
              <a:rPr b="0" lang="en-US" sz="2000" spc="-1" strike="noStrike">
                <a:solidFill>
                  <a:srgbClr val="0066cc"/>
                </a:solidFill>
                <a:latin typeface="Arial"/>
                <a:ea typeface="DejaVu Sans"/>
              </a:rPr>
              <a:t>, </a:t>
            </a:r>
            <a:r>
              <a:rPr b="0" lang="en-US" sz="2000" spc="-1" strike="noStrike" u="sng">
                <a:solidFill>
                  <a:srgbClr val="0066cc"/>
                </a:solidFill>
                <a:uFillTx/>
                <a:latin typeface="Arial"/>
                <a:ea typeface="DejaVu Sans"/>
              </a:rPr>
              <a:t>Decision Tree</a:t>
            </a:r>
            <a:r>
              <a:rPr b="0" lang="en-US" sz="2000" spc="-1" strike="noStrike">
                <a:solidFill>
                  <a:srgbClr val="0066cc"/>
                </a:solidFill>
                <a:latin typeface="Arial"/>
                <a:ea typeface="DejaVu Sans"/>
              </a:rPr>
              <a:t>, </a:t>
            </a:r>
            <a:r>
              <a:rPr b="0" lang="en-US" sz="2000" spc="-1" strike="noStrike" u="sng">
                <a:solidFill>
                  <a:srgbClr val="0066cc"/>
                </a:solidFill>
                <a:uFillTx/>
                <a:latin typeface="Arial"/>
                <a:ea typeface="DejaVu Sans"/>
              </a:rPr>
              <a:t>SVM(Support vector machines)</a:t>
            </a:r>
            <a:r>
              <a:rPr b="0" lang="en-US" sz="2000" spc="-1" strike="noStrike">
                <a:solidFill>
                  <a:srgbClr val="0066cc"/>
                </a:solidFill>
                <a:latin typeface="Arial"/>
                <a:ea typeface="DejaVu Sans"/>
              </a:rPr>
              <a:t>, </a:t>
            </a:r>
            <a:r>
              <a:rPr b="0" lang="en-US" sz="2000" spc="-1" strike="noStrike" u="sng">
                <a:solidFill>
                  <a:srgbClr val="0066cc"/>
                </a:solidFill>
                <a:uFillTx/>
                <a:latin typeface="Arial"/>
                <a:ea typeface="DejaVu Sans"/>
              </a:rPr>
              <a:t>Naive Bayes</a:t>
            </a:r>
            <a:r>
              <a:rPr b="0" lang="en-US" sz="2000" spc="-1" strike="noStrike">
                <a:solidFill>
                  <a:srgbClr val="0066cc"/>
                </a:solidFill>
                <a:latin typeface="Arial"/>
                <a:ea typeface="DejaVu Sans"/>
              </a:rPr>
              <a:t>, </a:t>
            </a:r>
            <a:r>
              <a:rPr b="0" lang="en-US" sz="2000" spc="-1" strike="noStrike" u="sng">
                <a:solidFill>
                  <a:srgbClr val="0066cc"/>
                </a:solidFill>
                <a:uFillTx/>
                <a:latin typeface="Arial"/>
                <a:ea typeface="DejaVu Sans"/>
              </a:rPr>
              <a:t>KNN(K nearest neighbors)</a:t>
            </a:r>
            <a:r>
              <a:rPr b="0" lang="en-US" sz="2000" spc="-1" strike="noStrike">
                <a:solidFill>
                  <a:srgbClr val="0066cc"/>
                </a:solidFill>
                <a:latin typeface="Arial"/>
                <a:ea typeface="DejaVu Sans"/>
              </a:rPr>
              <a:t>, </a:t>
            </a:r>
            <a:r>
              <a:rPr b="0" lang="en-US" sz="2000" spc="-1" strike="noStrike" u="sng">
                <a:solidFill>
                  <a:srgbClr val="0066cc"/>
                </a:solidFill>
                <a:uFillTx/>
                <a:latin typeface="Arial"/>
                <a:ea typeface="DejaVu Sans"/>
              </a:rPr>
              <a:t>K-Means</a:t>
            </a:r>
            <a:r>
              <a:rPr b="0" lang="en-US" sz="2000" spc="-1" strike="noStrike">
                <a:solidFill>
                  <a:srgbClr val="0066cc"/>
                </a:solidFill>
                <a:latin typeface="Arial"/>
                <a:ea typeface="DejaVu Sans"/>
              </a:rPr>
              <a:t>, </a:t>
            </a:r>
            <a:r>
              <a:rPr b="0" lang="en-US" sz="2000" spc="-1" strike="noStrike" u="sng">
                <a:solidFill>
                  <a:srgbClr val="0066cc"/>
                </a:solidFill>
                <a:uFillTx/>
                <a:latin typeface="Arial"/>
                <a:ea typeface="DejaVu Sans"/>
              </a:rPr>
              <a:t>Random Forest</a:t>
            </a:r>
            <a:r>
              <a:rPr b="0" lang="en-US" sz="2000" spc="-1" strike="noStrike">
                <a:solidFill>
                  <a:srgbClr val="0066cc"/>
                </a:solidFill>
                <a:latin typeface="Arial"/>
                <a:ea typeface="DejaVu Sans"/>
              </a:rPr>
              <a:t>, etc.</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2000" spc="-1" strike="noStrike" u="sng">
                <a:solidFill>
                  <a:srgbClr val="0066cc"/>
                </a:solidFill>
                <a:uFillTx/>
                <a:latin typeface="Arial"/>
                <a:ea typeface="DejaVu Sans"/>
              </a:rPr>
              <a:t>Note: All these algorithms will be covered in upcoming articles.</a:t>
            </a:r>
            <a:endParaRPr b="0" lang="en-US" sz="2000" spc="-1" strike="noStrike">
              <a:latin typeface="Arial"/>
            </a:endParaRPr>
          </a:p>
          <a:p>
            <a:pPr>
              <a:lnSpc>
                <a:spcPct val="100000"/>
              </a:lnSpc>
              <a:spcBef>
                <a:spcPts val="1417"/>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Terminologies of Machine Learning </a:t>
            </a:r>
            <a:r>
              <a:rPr b="0" lang="en-US" sz="1400" spc="-1" strike="noStrike">
                <a:solidFill>
                  <a:srgbClr val="ffffff"/>
                </a:solidFill>
                <a:latin typeface="Arial"/>
                <a:ea typeface="DejaVu Sans"/>
              </a:rPr>
              <a:t>(Contd..)</a:t>
            </a:r>
            <a:endParaRPr b="0" lang="en-US" sz="1400" spc="-1" strike="noStrike">
              <a:latin typeface="Arial"/>
            </a:endParaRPr>
          </a:p>
        </p:txBody>
      </p:sp>
      <p:sp>
        <p:nvSpPr>
          <p:cNvPr id="146"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r>
              <a:rPr b="1" lang="en-US" sz="2000" spc="-1" strike="noStrike">
                <a:solidFill>
                  <a:srgbClr val="0066cc"/>
                </a:solidFill>
                <a:latin typeface="Arial"/>
                <a:ea typeface="DejaVu Sans"/>
              </a:rPr>
              <a:t>Model</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A model is a specific representation learned from data by applying some machine learning algorithm. A model is also called hypothesis.</a:t>
            </a:r>
            <a:endParaRPr b="0" lang="en-US" sz="2000" spc="-1" strike="noStrike">
              <a:latin typeface="Arial"/>
            </a:endParaRPr>
          </a:p>
          <a:p>
            <a:pPr>
              <a:lnSpc>
                <a:spcPct val="100000"/>
              </a:lnSpc>
              <a:spcBef>
                <a:spcPts val="1417"/>
              </a:spcBef>
            </a:pPr>
            <a:r>
              <a:rPr b="1" lang="en-US" sz="2000" spc="-1" strike="noStrike">
                <a:solidFill>
                  <a:srgbClr val="0066cc"/>
                </a:solidFill>
                <a:latin typeface="Arial"/>
                <a:ea typeface="DejaVu Sans"/>
              </a:rPr>
              <a:t>Feature</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A feature is an individual measurable property of our data. A set of numeric features can be conveniently described by a feature vector. Feature vectors are fed as input to the model. For example, in order to predict a fruit, there may be features like color, smell, taste, etc.</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Note: Choosing informative, discriminating and independent features is a crucial step for effective algorithms. We generally employ a feature extractor to extract the relevant features from the raw data.</a:t>
            </a:r>
            <a:endParaRPr b="0" lang="en-US" sz="2000" spc="-1" strike="noStrike">
              <a:latin typeface="Arial"/>
            </a:endParaRPr>
          </a:p>
          <a:p>
            <a:pPr>
              <a:lnSpc>
                <a:spcPct val="100000"/>
              </a:lnSpc>
              <a:spcBef>
                <a:spcPts val="1417"/>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Terminologies of Machine Learning</a:t>
            </a:r>
            <a:endParaRPr b="0" lang="en-US" sz="2200" spc="-1" strike="noStrike">
              <a:latin typeface="Arial"/>
            </a:endParaRPr>
          </a:p>
        </p:txBody>
      </p:sp>
      <p:sp>
        <p:nvSpPr>
          <p:cNvPr id="14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r>
              <a:rPr b="1" lang="en-US" sz="2000" spc="-1" strike="noStrike">
                <a:solidFill>
                  <a:srgbClr val="0066cc"/>
                </a:solidFill>
                <a:latin typeface="Arial"/>
                <a:ea typeface="DejaVu Sans"/>
              </a:rPr>
              <a:t>Target (Label)</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A target variable or label is the value to be predicted by our model. For the fruit example discussed in the features section, the label with each set of input would be the name of the fruit like apple, orange, banana, etc.</a:t>
            </a:r>
            <a:endParaRPr b="0" lang="en-US" sz="2000" spc="-1" strike="noStrike">
              <a:latin typeface="Arial"/>
            </a:endParaRPr>
          </a:p>
          <a:p>
            <a:pPr>
              <a:lnSpc>
                <a:spcPct val="100000"/>
              </a:lnSpc>
              <a:spcBef>
                <a:spcPts val="1417"/>
              </a:spcBef>
            </a:pPr>
            <a:r>
              <a:rPr b="1" lang="en-US" sz="2000" spc="-1" strike="noStrike">
                <a:solidFill>
                  <a:srgbClr val="0066cc"/>
                </a:solidFill>
                <a:latin typeface="Arial"/>
                <a:ea typeface="DejaVu Sans"/>
              </a:rPr>
              <a:t>Training</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The idea is to give a set of inputs(features) and it’s expected outputs(labels), so after training, we will have a model (hypothesis) that will then map new data to one of the categories trained on.</a:t>
            </a:r>
            <a:endParaRPr b="0" lang="en-US" sz="2000" spc="-1" strike="noStrike">
              <a:latin typeface="Arial"/>
            </a:endParaRPr>
          </a:p>
          <a:p>
            <a:pPr>
              <a:lnSpc>
                <a:spcPct val="100000"/>
              </a:lnSpc>
              <a:spcBef>
                <a:spcPts val="1417"/>
              </a:spcBef>
            </a:pPr>
            <a:r>
              <a:rPr b="1" lang="en-US" sz="2000" spc="-1" strike="noStrike">
                <a:solidFill>
                  <a:srgbClr val="0066cc"/>
                </a:solidFill>
                <a:latin typeface="Arial"/>
                <a:ea typeface="DejaVu Sans"/>
              </a:rPr>
              <a:t>Prediction</a:t>
            </a:r>
            <a:endParaRPr b="0" lang="en-US" sz="2000" spc="-1" strike="noStrike">
              <a:latin typeface="Arial"/>
            </a:endParaRPr>
          </a:p>
          <a:p>
            <a:pPr>
              <a:lnSpc>
                <a:spcPct val="100000"/>
              </a:lnSpc>
              <a:spcBef>
                <a:spcPts val="1417"/>
              </a:spcBef>
            </a:pPr>
            <a:r>
              <a:rPr b="0" lang="en-US" sz="2000" spc="-1" strike="noStrike">
                <a:solidFill>
                  <a:srgbClr val="0066cc"/>
                </a:solidFill>
                <a:latin typeface="Arial"/>
                <a:ea typeface="DejaVu Sans"/>
              </a:rPr>
              <a:t>Once our model is ready, it can be fed a set of inputs to which it will provide a predicted output(label).</a:t>
            </a:r>
            <a:endParaRPr b="0" lang="en-US" sz="2000" spc="-1" strike="noStrike">
              <a:latin typeface="Arial"/>
            </a:endParaRPr>
          </a:p>
          <a:p>
            <a:pPr>
              <a:lnSpc>
                <a:spcPct val="100000"/>
              </a:lnSpc>
              <a:spcBef>
                <a:spcPts val="1417"/>
              </a:spcBef>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Terminologies of Machine Learning</a:t>
            </a:r>
            <a:endParaRPr b="0" lang="en-US" sz="2200" spc="-1" strike="noStrike">
              <a:latin typeface="Arial"/>
            </a:endParaRPr>
          </a:p>
        </p:txBody>
      </p:sp>
      <p:sp>
        <p:nvSpPr>
          <p:cNvPr id="150"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r>
              <a:rPr b="1" lang="en-US" sz="2000" spc="-1" strike="noStrike">
                <a:solidFill>
                  <a:srgbClr val="0066cc"/>
                </a:solidFill>
                <a:latin typeface="Arial"/>
                <a:ea typeface="DejaVu Sans"/>
              </a:rPr>
              <a:t>The figure shown below clears the above concepts:</a:t>
            </a:r>
            <a:endParaRPr b="0" lang="en-US" sz="2000" spc="-1" strike="noStrike">
              <a:latin typeface="Arial"/>
            </a:endParaRPr>
          </a:p>
          <a:p>
            <a:pPr>
              <a:lnSpc>
                <a:spcPct val="100000"/>
              </a:lnSpc>
              <a:spcBef>
                <a:spcPts val="1417"/>
              </a:spcBef>
            </a:pPr>
            <a:endParaRPr b="0" lang="en-US" sz="2000" spc="-1" strike="noStrike">
              <a:latin typeface="Arial"/>
            </a:endParaRPr>
          </a:p>
          <a:p>
            <a:pPr>
              <a:lnSpc>
                <a:spcPct val="100000"/>
              </a:lnSpc>
              <a:spcBef>
                <a:spcPts val="1417"/>
              </a:spcBef>
            </a:pPr>
            <a:endParaRPr b="0" lang="en-US" sz="2000" spc="-1" strike="noStrike">
              <a:latin typeface="Arial"/>
            </a:endParaRPr>
          </a:p>
        </p:txBody>
      </p:sp>
      <p:pic>
        <p:nvPicPr>
          <p:cNvPr id="151" name="" descr=""/>
          <p:cNvPicPr/>
          <p:nvPr/>
        </p:nvPicPr>
        <p:blipFill>
          <a:blip r:embed="rId1"/>
          <a:stretch/>
        </p:blipFill>
        <p:spPr>
          <a:xfrm>
            <a:off x="640440" y="2286000"/>
            <a:ext cx="7588800" cy="43207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2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There are various ways to classify machine learning problems. Here, we discuss the most obvious ones.</a:t>
            </a:r>
            <a:endParaRPr b="0" lang="en-US" sz="2000" spc="-1" strike="noStrike">
              <a:latin typeface="Arial"/>
            </a:endParaRPr>
          </a:p>
          <a:p>
            <a:pPr lvl="3" marL="864000" indent="-21528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1. On basis of the nature of the learning “signal” or “feedback” available to a learning system</a:t>
            </a:r>
            <a:endParaRPr b="0" lang="en-US" sz="2000" spc="-1" strike="noStrike">
              <a:latin typeface="Arial"/>
            </a:endParaRPr>
          </a:p>
          <a:p>
            <a:pPr lvl="3" marL="864000" indent="-21528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2. On the basis of “output” desired from a machine learned system</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23"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r>
              <a:rPr b="1" i="1" lang="en-US" sz="2000" spc="-1" strike="noStrike">
                <a:solidFill>
                  <a:srgbClr val="0066cc"/>
                </a:solidFill>
                <a:latin typeface="Arial"/>
                <a:ea typeface="DejaVu Sans"/>
              </a:rPr>
              <a:t>1. On basis of the nature of the learning “signal” or “feedback” available to a learning system</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Supervised learning:</a:t>
            </a:r>
            <a:r>
              <a:rPr b="0" lang="en-US" sz="2000" spc="-1" strike="noStrike">
                <a:solidFill>
                  <a:srgbClr val="0066cc"/>
                </a:solidFill>
                <a:latin typeface="Arial"/>
                <a:ea typeface="DejaVu Sans"/>
              </a:rPr>
              <a:t> The computer is presented with example inputs and their desired outputs, given by a “teacher”, and the goal is to learn a general rule that maps inputs to outputs. The training process continues until the model achieves the desired level of accuracy on the training data. Some real-life examples are:</a:t>
            </a:r>
            <a:endParaRPr b="0" lang="en-US" sz="2000" spc="-1" strike="noStrike">
              <a:latin typeface="Arial"/>
            </a:endParaRPr>
          </a:p>
          <a:p>
            <a:pPr lvl="2" marL="648000" indent="-215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Image Classification: You train with images/labels. Then in the future you give a new image expecting that the computer will recognize the new object.</a:t>
            </a:r>
            <a:endParaRPr b="0" lang="en-US" sz="2000" spc="-1" strike="noStrike">
              <a:latin typeface="Arial"/>
            </a:endParaRPr>
          </a:p>
          <a:p>
            <a:pPr lvl="2" marL="648000" indent="-215640">
              <a:lnSpc>
                <a:spcPct val="100000"/>
              </a:lnSpc>
              <a:spcBef>
                <a:spcPts val="1417"/>
              </a:spcBef>
              <a:buClr>
                <a:srgbClr val="000000"/>
              </a:buClr>
              <a:buSzPct val="45000"/>
              <a:buFont typeface="Wingdings" charset="2"/>
              <a:buChar char=""/>
            </a:pPr>
            <a:r>
              <a:rPr b="0" lang="en-US" sz="2000" spc="-1" strike="noStrike">
                <a:solidFill>
                  <a:srgbClr val="0066cc"/>
                </a:solidFill>
                <a:latin typeface="Arial"/>
                <a:ea typeface="DejaVu Sans"/>
              </a:rPr>
              <a:t>Market Prediction/Regression: You train the computer with historical market data and ask the computer to predict the new price in the future.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25"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1417"/>
              </a:spcBef>
              <a:buClr>
                <a:srgbClr val="000000"/>
              </a:buClr>
              <a:buSzPct val="45000"/>
              <a:buFont typeface="Symbol"/>
              <a:buChar char=""/>
            </a:pPr>
            <a:r>
              <a:rPr b="1" lang="en-US" sz="2000" spc="-1" strike="noStrike">
                <a:solidFill>
                  <a:srgbClr val="0066cc"/>
                </a:solidFill>
                <a:latin typeface="Arial"/>
                <a:ea typeface="DejaVu Sans"/>
              </a:rPr>
              <a:t>Unsupervised learning:</a:t>
            </a:r>
            <a:r>
              <a:rPr b="0" lang="en-US" sz="2000" spc="-1" strike="noStrike">
                <a:solidFill>
                  <a:srgbClr val="0066cc"/>
                </a:solidFill>
                <a:latin typeface="Arial"/>
                <a:ea typeface="DejaVu Sans"/>
              </a:rPr>
              <a:t> No labels are given to the learning algorithm, leaving it on its own to find structure in its input. It is used for clustering population in different groups. Unsupervised learning can be a goal in itself (discovering hidden patterns in data).</a:t>
            </a:r>
            <a:endParaRPr b="0" lang="en-US" sz="2000" spc="-1" strike="noStrike">
              <a:latin typeface="Arial"/>
            </a:endParaRPr>
          </a:p>
          <a:p>
            <a:pPr lvl="2" marL="648000" indent="-21564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Clustering:</a:t>
            </a:r>
            <a:r>
              <a:rPr b="0" lang="en-US" sz="2000" spc="-1" strike="noStrike">
                <a:solidFill>
                  <a:srgbClr val="0066cc"/>
                </a:solidFill>
                <a:latin typeface="Arial"/>
                <a:ea typeface="DejaVu Sans"/>
              </a:rPr>
              <a:t> You ask the computer to separate similar data into clusters, this is essential in research and science.</a:t>
            </a:r>
            <a:endParaRPr b="0" lang="en-US" sz="2000" spc="-1" strike="noStrike">
              <a:latin typeface="Arial"/>
            </a:endParaRPr>
          </a:p>
          <a:p>
            <a:pPr lvl="2" marL="648000" indent="-21564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High Dimension Visualization:</a:t>
            </a:r>
            <a:r>
              <a:rPr b="0" lang="en-US" sz="2000" spc="-1" strike="noStrike">
                <a:solidFill>
                  <a:srgbClr val="0066cc"/>
                </a:solidFill>
                <a:latin typeface="Arial"/>
                <a:ea typeface="DejaVu Sans"/>
              </a:rPr>
              <a:t> Use the computer to help us visualize high dimension data.</a:t>
            </a:r>
            <a:endParaRPr b="0" lang="en-US" sz="2000" spc="-1" strike="noStrike">
              <a:latin typeface="Arial"/>
            </a:endParaRPr>
          </a:p>
          <a:p>
            <a:pPr lvl="2" marL="648000" indent="-21564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Generative Models:</a:t>
            </a:r>
            <a:r>
              <a:rPr b="0" lang="en-US" sz="2000" spc="-1" strike="noStrike">
                <a:solidFill>
                  <a:srgbClr val="0066cc"/>
                </a:solidFill>
                <a:latin typeface="Arial"/>
                <a:ea typeface="DejaVu Sans"/>
              </a:rPr>
              <a:t> After a model captures the probability distribution of your input data, it will be able to generate more data. This can be very useful to make your classifier more robust.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27"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A simple diagram which clears the concept of supervised and unsupervised learning is shown below:</a:t>
            </a:r>
            <a:endParaRPr b="0" lang="en-US" sz="2000" spc="-1" strike="noStrike">
              <a:latin typeface="Arial"/>
            </a:endParaRPr>
          </a:p>
          <a:p>
            <a:pPr marL="432000" indent="-322920">
              <a:lnSpc>
                <a:spcPct val="100000"/>
              </a:lnSpc>
              <a:spcBef>
                <a:spcPts val="1417"/>
              </a:spcBef>
              <a:buClr>
                <a:srgbClr val="000000"/>
              </a:buClr>
              <a:buSzPct val="45000"/>
              <a:buFont typeface="Symbol"/>
              <a:buChar char=""/>
            </a:pPr>
            <a:r>
              <a:rPr b="0" lang="en-US" sz="2000" spc="-1" strike="noStrike">
                <a:solidFill>
                  <a:srgbClr val="0066cc"/>
                </a:solidFill>
                <a:latin typeface="Arial"/>
                <a:ea typeface="DejaVu Sans"/>
              </a:rPr>
              <a:t>As you can see clearly, the data in supervised learning is labelled, where as data in unsupervised learning is unlabelled.</a:t>
            </a:r>
            <a:endParaRPr b="0" lang="en-US" sz="2000" spc="-1" strike="noStrike">
              <a:latin typeface="Arial"/>
            </a:endParaRPr>
          </a:p>
          <a:p>
            <a:pPr>
              <a:lnSpc>
                <a:spcPct val="100000"/>
              </a:lnSpc>
              <a:spcBef>
                <a:spcPts val="1417"/>
              </a:spcBef>
            </a:pPr>
            <a:endParaRPr b="0" lang="en-US" sz="2000" spc="-1" strike="noStrike">
              <a:latin typeface="Arial"/>
            </a:endParaRPr>
          </a:p>
        </p:txBody>
      </p:sp>
      <p:pic>
        <p:nvPicPr>
          <p:cNvPr id="128" name="" descr=""/>
          <p:cNvPicPr/>
          <p:nvPr/>
        </p:nvPicPr>
        <p:blipFill>
          <a:blip r:embed="rId1"/>
          <a:stretch/>
        </p:blipFill>
        <p:spPr>
          <a:xfrm>
            <a:off x="822960" y="3406320"/>
            <a:ext cx="3142440" cy="2628360"/>
          </a:xfrm>
          <a:prstGeom prst="rect">
            <a:avLst/>
          </a:prstGeom>
          <a:ln>
            <a:noFill/>
          </a:ln>
        </p:spPr>
      </p:pic>
      <p:pic>
        <p:nvPicPr>
          <p:cNvPr id="129" name="" descr=""/>
          <p:cNvPicPr/>
          <p:nvPr/>
        </p:nvPicPr>
        <p:blipFill>
          <a:blip r:embed="rId2"/>
          <a:stretch/>
        </p:blipFill>
        <p:spPr>
          <a:xfrm>
            <a:off x="5120640" y="3383280"/>
            <a:ext cx="3380760" cy="26283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31"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marL="432000" indent="-322920">
              <a:lnSpc>
                <a:spcPct val="100000"/>
              </a:lnSpc>
              <a:spcBef>
                <a:spcPts val="1417"/>
              </a:spcBef>
              <a:buClr>
                <a:srgbClr val="000000"/>
              </a:buClr>
              <a:buSzPct val="45000"/>
              <a:buFont typeface="Symbol"/>
              <a:buChar char=""/>
            </a:pPr>
            <a:r>
              <a:rPr b="1" lang="en-US" sz="2000" spc="-1" strike="noStrike">
                <a:solidFill>
                  <a:srgbClr val="0066cc"/>
                </a:solidFill>
                <a:latin typeface="Arial"/>
                <a:ea typeface="DejaVu Sans"/>
              </a:rPr>
              <a:t>Semi-supervised learning:</a:t>
            </a:r>
            <a:r>
              <a:rPr b="0" lang="en-US" sz="2000" spc="-1" strike="noStrike">
                <a:solidFill>
                  <a:srgbClr val="0066cc"/>
                </a:solidFill>
                <a:latin typeface="Arial"/>
                <a:ea typeface="DejaVu Sans"/>
              </a:rPr>
              <a:t> Problems where you have a large amount of input data and only some of the data is labeled, are called semi-supervised learning problems. These problems sit in between both supervised and unsupervised learning. For example, a photo archive where only some of the images are labeled, (e.g. dog, cat, person) and the majority are unlabeled.</a:t>
            </a:r>
            <a:endParaRPr b="0" lang="en-US" sz="2000" spc="-1" strike="noStrike">
              <a:latin typeface="Arial"/>
            </a:endParaRPr>
          </a:p>
          <a:p>
            <a:pPr>
              <a:lnSpc>
                <a:spcPct val="100000"/>
              </a:lnSpc>
              <a:spcBef>
                <a:spcPts val="1417"/>
              </a:spcBef>
            </a:pPr>
            <a:endParaRPr b="0" lang="en-US" sz="2000" spc="-1" strike="noStrike">
              <a:latin typeface="Arial"/>
            </a:endParaRPr>
          </a:p>
          <a:p>
            <a:pPr marL="432000" indent="-322920">
              <a:lnSpc>
                <a:spcPct val="100000"/>
              </a:lnSpc>
              <a:spcBef>
                <a:spcPts val="1417"/>
              </a:spcBef>
              <a:buClr>
                <a:srgbClr val="000000"/>
              </a:buClr>
              <a:buSzPct val="45000"/>
              <a:buFont typeface="Symbol"/>
              <a:buChar char=""/>
            </a:pPr>
            <a:r>
              <a:rPr b="1" lang="en-US" sz="2000" spc="-1" strike="noStrike">
                <a:solidFill>
                  <a:srgbClr val="0066cc"/>
                </a:solidFill>
                <a:latin typeface="Arial"/>
                <a:ea typeface="DejaVu Sans"/>
              </a:rPr>
              <a:t>Reinforcement learning:</a:t>
            </a:r>
            <a:r>
              <a:rPr b="0" lang="en-US" sz="2000" spc="-1" strike="noStrike">
                <a:solidFill>
                  <a:srgbClr val="0066cc"/>
                </a:solidFill>
                <a:latin typeface="Arial"/>
                <a:ea typeface="DejaVu Sans"/>
              </a:rPr>
              <a:t> A computer program interacts with a dynamic environment in which it must perform a certain goal (such as driving a vehicle or playing a game against an opponent). The program is provided feedback in terms of rewards and punishments as it navigates its problem space.</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33" name="CustomShape 2"/>
          <p:cNvSpPr/>
          <p:nvPr/>
        </p:nvSpPr>
        <p:spPr>
          <a:xfrm>
            <a:off x="504000" y="1769040"/>
            <a:ext cx="9070560" cy="4383360"/>
          </a:xfrm>
          <a:prstGeom prst="rect">
            <a:avLst/>
          </a:prstGeom>
          <a:noFill/>
          <a:ln>
            <a:noFill/>
          </a:ln>
        </p:spPr>
        <p:style>
          <a:lnRef idx="0"/>
          <a:fillRef idx="0"/>
          <a:effectRef idx="0"/>
          <a:fontRef idx="minor"/>
        </p:style>
      </p:sp>
      <p:pic>
        <p:nvPicPr>
          <p:cNvPr id="134" name="" descr=""/>
          <p:cNvPicPr/>
          <p:nvPr/>
        </p:nvPicPr>
        <p:blipFill>
          <a:blip r:embed="rId1"/>
          <a:stretch/>
        </p:blipFill>
        <p:spPr>
          <a:xfrm>
            <a:off x="1282320" y="1561320"/>
            <a:ext cx="6398280" cy="419904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36"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r>
              <a:rPr b="1" i="1" lang="en-US" sz="2000" spc="-1" strike="noStrike">
                <a:solidFill>
                  <a:srgbClr val="0066cc"/>
                </a:solidFill>
                <a:latin typeface="Arial"/>
                <a:ea typeface="DejaVu Sans"/>
              </a:rPr>
              <a:t>2. On the basis of “output” desired from a machine learned system</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Classification:</a:t>
            </a:r>
            <a:r>
              <a:rPr b="0" lang="en-US" sz="2000" spc="-1" strike="noStrike">
                <a:solidFill>
                  <a:srgbClr val="0066cc"/>
                </a:solidFill>
                <a:latin typeface="Arial"/>
                <a:ea typeface="DejaVu Sans"/>
              </a:rPr>
              <a:t> Inputs are divided into two or more classes, and the learner must produce a model that assigns unseen inputs to one or more (multi-label classification) of these classes. This is typically tackled in a supervised way. Spam filtering is an example of classification, where the inputs are email (or other) messages and the classes are “spam” and “not spam”.</a:t>
            </a:r>
            <a:endParaRPr b="0" lang="en-US" sz="2000" spc="-1" strike="noStrike">
              <a:latin typeface="Arial"/>
            </a:endParaRPr>
          </a:p>
          <a:p>
            <a:pPr marL="432000" indent="-322920">
              <a:lnSpc>
                <a:spcPct val="100000"/>
              </a:lnSpc>
              <a:spcBef>
                <a:spcPts val="1417"/>
              </a:spcBef>
              <a:buClr>
                <a:srgbClr val="000000"/>
              </a:buClr>
              <a:buSzPct val="45000"/>
              <a:buFont typeface="Wingdings" charset="2"/>
              <a:buChar char=""/>
            </a:pPr>
            <a:r>
              <a:rPr b="1" lang="en-US" sz="2000" spc="-1" strike="noStrike">
                <a:solidFill>
                  <a:srgbClr val="0066cc"/>
                </a:solidFill>
                <a:latin typeface="Arial"/>
                <a:ea typeface="DejaVu Sans"/>
              </a:rPr>
              <a:t>Regression:</a:t>
            </a:r>
            <a:r>
              <a:rPr b="0" lang="en-US" sz="2000" spc="-1" strike="noStrike">
                <a:solidFill>
                  <a:srgbClr val="0066cc"/>
                </a:solidFill>
                <a:latin typeface="Arial"/>
                <a:ea typeface="DejaVu Sans"/>
              </a:rPr>
              <a:t> It is also a supervised learning problem, but the outputs are continuous rather than discrete. For example, predicting the stock prices using historical data.</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285120"/>
            <a:ext cx="9070560" cy="66960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solidFill>
                  <a:srgbClr val="ffffff"/>
                </a:solidFill>
                <a:latin typeface="Arial"/>
                <a:ea typeface="DejaVu Sans"/>
              </a:rPr>
              <a:t>ML- </a:t>
            </a:r>
            <a:r>
              <a:rPr b="0" lang="en-US" sz="2200" spc="-1" strike="noStrike">
                <a:solidFill>
                  <a:srgbClr val="ffffff"/>
                </a:solidFill>
                <a:latin typeface="Arial"/>
                <a:ea typeface="DejaVu Sans"/>
              </a:rPr>
              <a:t>Types of machine learning problems</a:t>
            </a:r>
            <a:endParaRPr b="0" lang="en-US" sz="2200" spc="-1" strike="noStrike">
              <a:latin typeface="Arial"/>
            </a:endParaRPr>
          </a:p>
        </p:txBody>
      </p:sp>
      <p:sp>
        <p:nvSpPr>
          <p:cNvPr id="138" name="CustomShape 2"/>
          <p:cNvSpPr/>
          <p:nvPr/>
        </p:nvSpPr>
        <p:spPr>
          <a:xfrm>
            <a:off x="504000" y="1769040"/>
            <a:ext cx="9070560" cy="4383360"/>
          </a:xfrm>
          <a:prstGeom prst="rect">
            <a:avLst/>
          </a:prstGeom>
          <a:noFill/>
          <a:ln>
            <a:noFill/>
          </a:ln>
        </p:spPr>
        <p:style>
          <a:lnRef idx="0"/>
          <a:fillRef idx="0"/>
          <a:effectRef idx="0"/>
          <a:fontRef idx="minor"/>
        </p:style>
        <p:txBody>
          <a:bodyPr lIns="0" rIns="0" tIns="0" bIns="0">
            <a:noAutofit/>
          </a:bodyPr>
          <a:p>
            <a:pPr>
              <a:lnSpc>
                <a:spcPct val="100000"/>
              </a:lnSpc>
              <a:spcBef>
                <a:spcPts val="1417"/>
              </a:spcBef>
            </a:pPr>
            <a:r>
              <a:rPr b="0" i="1" lang="en-US" sz="2000" spc="-1" strike="noStrike">
                <a:solidFill>
                  <a:srgbClr val="0066cc"/>
                </a:solidFill>
                <a:latin typeface="Arial"/>
                <a:ea typeface="DejaVu Sans"/>
              </a:rPr>
              <a:t>An example of classification and regression on two different datasets is shown below:</a:t>
            </a:r>
            <a:endParaRPr b="0" lang="en-US" sz="2000" spc="-1" strike="noStrike">
              <a:latin typeface="Arial"/>
            </a:endParaRPr>
          </a:p>
          <a:p>
            <a:pPr>
              <a:lnSpc>
                <a:spcPct val="100000"/>
              </a:lnSpc>
              <a:spcBef>
                <a:spcPts val="1417"/>
              </a:spcBef>
            </a:pPr>
            <a:endParaRPr b="0" lang="en-US" sz="2000" spc="-1" strike="noStrike">
              <a:latin typeface="Arial"/>
            </a:endParaRPr>
          </a:p>
        </p:txBody>
      </p:sp>
      <p:pic>
        <p:nvPicPr>
          <p:cNvPr id="139" name="" descr=""/>
          <p:cNvPicPr/>
          <p:nvPr/>
        </p:nvPicPr>
        <p:blipFill>
          <a:blip r:embed="rId1"/>
          <a:stretch/>
        </p:blipFill>
        <p:spPr>
          <a:xfrm>
            <a:off x="1549080" y="2869200"/>
            <a:ext cx="5857200" cy="23425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183</TotalTime>
  <Application>LibreOffice/6.2.5.2$Windows_X86_64 LibreOffice_project/1ec314fa52f458adc18c4f025c545a4e8b22c159</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2019-10-28T10:34:04Z</dcterms:created>
  <dc:creator/>
  <dc:description/>
  <dc:language>en-US</dc:language>
  <cp:lastModifiedBy/>
  <dcterms:modified xsi:type="dcterms:W3CDTF">2019-10-28T14:00:22Z</dcterms:modified>
  <cp:revision>34</cp:revision>
  <dc:subject/>
  <dc:title>Blue Curve</dc:title>
</cp:coreProperties>
</file>