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7480" cy="1752120"/>
          </a:xfrm>
          <a:prstGeom prst="rect">
            <a:avLst/>
          </a:prstGeom>
          <a:ln>
            <a:noFill/>
          </a:ln>
        </p:spPr>
      </p:pic>
      <p:sp>
        <p:nvSpPr>
          <p:cNvPr id="1"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4600" cy="9396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4600" cy="9396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0074600" cy="9396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0" name="CustomShape 2"/>
          <p:cNvSpPr/>
          <p:nvPr/>
        </p:nvSpPr>
        <p:spPr>
          <a:xfrm>
            <a:off x="0" y="6620400"/>
            <a:ext cx="10074600" cy="9396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39200" y="2468880"/>
            <a:ext cx="9069480" cy="100548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ea typeface="DejaVu Sans"/>
              </a:rPr>
              <a:t>Module 1</a:t>
            </a:r>
            <a:endParaRPr b="0" lang="en-US" sz="4400" spc="-1" strike="noStrike">
              <a:latin typeface="Arial"/>
            </a:endParaRPr>
          </a:p>
          <a:p>
            <a:pPr algn="ctr">
              <a:lnSpc>
                <a:spcPct val="100000"/>
              </a:lnSpc>
            </a:pPr>
            <a:r>
              <a:rPr b="0" lang="en-US" sz="2200" spc="-1" strike="noStrike">
                <a:solidFill>
                  <a:srgbClr val="006699"/>
                </a:solidFill>
                <a:latin typeface="Arial"/>
                <a:ea typeface="DejaVu Sans"/>
              </a:rPr>
              <a:t>- Introduction to Stock Markets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483120"/>
            <a:ext cx="9069480" cy="273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1800" spc="-1" strike="noStrike">
                <a:solidFill>
                  <a:srgbClr val="ffffff"/>
                </a:solidFill>
                <a:latin typeface="Arial"/>
                <a:ea typeface="DejaVu Sans"/>
              </a:rPr>
              <a:t> </a:t>
            </a:r>
            <a:r>
              <a:rPr b="1" lang="en-US" sz="1800" spc="-1" strike="noStrike">
                <a:solidFill>
                  <a:srgbClr val="ffffff"/>
                </a:solidFill>
                <a:latin typeface="Arial"/>
                <a:ea typeface="DejaVu Sans"/>
              </a:rPr>
              <a:t>Chapter – 1 – The need to invest</a:t>
            </a:r>
            <a:endParaRPr b="1" lang="en-US" sz="1800" spc="-1" strike="noStrike">
              <a:latin typeface="Arial"/>
            </a:endParaRPr>
          </a:p>
        </p:txBody>
      </p:sp>
      <p:sp>
        <p:nvSpPr>
          <p:cNvPr id="121"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pPr marL="432000" indent="-321840">
              <a:lnSpc>
                <a:spcPct val="100000"/>
              </a:lnSpc>
              <a:spcBef>
                <a:spcPts val="1417"/>
              </a:spcBef>
              <a:buClr>
                <a:srgbClr val="000000"/>
              </a:buClr>
              <a:buSzPct val="45000"/>
              <a:buFont typeface="Symbol"/>
              <a:buChar char=""/>
            </a:pPr>
            <a:r>
              <a:rPr b="1" lang="en-US" sz="1400" spc="-1" strike="noStrike">
                <a:solidFill>
                  <a:srgbClr val="0066cc"/>
                </a:solidFill>
                <a:latin typeface="Arial"/>
                <a:ea typeface="DejaVu Sans"/>
              </a:rPr>
              <a:t>Why should one Invest?</a:t>
            </a:r>
            <a:endParaRPr b="1" lang="en-US" sz="1400" spc="-1" strike="noStrike">
              <a:latin typeface="Arial"/>
            </a:endParaRPr>
          </a:p>
          <a:p>
            <a:pPr lvl="2" marL="648000" indent="-216000">
              <a:lnSpc>
                <a:spcPct val="100000"/>
              </a:lnSpc>
              <a:spcBef>
                <a:spcPts val="1417"/>
              </a:spcBef>
              <a:buClr>
                <a:srgbClr val="000000"/>
              </a:buClr>
              <a:buSzPct val="45000"/>
              <a:buFont typeface="Wingdings" charset="2"/>
              <a:buChar char=""/>
            </a:pPr>
            <a:r>
              <a:rPr b="1" lang="en-US" sz="1400" spc="-1" strike="noStrike">
                <a:solidFill>
                  <a:srgbClr val="0066cc"/>
                </a:solidFill>
                <a:latin typeface="Arial"/>
                <a:ea typeface="DejaVu Sans"/>
              </a:rPr>
              <a:t>There are few compelling reasons for one to invest..</a:t>
            </a:r>
            <a:endParaRPr b="1" lang="en-US" sz="1400" spc="-1" strike="noStrike">
              <a:latin typeface="Arial"/>
            </a:endParaRPr>
          </a:p>
          <a:p>
            <a:pPr lvl="3" marL="864000" indent="-216000">
              <a:lnSpc>
                <a:spcPct val="100000"/>
              </a:lnSpc>
              <a:spcBef>
                <a:spcPts val="1417"/>
              </a:spcBef>
              <a:buClr>
                <a:srgbClr val="000000"/>
              </a:buClr>
              <a:buSzPct val="45000"/>
              <a:buFont typeface="Wingdings" charset="2"/>
              <a:buChar char=""/>
            </a:pPr>
            <a:r>
              <a:rPr b="1" lang="en-US" sz="1400" spc="-1" strike="noStrike">
                <a:solidFill>
                  <a:srgbClr val="0066cc"/>
                </a:solidFill>
                <a:latin typeface="Arial"/>
                <a:ea typeface="DejaVu Sans"/>
              </a:rPr>
              <a:t>1. Fight Inflation – </a:t>
            </a:r>
            <a:r>
              <a:rPr b="0" lang="en-US" sz="1400" spc="-1" strike="noStrike">
                <a:solidFill>
                  <a:srgbClr val="0066cc"/>
                </a:solidFill>
                <a:latin typeface="Arial"/>
                <a:ea typeface="DejaVu Sans"/>
              </a:rPr>
              <a:t>By investing one can deal better with the inevitable – growing cost of living – generally referred to as Inflation</a:t>
            </a:r>
            <a:endParaRPr b="1" lang="en-US" sz="1400" spc="-1" strike="noStrike">
              <a:latin typeface="Arial"/>
            </a:endParaRPr>
          </a:p>
          <a:p>
            <a:pPr lvl="3" marL="864000" indent="-216000">
              <a:lnSpc>
                <a:spcPct val="100000"/>
              </a:lnSpc>
              <a:spcBef>
                <a:spcPts val="1417"/>
              </a:spcBef>
              <a:buClr>
                <a:srgbClr val="000000"/>
              </a:buClr>
              <a:buSzPct val="45000"/>
              <a:buFont typeface="Wingdings" charset="2"/>
              <a:buChar char=""/>
            </a:pPr>
            <a:r>
              <a:rPr b="1" lang="en-US" sz="1400" spc="-1" strike="noStrike">
                <a:solidFill>
                  <a:srgbClr val="0066cc"/>
                </a:solidFill>
                <a:latin typeface="Arial"/>
                <a:ea typeface="DejaVu Sans"/>
              </a:rPr>
              <a:t>2. Create Wealth – </a:t>
            </a:r>
            <a:r>
              <a:rPr b="0" lang="en-US" sz="1400" spc="-1" strike="noStrike">
                <a:solidFill>
                  <a:srgbClr val="0066cc"/>
                </a:solidFill>
                <a:latin typeface="Arial"/>
                <a:ea typeface="DejaVu Sans"/>
              </a:rPr>
              <a:t>By investing one can aim to have a better corpus by the end of the defined time period. In the example of this chapter, the time period was upto retirement but it can be anything– children’s education, marriage, house purchase, retirement holidays etc</a:t>
            </a:r>
            <a:endParaRPr b="1" lang="en-US" sz="1400" spc="-1" strike="noStrike">
              <a:latin typeface="Arial"/>
            </a:endParaRPr>
          </a:p>
          <a:p>
            <a:pPr lvl="3" marL="864000" indent="-216000">
              <a:lnSpc>
                <a:spcPct val="100000"/>
              </a:lnSpc>
              <a:spcBef>
                <a:spcPts val="1417"/>
              </a:spcBef>
              <a:buClr>
                <a:srgbClr val="000000"/>
              </a:buClr>
              <a:buSzPct val="45000"/>
              <a:buFont typeface="Wingdings" charset="2"/>
              <a:buChar char=""/>
            </a:pPr>
            <a:r>
              <a:rPr b="1" lang="en-US" sz="1400" spc="-1" strike="noStrike">
                <a:solidFill>
                  <a:srgbClr val="0066cc"/>
                </a:solidFill>
                <a:latin typeface="Arial"/>
                <a:ea typeface="DejaVu Sans"/>
              </a:rPr>
              <a:t>3.To meet life’s financial aspiration</a:t>
            </a:r>
            <a:endParaRPr b="1"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482400"/>
            <a:ext cx="9069480" cy="275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1800" spc="-1" strike="noStrike">
                <a:solidFill>
                  <a:srgbClr val="ffffff"/>
                </a:solidFill>
                <a:latin typeface="Arial"/>
                <a:ea typeface="DejaVu Sans"/>
              </a:rPr>
              <a:t> </a:t>
            </a:r>
            <a:r>
              <a:rPr b="1" lang="en-US" sz="1800" spc="-1" strike="noStrike">
                <a:solidFill>
                  <a:srgbClr val="ffffff"/>
                </a:solidFill>
                <a:latin typeface="Arial"/>
                <a:ea typeface="DejaVu Sans"/>
              </a:rPr>
              <a:t>Chapter – 1 – The need to invest</a:t>
            </a:r>
            <a:endParaRPr b="0" lang="en-US" sz="1800" spc="-1" strike="noStrike">
              <a:latin typeface="Arial"/>
            </a:endParaRPr>
          </a:p>
        </p:txBody>
      </p:sp>
      <p:sp>
        <p:nvSpPr>
          <p:cNvPr id="123"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pPr marL="432000" indent="-321840">
              <a:lnSpc>
                <a:spcPct val="100000"/>
              </a:lnSpc>
              <a:spcBef>
                <a:spcPts val="1417"/>
              </a:spcBef>
              <a:buClr>
                <a:srgbClr val="000000"/>
              </a:buClr>
              <a:buSzPct val="45000"/>
              <a:buFont typeface="Symbol"/>
              <a:buChar char=""/>
            </a:pPr>
            <a:r>
              <a:rPr b="1" lang="en-US" sz="1400" spc="-1" strike="noStrike">
                <a:solidFill>
                  <a:srgbClr val="0066cc"/>
                </a:solidFill>
                <a:latin typeface="Arial"/>
                <a:ea typeface="DejaVu Sans"/>
              </a:rPr>
              <a:t>Where to invest?</a:t>
            </a:r>
            <a:endParaRPr b="1" lang="en-US" sz="1400" spc="-1" strike="noStrike">
              <a:latin typeface="Arial"/>
            </a:endParaRPr>
          </a:p>
          <a:p>
            <a:pPr marL="432000" indent="-321840">
              <a:lnSpc>
                <a:spcPct val="100000"/>
              </a:lnSpc>
              <a:spcBef>
                <a:spcPts val="1417"/>
              </a:spcBef>
              <a:buClr>
                <a:srgbClr val="000000"/>
              </a:buClr>
              <a:buSzPct val="45000"/>
              <a:buFont typeface="Symbol"/>
              <a:buChar char=""/>
            </a:pPr>
            <a:r>
              <a:rPr b="1" lang="en-US" sz="1400" spc="-1" strike="noStrike">
                <a:solidFill>
                  <a:srgbClr val="0066cc"/>
                </a:solidFill>
                <a:latin typeface="Arial"/>
                <a:ea typeface="DejaVu Sans"/>
              </a:rPr>
              <a:t>- </a:t>
            </a:r>
            <a:r>
              <a:rPr b="0" lang="en-US" sz="1400" spc="-1" strike="noStrike">
                <a:solidFill>
                  <a:srgbClr val="0066cc"/>
                </a:solidFill>
                <a:latin typeface="Arial"/>
                <a:ea typeface="DejaVu Sans"/>
              </a:rPr>
              <a:t>When it comes to investing one has to choose an </a:t>
            </a:r>
            <a:r>
              <a:rPr b="1" lang="en-US" sz="1400" spc="-1" strike="noStrike" u="sng">
                <a:solidFill>
                  <a:srgbClr val="0066cc"/>
                </a:solidFill>
                <a:uFillTx/>
                <a:latin typeface="Arial"/>
                <a:ea typeface="DejaVu Sans"/>
              </a:rPr>
              <a:t>asset class</a:t>
            </a:r>
            <a:r>
              <a:rPr b="0" lang="en-US" sz="1400" spc="-1" strike="noStrike">
                <a:solidFill>
                  <a:srgbClr val="0066cc"/>
                </a:solidFill>
                <a:latin typeface="Arial"/>
                <a:ea typeface="DejaVu Sans"/>
              </a:rPr>
              <a:t> that suits the individual’s risk and return temperament</a:t>
            </a:r>
            <a:endParaRPr b="1" lang="en-US" sz="1400" spc="-1" strike="noStrike">
              <a:latin typeface="Arial"/>
            </a:endParaRPr>
          </a:p>
          <a:p>
            <a:pPr marL="432000" indent="-321840">
              <a:lnSpc>
                <a:spcPct val="100000"/>
              </a:lnSpc>
              <a:spcBef>
                <a:spcPts val="1417"/>
              </a:spcBef>
              <a:buClr>
                <a:srgbClr val="000000"/>
              </a:buClr>
              <a:buSzPct val="45000"/>
              <a:buFont typeface="Symbol"/>
              <a:buChar char=""/>
            </a:pPr>
            <a:r>
              <a:rPr b="0" lang="en-US" sz="1400" spc="-1" strike="noStrike">
                <a:solidFill>
                  <a:srgbClr val="0066cc"/>
                </a:solidFill>
                <a:latin typeface="Arial"/>
                <a:ea typeface="DejaVu Sans"/>
              </a:rPr>
              <a:t>- An </a:t>
            </a:r>
            <a:r>
              <a:rPr b="1" lang="en-US" sz="1400" spc="-1" strike="noStrike">
                <a:solidFill>
                  <a:srgbClr val="0066cc"/>
                </a:solidFill>
                <a:latin typeface="Arial"/>
                <a:ea typeface="DejaVu Sans"/>
              </a:rPr>
              <a:t>asset class</a:t>
            </a:r>
            <a:r>
              <a:rPr b="0" lang="en-US" sz="1400" spc="-1" strike="noStrike">
                <a:solidFill>
                  <a:srgbClr val="0066cc"/>
                </a:solidFill>
                <a:latin typeface="Arial"/>
                <a:ea typeface="DejaVu Sans"/>
              </a:rPr>
              <a:t> is a category of investment with particular risk and return characteristics.</a:t>
            </a:r>
            <a:endParaRPr b="1" lang="en-US" sz="1400" spc="-1" strike="noStrike">
              <a:latin typeface="Arial"/>
            </a:endParaRPr>
          </a:p>
          <a:p>
            <a:pPr marL="432000" indent="-321840">
              <a:lnSpc>
                <a:spcPct val="100000"/>
              </a:lnSpc>
              <a:spcBef>
                <a:spcPts val="1417"/>
              </a:spcBef>
              <a:buClr>
                <a:srgbClr val="000000"/>
              </a:buClr>
              <a:buSzPct val="45000"/>
              <a:buFont typeface="Symbol"/>
              <a:buChar char=""/>
            </a:pPr>
            <a:r>
              <a:rPr b="0" lang="en-US" sz="1400" spc="-1" strike="noStrike">
                <a:solidFill>
                  <a:srgbClr val="0066cc"/>
                </a:solidFill>
                <a:latin typeface="Arial"/>
                <a:ea typeface="DejaVu Sans"/>
              </a:rPr>
              <a:t>- The following are some of the popular assets class… </a:t>
            </a:r>
            <a:endParaRPr b="1" lang="en-US" sz="1400" spc="-1" strike="noStrike">
              <a:latin typeface="Arial"/>
            </a:endParaRPr>
          </a:p>
          <a:p>
            <a:pPr lvl="4" marL="1080000" indent="-216000">
              <a:lnSpc>
                <a:spcPct val="100000"/>
              </a:lnSpc>
              <a:spcBef>
                <a:spcPts val="1417"/>
              </a:spcBef>
              <a:buClr>
                <a:srgbClr val="000000"/>
              </a:buClr>
              <a:buSzPct val="45000"/>
              <a:buFont typeface="Wingdings" charset="2"/>
              <a:buChar char=""/>
            </a:pPr>
            <a:r>
              <a:rPr b="0" lang="en-US" sz="1400" spc="-1" strike="noStrike">
                <a:solidFill>
                  <a:srgbClr val="0066cc"/>
                </a:solidFill>
                <a:latin typeface="Arial"/>
                <a:ea typeface="DejaVu Sans"/>
              </a:rPr>
              <a:t>1. Fixed income instruments</a:t>
            </a:r>
            <a:endParaRPr b="1" lang="en-US" sz="1400" spc="-1" strike="noStrike">
              <a:latin typeface="Arial"/>
            </a:endParaRPr>
          </a:p>
          <a:p>
            <a:pPr lvl="4" marL="1080000" indent="-216000">
              <a:lnSpc>
                <a:spcPct val="100000"/>
              </a:lnSpc>
              <a:spcBef>
                <a:spcPts val="1417"/>
              </a:spcBef>
              <a:buClr>
                <a:srgbClr val="000000"/>
              </a:buClr>
              <a:buSzPct val="45000"/>
              <a:buFont typeface="Wingdings" charset="2"/>
              <a:buChar char=""/>
            </a:pPr>
            <a:r>
              <a:rPr b="0" lang="en-US" sz="1400" spc="-1" strike="noStrike">
                <a:solidFill>
                  <a:srgbClr val="0066cc"/>
                </a:solidFill>
                <a:latin typeface="Arial"/>
                <a:ea typeface="DejaVu Sans"/>
              </a:rPr>
              <a:t>2. Equity</a:t>
            </a:r>
            <a:endParaRPr b="1" lang="en-US" sz="1400" spc="-1" strike="noStrike">
              <a:latin typeface="Arial"/>
            </a:endParaRPr>
          </a:p>
          <a:p>
            <a:pPr lvl="4" marL="1080000" indent="-216000">
              <a:lnSpc>
                <a:spcPct val="100000"/>
              </a:lnSpc>
              <a:spcBef>
                <a:spcPts val="1417"/>
              </a:spcBef>
              <a:buClr>
                <a:srgbClr val="000000"/>
              </a:buClr>
              <a:buSzPct val="45000"/>
              <a:buFont typeface="Wingdings" charset="2"/>
              <a:buChar char=""/>
            </a:pPr>
            <a:r>
              <a:rPr b="0" lang="en-US" sz="1400" spc="-1" strike="noStrike">
                <a:solidFill>
                  <a:srgbClr val="0066cc"/>
                </a:solidFill>
                <a:latin typeface="Arial"/>
                <a:ea typeface="DejaVu Sans"/>
              </a:rPr>
              <a:t>3.Real estate</a:t>
            </a:r>
            <a:endParaRPr b="1" lang="en-US" sz="1400" spc="-1" strike="noStrike">
              <a:latin typeface="Arial"/>
            </a:endParaRPr>
          </a:p>
          <a:p>
            <a:pPr lvl="4" marL="1080000" indent="-216000">
              <a:lnSpc>
                <a:spcPct val="100000"/>
              </a:lnSpc>
              <a:spcBef>
                <a:spcPts val="1417"/>
              </a:spcBef>
              <a:buClr>
                <a:srgbClr val="000000"/>
              </a:buClr>
              <a:buSzPct val="45000"/>
              <a:buFont typeface="Wingdings" charset="2"/>
              <a:buChar char=""/>
            </a:pPr>
            <a:r>
              <a:rPr b="0" lang="en-US" sz="1400" spc="-1" strike="noStrike">
                <a:solidFill>
                  <a:srgbClr val="0066cc"/>
                </a:solidFill>
                <a:latin typeface="Arial"/>
                <a:ea typeface="DejaVu Sans"/>
              </a:rPr>
              <a:t>4. Commodities (precious metals)</a:t>
            </a:r>
            <a:endParaRPr b="1" lang="en-US" sz="1400" spc="-1" strike="noStrike">
              <a:latin typeface="Arial"/>
            </a:endParaRPr>
          </a:p>
          <a:p>
            <a:pPr marL="432000" indent="-321840">
              <a:lnSpc>
                <a:spcPct val="100000"/>
              </a:lnSpc>
              <a:spcBef>
                <a:spcPts val="1417"/>
              </a:spcBef>
              <a:buClr>
                <a:srgbClr val="000000"/>
              </a:buClr>
              <a:buSzPct val="45000"/>
              <a:buFont typeface="Symbol"/>
              <a:buChar char=""/>
            </a:pPr>
            <a:r>
              <a:rPr b="0" lang="en-US" sz="1400" spc="-1" strike="noStrike">
                <a:solidFill>
                  <a:srgbClr val="0066cc"/>
                </a:solidFill>
                <a:latin typeface="Arial"/>
                <a:ea typeface="DejaVu Sans"/>
              </a:rPr>
              <a:t>- </a:t>
            </a:r>
            <a:endParaRPr b="1"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513000"/>
            <a:ext cx="9069480" cy="2138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1" lang="en-US" sz="1400" spc="-1" strike="noStrike">
                <a:solidFill>
                  <a:srgbClr val="ffffff"/>
                </a:solidFill>
                <a:latin typeface="Arial"/>
                <a:ea typeface="DejaVu Sans"/>
              </a:rPr>
              <a:t> </a:t>
            </a:r>
            <a:r>
              <a:rPr b="1" lang="en-US" sz="1400" spc="-1" strike="noStrike">
                <a:solidFill>
                  <a:srgbClr val="ffffff"/>
                </a:solidFill>
                <a:latin typeface="Arial"/>
                <a:ea typeface="DejaVu Sans"/>
              </a:rPr>
              <a:t>Chapter – 1 – The need to invest</a:t>
            </a:r>
            <a:r>
              <a:rPr b="0" lang="en-US" sz="1400" spc="-1" strike="noStrike">
                <a:solidFill>
                  <a:srgbClr val="ffffff"/>
                </a:solidFill>
                <a:latin typeface="Arial"/>
                <a:ea typeface="DejaVu Sans"/>
              </a:rPr>
              <a:t> </a:t>
            </a:r>
            <a:endParaRPr b="0" lang="en-US" sz="1400" spc="-1" strike="noStrike">
              <a:latin typeface="Arial"/>
            </a:endParaRPr>
          </a:p>
        </p:txBody>
      </p:sp>
      <p:sp>
        <p:nvSpPr>
          <p:cNvPr id="125"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r>
              <a:rPr b="1" lang="en-US" sz="1400" spc="-1" strike="noStrike">
                <a:solidFill>
                  <a:srgbClr val="0066cc"/>
                </a:solidFill>
                <a:latin typeface="Arial"/>
                <a:ea typeface="DejaVu Sans"/>
              </a:rPr>
              <a:t>Fixed Income Instruments </a:t>
            </a:r>
            <a:endParaRPr b="1" lang="en-US" sz="1400" spc="-1" strike="noStrike">
              <a:latin typeface="Arial"/>
            </a:endParaRPr>
          </a:p>
          <a:p>
            <a:r>
              <a:rPr b="0" lang="en-US" sz="1400" spc="-1" strike="noStrike">
                <a:solidFill>
                  <a:srgbClr val="0066cc"/>
                </a:solidFill>
                <a:latin typeface="Arial"/>
                <a:ea typeface="DejaVu Sans"/>
              </a:rPr>
              <a:t>These are investable instruments with very limited risk to the principle and the return is paid as an interest to the investor based on the particular fixed income instrument. The interest paid, could be quarterly, semi-annual or annual intervals. At the end of the term of deposit, (also known as maturity period) the capital is returned to the investor. </a:t>
            </a:r>
            <a:endParaRPr b="1" lang="en-US" sz="1400" spc="-1" strike="noStrike">
              <a:latin typeface="Arial"/>
            </a:endParaRPr>
          </a:p>
          <a:p>
            <a:r>
              <a:rPr b="0" lang="en-US" sz="1400" spc="-1" strike="noStrike">
                <a:solidFill>
                  <a:srgbClr val="0066cc"/>
                </a:solidFill>
                <a:latin typeface="Arial"/>
                <a:ea typeface="DejaVu Sans"/>
              </a:rPr>
              <a:t>Typical fixed income investment includes:</a:t>
            </a:r>
            <a:endParaRPr b="1" lang="en-US" sz="1400" spc="-1" strike="noStrike">
              <a:latin typeface="Arial"/>
            </a:endParaRPr>
          </a:p>
          <a:p>
            <a:r>
              <a:rPr b="0" lang="en-US" sz="1400" spc="-1" strike="noStrike">
                <a:solidFill>
                  <a:srgbClr val="0066cc"/>
                </a:solidFill>
                <a:latin typeface="Arial"/>
                <a:ea typeface="DejaVu Sans"/>
              </a:rPr>
              <a:t>1. Fixed deposits offered by banks</a:t>
            </a:r>
            <a:endParaRPr b="1" lang="en-US" sz="1400" spc="-1" strike="noStrike">
              <a:latin typeface="Arial"/>
            </a:endParaRPr>
          </a:p>
          <a:p>
            <a:r>
              <a:rPr b="0" lang="en-US" sz="1400" spc="-1" strike="noStrike">
                <a:solidFill>
                  <a:srgbClr val="0066cc"/>
                </a:solidFill>
                <a:latin typeface="Arial"/>
                <a:ea typeface="DejaVu Sans"/>
              </a:rPr>
              <a:t>2. Bonds issued by the Government of India</a:t>
            </a:r>
            <a:endParaRPr b="1" lang="en-US" sz="1400" spc="-1" strike="noStrike">
              <a:latin typeface="Arial"/>
            </a:endParaRPr>
          </a:p>
          <a:p>
            <a:r>
              <a:rPr b="0" lang="en-US" sz="1400" spc="-1" strike="noStrike">
                <a:solidFill>
                  <a:srgbClr val="0066cc"/>
                </a:solidFill>
                <a:latin typeface="Arial"/>
                <a:ea typeface="DejaVu Sans"/>
              </a:rPr>
              <a:t>3. Bonds issued by Government related agencies such as HUDCO, NHAI etc</a:t>
            </a:r>
            <a:endParaRPr b="1" lang="en-US" sz="1400" spc="-1" strike="noStrike">
              <a:latin typeface="Arial"/>
            </a:endParaRPr>
          </a:p>
          <a:p>
            <a:r>
              <a:rPr b="0" lang="en-US" sz="1400" spc="-1" strike="noStrike">
                <a:solidFill>
                  <a:srgbClr val="0066cc"/>
                </a:solidFill>
                <a:latin typeface="Arial"/>
                <a:ea typeface="DejaVu Sans"/>
              </a:rPr>
              <a:t>4. Bonds issued by corporates</a:t>
            </a:r>
            <a:endParaRPr b="1" lang="en-US" sz="1400" spc="-1" strike="noStrike">
              <a:latin typeface="Arial"/>
            </a:endParaRPr>
          </a:p>
          <a:p>
            <a:endParaRPr b="1" lang="en-US" sz="1400" spc="-1" strike="noStrike">
              <a:latin typeface="Arial"/>
            </a:endParaRPr>
          </a:p>
          <a:p>
            <a:r>
              <a:rPr b="1" lang="en-US" sz="1400" spc="-1" strike="noStrike">
                <a:solidFill>
                  <a:srgbClr val="0066cc"/>
                </a:solidFill>
                <a:latin typeface="Arial"/>
                <a:ea typeface="DejaVu Sans"/>
              </a:rPr>
              <a:t>Equity</a:t>
            </a:r>
            <a:endParaRPr b="1" lang="en-US" sz="1400" spc="-1" strike="noStrike">
              <a:latin typeface="Arial"/>
            </a:endParaRPr>
          </a:p>
          <a:p>
            <a:r>
              <a:rPr b="0" lang="en-US" sz="1400" spc="-1" strike="noStrike">
                <a:solidFill>
                  <a:srgbClr val="0066cc"/>
                </a:solidFill>
                <a:latin typeface="Arial"/>
                <a:ea typeface="DejaVu Sans"/>
              </a:rPr>
              <a:t>Investment in Equities involves buying shares of publicly listed companies. The shares are traded both on the Bombay Stock Exchange (BSE), and the National Stock Exchange (NSE).</a:t>
            </a:r>
            <a:endParaRPr b="1" lang="en-US" sz="1400" spc="-1" strike="noStrike">
              <a:latin typeface="Arial"/>
            </a:endParaRPr>
          </a:p>
          <a:p>
            <a:endParaRPr b="1" lang="en-US" sz="1400" spc="-1" strike="noStrike">
              <a:latin typeface="Arial"/>
            </a:endParaRPr>
          </a:p>
          <a:p>
            <a:r>
              <a:rPr b="0" lang="en-US" sz="1400" spc="-1" strike="noStrike">
                <a:solidFill>
                  <a:srgbClr val="0066cc"/>
                </a:solidFill>
                <a:latin typeface="Arial"/>
                <a:ea typeface="DejaVu Sans"/>
              </a:rPr>
              <a:t>When an investor invests in equity, unlike a fixed income instrument there is no capital guarantee. However as a trade off, the returns from equity investment can be extremely attractive. Indian Equities have generated returns close to 14% – 15% </a:t>
            </a:r>
            <a:r>
              <a:rPr b="1" i="1" lang="en-US" sz="1400" spc="-1" strike="noStrike" u="sng">
                <a:solidFill>
                  <a:srgbClr val="0066cc"/>
                </a:solidFill>
                <a:uFillTx/>
                <a:latin typeface="Arial"/>
                <a:ea typeface="DejaVu Sans"/>
              </a:rPr>
              <a:t>CAGR (compound annual growth rate) </a:t>
            </a:r>
            <a:r>
              <a:rPr b="0" lang="en-US" sz="1400" spc="-1" strike="noStrike">
                <a:solidFill>
                  <a:srgbClr val="0066cc"/>
                </a:solidFill>
                <a:latin typeface="Arial"/>
                <a:ea typeface="DejaVu Sans"/>
              </a:rPr>
              <a:t>over the past 15 years.</a:t>
            </a:r>
            <a:endParaRPr b="1" lang="en-US" sz="1400" spc="-1" strike="noStrike">
              <a:latin typeface="Arial"/>
            </a:endParaRPr>
          </a:p>
          <a:p>
            <a:endParaRPr b="1" lang="en-US" sz="1400" spc="-1" strike="noStrike">
              <a:latin typeface="Arial"/>
            </a:endParaRPr>
          </a:p>
          <a:p>
            <a:r>
              <a:rPr b="0" lang="en-US" sz="1400" spc="-1" strike="noStrike">
                <a:solidFill>
                  <a:srgbClr val="0066cc"/>
                </a:solidFill>
                <a:latin typeface="Arial"/>
                <a:ea typeface="DejaVu Sans"/>
              </a:rPr>
              <a:t>You may also be interested to know that the returns generated over a long term period (above 365 days, also called long term capital gain) are completely exempted from personal income tax. This is an </a:t>
            </a:r>
            <a:r>
              <a:rPr b="1" lang="en-US" sz="1400" spc="-1" strike="noStrike" u="sng">
                <a:solidFill>
                  <a:srgbClr val="0066cc"/>
                </a:solidFill>
                <a:uFillTx/>
                <a:latin typeface="Arial"/>
                <a:ea typeface="DejaVu Sans"/>
              </a:rPr>
              <a:t>added attraction to investing in equities</a:t>
            </a:r>
            <a:r>
              <a:rPr b="0" lang="en-US" sz="1400" spc="-1" strike="noStrike">
                <a:solidFill>
                  <a:srgbClr val="0066cc"/>
                </a:solidFill>
                <a:latin typeface="Arial"/>
                <a:ea typeface="DejaVu Sans"/>
              </a:rPr>
              <a:t>.</a:t>
            </a:r>
            <a:endParaRPr b="1"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285120"/>
            <a:ext cx="90694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FA- </a:t>
            </a:r>
            <a:endParaRPr b="0" lang="en-US" sz="4400" spc="-1" strike="noStrike">
              <a:latin typeface="Arial"/>
            </a:endParaRPr>
          </a:p>
        </p:txBody>
      </p:sp>
      <p:sp>
        <p:nvSpPr>
          <p:cNvPr id="127"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pPr marL="432000" indent="-32184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dummy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04000" y="285120"/>
            <a:ext cx="90694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FA- </a:t>
            </a:r>
            <a:endParaRPr b="0" lang="en-US" sz="4400" spc="-1" strike="noStrike">
              <a:latin typeface="Arial"/>
            </a:endParaRPr>
          </a:p>
        </p:txBody>
      </p:sp>
      <p:sp>
        <p:nvSpPr>
          <p:cNvPr id="129"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pPr marL="432000" indent="-32184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dummy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285120"/>
            <a:ext cx="906948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FA- </a:t>
            </a:r>
            <a:endParaRPr b="0" lang="en-US" sz="4400" spc="-1" strike="noStrike">
              <a:latin typeface="Arial"/>
            </a:endParaRPr>
          </a:p>
        </p:txBody>
      </p:sp>
      <p:sp>
        <p:nvSpPr>
          <p:cNvPr id="131" name="CustomShape 2"/>
          <p:cNvSpPr/>
          <p:nvPr/>
        </p:nvSpPr>
        <p:spPr>
          <a:xfrm>
            <a:off x="504000" y="1769040"/>
            <a:ext cx="9069480" cy="4382280"/>
          </a:xfrm>
          <a:prstGeom prst="rect">
            <a:avLst/>
          </a:prstGeom>
          <a:noFill/>
          <a:ln>
            <a:noFill/>
          </a:ln>
        </p:spPr>
        <p:style>
          <a:lnRef idx="0"/>
          <a:fillRef idx="0"/>
          <a:effectRef idx="0"/>
          <a:fontRef idx="minor"/>
        </p:style>
        <p:txBody>
          <a:bodyPr lIns="0" rIns="0" tIns="0" bIns="0">
            <a:noAutofit/>
          </a:bodyPr>
          <a:p>
            <a:pPr marL="432000" indent="-32184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dummy</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1555</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2019-10-28T10:34:04Z</dcterms:created>
  <dc:creator/>
  <dc:description/>
  <dc:language>en-US</dc:language>
  <cp:lastModifiedBy/>
  <dcterms:modified xsi:type="dcterms:W3CDTF">2020-02-13T14:37:23Z</dcterms:modified>
  <cp:revision>52</cp:revision>
  <dc:subject/>
  <dc:title>Blue Curve</dc:title>
</cp:coreProperties>
</file>