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Franklin Gothic"/>
      <p:bold r:id="rId13"/>
    </p:embeddedFont>
    <p:embeddedFont>
      <p:font typeface="League Gothic"/>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FranklinGothic-bold.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ague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83" name="Shape 83"/>
        <p:cNvGrpSpPr/>
        <p:nvPr/>
      </p:nvGrpSpPr>
      <p:grpSpPr>
        <a:xfrm>
          <a:off x="0" y="0"/>
          <a:ext cx="0" cy="0"/>
          <a:chOff x="0" y="0"/>
          <a:chExt cx="0" cy="0"/>
        </a:xfrm>
      </p:grpSpPr>
      <p:grpSp>
        <p:nvGrpSpPr>
          <p:cNvPr id="84" name="Google Shape;84;p13"/>
          <p:cNvGrpSpPr/>
          <p:nvPr/>
        </p:nvGrpSpPr>
        <p:grpSpPr>
          <a:xfrm>
            <a:off x="4917956" y="5085847"/>
            <a:ext cx="3827651" cy="3827651"/>
            <a:chOff x="0" y="0"/>
            <a:chExt cx="812800" cy="812800"/>
          </a:xfrm>
        </p:grpSpPr>
        <p:sp>
          <p:nvSpPr>
            <p:cNvPr id="85" name="Google Shape;8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3"/>
          <p:cNvGrpSpPr/>
          <p:nvPr/>
        </p:nvGrpSpPr>
        <p:grpSpPr>
          <a:xfrm>
            <a:off x="714039" y="1672355"/>
            <a:ext cx="3389171" cy="3389171"/>
            <a:chOff x="0" y="0"/>
            <a:chExt cx="812800" cy="812800"/>
          </a:xfrm>
        </p:grpSpPr>
        <p:sp>
          <p:nvSpPr>
            <p:cNvPr id="88" name="Google Shape;88;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3"/>
          <p:cNvGrpSpPr/>
          <p:nvPr/>
        </p:nvGrpSpPr>
        <p:grpSpPr>
          <a:xfrm>
            <a:off x="1004805" y="4038431"/>
            <a:ext cx="2094831" cy="2094831"/>
            <a:chOff x="0" y="0"/>
            <a:chExt cx="812800" cy="812800"/>
          </a:xfrm>
        </p:grpSpPr>
        <p:sp>
          <p:nvSpPr>
            <p:cNvPr id="91" name="Google Shape;91;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3"/>
          <p:cNvGrpSpPr/>
          <p:nvPr/>
        </p:nvGrpSpPr>
        <p:grpSpPr>
          <a:xfrm>
            <a:off x="5784365" y="2991016"/>
            <a:ext cx="2094831" cy="2094831"/>
            <a:chOff x="0" y="0"/>
            <a:chExt cx="812800" cy="812800"/>
          </a:xfrm>
        </p:grpSpPr>
        <p:sp>
          <p:nvSpPr>
            <p:cNvPr id="94" name="Google Shape;94;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3"/>
          <p:cNvGrpSpPr/>
          <p:nvPr/>
        </p:nvGrpSpPr>
        <p:grpSpPr>
          <a:xfrm>
            <a:off x="-557510" y="-1070717"/>
            <a:ext cx="19403024" cy="1960608"/>
            <a:chOff x="0" y="-47625"/>
            <a:chExt cx="5110261" cy="516374"/>
          </a:xfrm>
        </p:grpSpPr>
        <p:sp>
          <p:nvSpPr>
            <p:cNvPr id="97" name="Google Shape;97;p13"/>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98" name="Google Shape;98;p13"/>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3"/>
          <p:cNvGrpSpPr/>
          <p:nvPr/>
        </p:nvGrpSpPr>
        <p:grpSpPr>
          <a:xfrm>
            <a:off x="-557510" y="9216283"/>
            <a:ext cx="19403024" cy="1960608"/>
            <a:chOff x="0" y="-47625"/>
            <a:chExt cx="5110261" cy="516374"/>
          </a:xfrm>
        </p:grpSpPr>
        <p:sp>
          <p:nvSpPr>
            <p:cNvPr id="100" name="Google Shape;100;p13"/>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101" name="Google Shape;101;p13"/>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2" name="Google Shape;102;p13"/>
          <p:cNvSpPr/>
          <p:nvPr/>
        </p:nvSpPr>
        <p:spPr>
          <a:xfrm rot="1627902">
            <a:off x="6335051" y="2326537"/>
            <a:ext cx="2254244" cy="971374"/>
          </a:xfrm>
          <a:custGeom>
            <a:rect b="b" l="l" r="r" t="t"/>
            <a:pathLst>
              <a:path extrusionOk="0" h="971374" w="2254244">
                <a:moveTo>
                  <a:pt x="0" y="0"/>
                </a:moveTo>
                <a:lnTo>
                  <a:pt x="2254244" y="0"/>
                </a:lnTo>
                <a:lnTo>
                  <a:pt x="2254244" y="971375"/>
                </a:lnTo>
                <a:lnTo>
                  <a:pt x="0" y="971375"/>
                </a:lnTo>
                <a:lnTo>
                  <a:pt x="0" y="0"/>
                </a:lnTo>
                <a:close/>
              </a:path>
            </a:pathLst>
          </a:custGeom>
          <a:blipFill rotWithShape="1">
            <a:blip r:embed="rId3">
              <a:alphaModFix/>
            </a:blip>
            <a:stretch>
              <a:fillRect b="0" l="0" r="0" t="0"/>
            </a:stretch>
          </a:blipFill>
          <a:ln>
            <a:noFill/>
          </a:ln>
        </p:spPr>
      </p:sp>
      <p:sp>
        <p:nvSpPr>
          <p:cNvPr id="103" name="Google Shape;103;p13"/>
          <p:cNvSpPr/>
          <p:nvPr/>
        </p:nvSpPr>
        <p:spPr>
          <a:xfrm flipH="1" rot="-9172098">
            <a:off x="747928" y="7642829"/>
            <a:ext cx="2254244" cy="971374"/>
          </a:xfrm>
          <a:custGeom>
            <a:rect b="b" l="l" r="r" t="t"/>
            <a:pathLst>
              <a:path extrusionOk="0" h="971374" w="2254244">
                <a:moveTo>
                  <a:pt x="0" y="971374"/>
                </a:moveTo>
                <a:lnTo>
                  <a:pt x="2254244" y="971374"/>
                </a:lnTo>
                <a:lnTo>
                  <a:pt x="2254244" y="0"/>
                </a:lnTo>
                <a:lnTo>
                  <a:pt x="0" y="0"/>
                </a:lnTo>
                <a:lnTo>
                  <a:pt x="0" y="971374"/>
                </a:lnTo>
                <a:close/>
              </a:path>
            </a:pathLst>
          </a:custGeom>
          <a:blipFill rotWithShape="1">
            <a:blip r:embed="rId3">
              <a:alphaModFix/>
            </a:blip>
            <a:stretch>
              <a:fillRect b="0" l="0" r="0" t="0"/>
            </a:stretch>
          </a:blipFill>
          <a:ln>
            <a:noFill/>
          </a:ln>
        </p:spPr>
      </p:sp>
      <p:sp>
        <p:nvSpPr>
          <p:cNvPr id="104" name="Google Shape;104;p13"/>
          <p:cNvSpPr/>
          <p:nvPr/>
        </p:nvSpPr>
        <p:spPr>
          <a:xfrm>
            <a:off x="824566" y="6133262"/>
            <a:ext cx="632667" cy="675664"/>
          </a:xfrm>
          <a:custGeom>
            <a:rect b="b" l="l" r="r" t="t"/>
            <a:pathLst>
              <a:path extrusionOk="0" h="675664" w="632667">
                <a:moveTo>
                  <a:pt x="0" y="0"/>
                </a:moveTo>
                <a:lnTo>
                  <a:pt x="632667" y="0"/>
                </a:lnTo>
                <a:lnTo>
                  <a:pt x="632667" y="675664"/>
                </a:lnTo>
                <a:lnTo>
                  <a:pt x="0" y="675664"/>
                </a:lnTo>
                <a:lnTo>
                  <a:pt x="0" y="0"/>
                </a:lnTo>
                <a:close/>
              </a:path>
            </a:pathLst>
          </a:custGeom>
          <a:blipFill rotWithShape="1">
            <a:blip r:embed="rId4">
              <a:alphaModFix/>
            </a:blip>
            <a:stretch>
              <a:fillRect b="0" l="0" r="0" t="0"/>
            </a:stretch>
          </a:blipFill>
          <a:ln>
            <a:noFill/>
          </a:ln>
        </p:spPr>
      </p:sp>
      <p:sp>
        <p:nvSpPr>
          <p:cNvPr id="105" name="Google Shape;105;p13"/>
          <p:cNvSpPr txBox="1"/>
          <p:nvPr/>
        </p:nvSpPr>
        <p:spPr>
          <a:xfrm>
            <a:off x="10032149" y="1865977"/>
            <a:ext cx="8142300" cy="5849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10000"/>
              <a:buFont typeface="Arial"/>
              <a:buNone/>
            </a:pPr>
            <a:r>
              <a:rPr b="1" i="0" lang="en-US" sz="10000" u="none" cap="none" strike="noStrike">
                <a:solidFill>
                  <a:srgbClr val="1E302C"/>
                </a:solidFill>
                <a:latin typeface="Comic Sans MS"/>
                <a:ea typeface="Comic Sans MS"/>
                <a:cs typeface="Comic Sans MS"/>
                <a:sym typeface="Comic Sans MS"/>
              </a:rPr>
              <a:t>Library Management System</a:t>
            </a:r>
            <a:endParaRPr b="1" i="0" sz="10000" u="none" cap="none" strike="noStrike">
              <a:solidFill>
                <a:srgbClr val="000000"/>
              </a:solidFill>
              <a:latin typeface="Comic Sans MS"/>
              <a:ea typeface="Comic Sans MS"/>
              <a:cs typeface="Comic Sans MS"/>
              <a:sym typeface="Comic Sans MS"/>
            </a:endParaRPr>
          </a:p>
        </p:txBody>
      </p:sp>
      <p:sp>
        <p:nvSpPr>
          <p:cNvPr id="106" name="Google Shape;106;p13"/>
          <p:cNvSpPr/>
          <p:nvPr/>
        </p:nvSpPr>
        <p:spPr>
          <a:xfrm flipH="1">
            <a:off x="8872295" y="5620762"/>
            <a:ext cx="1320252" cy="1409978"/>
          </a:xfrm>
          <a:custGeom>
            <a:rect b="b" l="l" r="r" t="t"/>
            <a:pathLst>
              <a:path extrusionOk="0" h="1409978" w="1320252">
                <a:moveTo>
                  <a:pt x="1320252" y="0"/>
                </a:moveTo>
                <a:lnTo>
                  <a:pt x="0" y="0"/>
                </a:lnTo>
                <a:lnTo>
                  <a:pt x="0" y="1409978"/>
                </a:lnTo>
                <a:lnTo>
                  <a:pt x="1320252" y="1409978"/>
                </a:lnTo>
                <a:lnTo>
                  <a:pt x="1320252" y="0"/>
                </a:lnTo>
                <a:close/>
              </a:path>
            </a:pathLst>
          </a:custGeom>
          <a:blipFill rotWithShape="1">
            <a:blip r:embed="rId4">
              <a:alphaModFix/>
            </a:blip>
            <a:stretch>
              <a:fillRect b="0" l="0" r="0" t="0"/>
            </a:stretch>
          </a:blipFill>
          <a:ln>
            <a:noFill/>
          </a:ln>
        </p:spPr>
      </p:sp>
      <p:pic>
        <p:nvPicPr>
          <p:cNvPr id="107" name="Google Shape;107;p13"/>
          <p:cNvPicPr preferRelativeResize="0"/>
          <p:nvPr/>
        </p:nvPicPr>
        <p:blipFill rotWithShape="1">
          <a:blip r:embed="rId5">
            <a:alphaModFix/>
          </a:blip>
          <a:srcRect b="0" l="0" r="0" t="0"/>
          <a:stretch/>
        </p:blipFill>
        <p:spPr>
          <a:xfrm>
            <a:off x="324275" y="2314638"/>
            <a:ext cx="9525000" cy="547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11" name="Shape 111"/>
        <p:cNvGrpSpPr/>
        <p:nvPr/>
      </p:nvGrpSpPr>
      <p:grpSpPr>
        <a:xfrm>
          <a:off x="0" y="0"/>
          <a:ext cx="0" cy="0"/>
          <a:chOff x="0" y="0"/>
          <a:chExt cx="0" cy="0"/>
        </a:xfrm>
      </p:grpSpPr>
      <p:grpSp>
        <p:nvGrpSpPr>
          <p:cNvPr id="112" name="Google Shape;112;p14"/>
          <p:cNvGrpSpPr/>
          <p:nvPr/>
        </p:nvGrpSpPr>
        <p:grpSpPr>
          <a:xfrm>
            <a:off x="-557510" y="8872719"/>
            <a:ext cx="19403024" cy="2647735"/>
            <a:chOff x="0" y="-47625"/>
            <a:chExt cx="5110261" cy="697346"/>
          </a:xfrm>
        </p:grpSpPr>
        <p:sp>
          <p:nvSpPr>
            <p:cNvPr id="113" name="Google Shape;113;p1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14" name="Google Shape;114;p14"/>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5" name="Google Shape;115;p14"/>
          <p:cNvGrpSpPr/>
          <p:nvPr/>
        </p:nvGrpSpPr>
        <p:grpSpPr>
          <a:xfrm>
            <a:off x="7174197" y="-3359430"/>
            <a:ext cx="4484624" cy="4484624"/>
            <a:chOff x="0" y="0"/>
            <a:chExt cx="812800" cy="812800"/>
          </a:xfrm>
        </p:grpSpPr>
        <p:sp>
          <p:nvSpPr>
            <p:cNvPr id="116" name="Google Shape;11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8" name="Google Shape;118;p14"/>
          <p:cNvGrpSpPr/>
          <p:nvPr/>
        </p:nvGrpSpPr>
        <p:grpSpPr>
          <a:xfrm>
            <a:off x="8137856" y="-3359426"/>
            <a:ext cx="4275897" cy="4275897"/>
            <a:chOff x="0" y="0"/>
            <a:chExt cx="812800" cy="812800"/>
          </a:xfrm>
        </p:grpSpPr>
        <p:sp>
          <p:nvSpPr>
            <p:cNvPr id="119" name="Google Shape;119;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14"/>
          <p:cNvSpPr txBox="1"/>
          <p:nvPr/>
        </p:nvSpPr>
        <p:spPr>
          <a:xfrm>
            <a:off x="830975" y="320625"/>
            <a:ext cx="8149500" cy="1539300"/>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Clr>
                <a:srgbClr val="000000"/>
              </a:buClr>
              <a:buSzPts val="15000"/>
              <a:buFont typeface="Arial"/>
              <a:buNone/>
            </a:pPr>
            <a:r>
              <a:rPr b="0" i="0" lang="en-US" sz="10000" u="none" cap="none" strike="noStrike">
                <a:solidFill>
                  <a:srgbClr val="8F6234"/>
                </a:solidFill>
                <a:latin typeface="League Gothic"/>
                <a:ea typeface="League Gothic"/>
                <a:cs typeface="League Gothic"/>
                <a:sym typeface="League Gothic"/>
              </a:rPr>
              <a:t>Introduction</a:t>
            </a:r>
            <a:endParaRPr b="0" i="0" sz="10000" u="none" cap="none" strike="noStrike">
              <a:solidFill>
                <a:srgbClr val="000000"/>
              </a:solidFill>
              <a:latin typeface="Arial"/>
              <a:ea typeface="Arial"/>
              <a:cs typeface="Arial"/>
              <a:sym typeface="Arial"/>
            </a:endParaRPr>
          </a:p>
        </p:txBody>
      </p:sp>
      <p:sp>
        <p:nvSpPr>
          <p:cNvPr id="122" name="Google Shape;122;p14"/>
          <p:cNvSpPr txBox="1"/>
          <p:nvPr/>
        </p:nvSpPr>
        <p:spPr>
          <a:xfrm>
            <a:off x="1481553" y="7518913"/>
            <a:ext cx="9443100" cy="2616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700"/>
              <a:buFont typeface="Arial"/>
              <a:buNone/>
            </a:pPr>
            <a:r>
              <a:rPr b="0" i="0" lang="en-US" sz="1700" u="none" cap="none" strike="noStrike">
                <a:solidFill>
                  <a:srgbClr val="FFF7EF"/>
                </a:solidFill>
                <a:latin typeface="Franklin Gothic"/>
                <a:ea typeface="Franklin Gothic"/>
                <a:cs typeface="Franklin Gothic"/>
                <a:sym typeface="Franklin Gothic"/>
              </a:rPr>
              <a:t>L</a:t>
            </a:r>
            <a:endParaRPr b="0" i="0" sz="1400" u="none" cap="none" strike="noStrike">
              <a:solidFill>
                <a:srgbClr val="000000"/>
              </a:solidFill>
              <a:latin typeface="Arial"/>
              <a:ea typeface="Arial"/>
              <a:cs typeface="Arial"/>
              <a:sym typeface="Arial"/>
            </a:endParaRPr>
          </a:p>
        </p:txBody>
      </p:sp>
      <p:cxnSp>
        <p:nvCxnSpPr>
          <p:cNvPr id="123" name="Google Shape;123;p14"/>
          <p:cNvCxnSpPr/>
          <p:nvPr/>
        </p:nvCxnSpPr>
        <p:spPr>
          <a:xfrm>
            <a:off x="12153900" y="2304075"/>
            <a:ext cx="38100" cy="6709800"/>
          </a:xfrm>
          <a:prstGeom prst="straightConnector1">
            <a:avLst/>
          </a:prstGeom>
          <a:noFill/>
          <a:ln cap="flat" cmpd="sng" w="38100">
            <a:solidFill>
              <a:srgbClr val="000000"/>
            </a:solidFill>
            <a:prstDash val="solid"/>
            <a:round/>
            <a:headEnd len="sm" w="sm" type="none"/>
            <a:tailEnd len="sm" w="sm" type="none"/>
          </a:ln>
        </p:spPr>
      </p:cxnSp>
      <p:sp>
        <p:nvSpPr>
          <p:cNvPr id="124" name="Google Shape;124;p14"/>
          <p:cNvSpPr txBox="1"/>
          <p:nvPr/>
        </p:nvSpPr>
        <p:spPr>
          <a:xfrm>
            <a:off x="367425" y="2308800"/>
            <a:ext cx="11291400" cy="3822300"/>
          </a:xfrm>
          <a:prstGeom prst="rect">
            <a:avLst/>
          </a:prstGeom>
          <a:solidFill>
            <a:srgbClr val="FFF7EF"/>
          </a:solidFill>
          <a:ln cap="flat" cmpd="sng" w="38100">
            <a:solidFill>
              <a:srgbClr val="8F623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4"/>
          <p:cNvSpPr txBox="1"/>
          <p:nvPr/>
        </p:nvSpPr>
        <p:spPr>
          <a:xfrm>
            <a:off x="451425" y="2486475"/>
            <a:ext cx="11001300" cy="5759700"/>
          </a:xfrm>
          <a:prstGeom prst="rect">
            <a:avLst/>
          </a:prstGeom>
          <a:noFill/>
          <a:ln>
            <a:noFill/>
          </a:ln>
        </p:spPr>
        <p:txBody>
          <a:bodyPr anchorCtr="0" anchor="t" bIns="0" lIns="0" spcFirstLastPara="1" rIns="0" wrap="square" tIns="0">
            <a:spAutoFit/>
          </a:bodyPr>
          <a:lstStyle/>
          <a:p>
            <a:pPr indent="-406400" lvl="0" marL="457200" marR="0" rtl="0" algn="just">
              <a:lnSpc>
                <a:spcPct val="140000"/>
              </a:lnSpc>
              <a:spcBef>
                <a:spcPts val="0"/>
              </a:spcBef>
              <a:spcAft>
                <a:spcPts val="0"/>
              </a:spcAft>
              <a:buClr>
                <a:srgbClr val="1E302C"/>
              </a:buClr>
              <a:buSzPts val="2800"/>
              <a:buFont typeface="Franklin Gothic"/>
              <a:buChar char="●"/>
            </a:pPr>
            <a:r>
              <a:rPr b="1" i="0" lang="en-US" sz="2800" u="none" cap="none" strike="noStrike">
                <a:solidFill>
                  <a:srgbClr val="1E302C"/>
                </a:solidFill>
                <a:latin typeface="Franklin Gothic"/>
                <a:ea typeface="Franklin Gothic"/>
                <a:cs typeface="Franklin Gothic"/>
                <a:sym typeface="Franklin Gothic"/>
              </a:rPr>
              <a:t>This is a comprehensive explanation of the Library Management System code. It includes the structure, functionality of each section, and a user guide for available</a:t>
            </a:r>
            <a:r>
              <a:rPr b="1" lang="en-US" sz="2800">
                <a:solidFill>
                  <a:srgbClr val="1E302C"/>
                </a:solidFill>
                <a:latin typeface="Franklin Gothic"/>
                <a:ea typeface="Franklin Gothic"/>
                <a:cs typeface="Franklin Gothic"/>
                <a:sym typeface="Franklin Gothic"/>
              </a:rPr>
              <a:t> </a:t>
            </a:r>
            <a:r>
              <a:rPr b="1" i="0" lang="en-US" sz="2800" u="none" cap="none" strike="noStrike">
                <a:solidFill>
                  <a:srgbClr val="1E302C"/>
                </a:solidFill>
                <a:latin typeface="Franklin Gothic"/>
                <a:ea typeface="Franklin Gothic"/>
                <a:cs typeface="Franklin Gothic"/>
                <a:sym typeface="Franklin Gothic"/>
              </a:rPr>
              <a:t>commands. The system is implemented in C and is designed to manage books, members, and borrowing transactions efficiently.</a:t>
            </a:r>
            <a:endParaRPr b="1" i="0" sz="1200" u="none" cap="none" strike="noStrike">
              <a:solidFill>
                <a:schemeClr val="dk1"/>
              </a:solidFill>
            </a:endParaRPr>
          </a:p>
          <a:p>
            <a:pPr indent="0" lvl="0" marL="457200" marR="0" rtl="0" algn="just">
              <a:lnSpc>
                <a:spcPct val="140000"/>
              </a:lnSpc>
              <a:spcBef>
                <a:spcPts val="0"/>
              </a:spcBef>
              <a:spcAft>
                <a:spcPts val="0"/>
              </a:spcAft>
              <a:buClr>
                <a:srgbClr val="000000"/>
              </a:buClr>
              <a:buSzPts val="2700"/>
              <a:buFont typeface="Arial"/>
              <a:buNone/>
            </a:pPr>
            <a:r>
              <a:t/>
            </a:r>
            <a:endParaRPr b="0" i="0" sz="27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2700"/>
              <a:buFont typeface="Arial"/>
              <a:buNone/>
            </a:pPr>
            <a:r>
              <a:t/>
            </a:r>
            <a:endParaRPr b="0" i="0" sz="2700" u="none" cap="none" strike="noStrike">
              <a:solidFill>
                <a:srgbClr val="000000"/>
              </a:solidFill>
              <a:latin typeface="Arial"/>
              <a:ea typeface="Arial"/>
              <a:cs typeface="Arial"/>
              <a:sym typeface="Arial"/>
            </a:endParaRPr>
          </a:p>
          <a:p>
            <a:pPr indent="0" lvl="0" marL="457200" marR="0" rtl="0" algn="just">
              <a:lnSpc>
                <a:spcPct val="140000"/>
              </a:lnSpc>
              <a:spcBef>
                <a:spcPts val="0"/>
              </a:spcBef>
              <a:spcAft>
                <a:spcPts val="0"/>
              </a:spcAft>
              <a:buClr>
                <a:srgbClr val="000000"/>
              </a:buClr>
              <a:buSzPts val="2700"/>
              <a:buFont typeface="Arial"/>
              <a:buNone/>
            </a:pPr>
            <a:r>
              <a:t/>
            </a:r>
            <a:endParaRPr b="0" i="0" sz="27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2700"/>
              <a:buFont typeface="Arial"/>
              <a:buNone/>
            </a:pPr>
            <a:r>
              <a:t/>
            </a:r>
            <a:endParaRPr b="0" i="0" sz="2700" u="none" cap="none" strike="noStrike">
              <a:solidFill>
                <a:srgbClr val="000000"/>
              </a:solidFill>
              <a:latin typeface="Arial"/>
              <a:ea typeface="Arial"/>
              <a:cs typeface="Arial"/>
              <a:sym typeface="Arial"/>
            </a:endParaRPr>
          </a:p>
          <a:p>
            <a:pPr indent="0" lvl="0" marL="457200" marR="0" rtl="0" algn="just">
              <a:lnSpc>
                <a:spcPct val="140000"/>
              </a:lnSpc>
              <a:spcBef>
                <a:spcPts val="0"/>
              </a:spcBef>
              <a:spcAft>
                <a:spcPts val="0"/>
              </a:spcAft>
              <a:buClr>
                <a:srgbClr val="000000"/>
              </a:buClr>
              <a:buSzPts val="2700"/>
              <a:buFont typeface="Arial"/>
              <a:buNone/>
            </a:pPr>
            <a:r>
              <a:t/>
            </a:r>
            <a:endParaRPr b="0" i="0" sz="2700" u="none" cap="none" strike="noStrike">
              <a:solidFill>
                <a:srgbClr val="000000"/>
              </a:solidFill>
              <a:latin typeface="Arial"/>
              <a:ea typeface="Arial"/>
              <a:cs typeface="Arial"/>
              <a:sym typeface="Arial"/>
            </a:endParaRPr>
          </a:p>
        </p:txBody>
      </p:sp>
      <p:cxnSp>
        <p:nvCxnSpPr>
          <p:cNvPr id="126" name="Google Shape;126;p14"/>
          <p:cNvCxnSpPr/>
          <p:nvPr/>
        </p:nvCxnSpPr>
        <p:spPr>
          <a:xfrm>
            <a:off x="392700" y="9455825"/>
            <a:ext cx="17428200" cy="0"/>
          </a:xfrm>
          <a:prstGeom prst="straightConnector1">
            <a:avLst/>
          </a:prstGeom>
          <a:noFill/>
          <a:ln cap="rnd" cmpd="sng" w="47625">
            <a:solidFill>
              <a:srgbClr val="FFEFD4"/>
            </a:solidFill>
            <a:prstDash val="lgDash"/>
            <a:round/>
            <a:headEnd len="lg" w="lg" type="oval"/>
            <a:tailEnd len="lg" w="lg" type="oval"/>
          </a:ln>
        </p:spPr>
      </p:cxnSp>
      <p:pic>
        <p:nvPicPr>
          <p:cNvPr id="127" name="Google Shape;127;p14"/>
          <p:cNvPicPr preferRelativeResize="0"/>
          <p:nvPr/>
        </p:nvPicPr>
        <p:blipFill rotWithShape="1">
          <a:blip r:embed="rId3">
            <a:alphaModFix/>
          </a:blip>
          <a:srcRect b="0" l="0" r="0" t="0"/>
          <a:stretch/>
        </p:blipFill>
        <p:spPr>
          <a:xfrm>
            <a:off x="12298675" y="2486471"/>
            <a:ext cx="5791201" cy="5791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31" name="Shape 131"/>
        <p:cNvGrpSpPr/>
        <p:nvPr/>
      </p:nvGrpSpPr>
      <p:grpSpPr>
        <a:xfrm>
          <a:off x="0" y="0"/>
          <a:ext cx="0" cy="0"/>
          <a:chOff x="0" y="0"/>
          <a:chExt cx="0" cy="0"/>
        </a:xfrm>
      </p:grpSpPr>
      <p:grpSp>
        <p:nvGrpSpPr>
          <p:cNvPr id="132" name="Google Shape;132;p15"/>
          <p:cNvGrpSpPr/>
          <p:nvPr/>
        </p:nvGrpSpPr>
        <p:grpSpPr>
          <a:xfrm>
            <a:off x="-557510" y="8872718"/>
            <a:ext cx="19403150" cy="2647753"/>
            <a:chOff x="0" y="-47625"/>
            <a:chExt cx="5110261" cy="697346"/>
          </a:xfrm>
        </p:grpSpPr>
        <p:sp>
          <p:nvSpPr>
            <p:cNvPr id="133" name="Google Shape;133;p15"/>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34" name="Google Shape;134;p15"/>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35" name="Google Shape;135;p15"/>
          <p:cNvCxnSpPr/>
          <p:nvPr/>
        </p:nvCxnSpPr>
        <p:spPr>
          <a:xfrm>
            <a:off x="392700" y="9455825"/>
            <a:ext cx="17428200" cy="0"/>
          </a:xfrm>
          <a:prstGeom prst="straightConnector1">
            <a:avLst/>
          </a:prstGeom>
          <a:noFill/>
          <a:ln cap="rnd" cmpd="sng" w="47625">
            <a:solidFill>
              <a:srgbClr val="FFEFD4"/>
            </a:solidFill>
            <a:prstDash val="lgDash"/>
            <a:round/>
            <a:headEnd len="lg" w="lg" type="oval"/>
            <a:tailEnd len="lg" w="lg" type="oval"/>
          </a:ln>
        </p:spPr>
      </p:cxnSp>
      <p:grpSp>
        <p:nvGrpSpPr>
          <p:cNvPr id="136" name="Google Shape;136;p15"/>
          <p:cNvGrpSpPr/>
          <p:nvPr/>
        </p:nvGrpSpPr>
        <p:grpSpPr>
          <a:xfrm>
            <a:off x="1282542" y="3503083"/>
            <a:ext cx="5156322" cy="5049439"/>
            <a:chOff x="0" y="0"/>
            <a:chExt cx="812800" cy="812800"/>
          </a:xfrm>
        </p:grpSpPr>
        <p:sp>
          <p:nvSpPr>
            <p:cNvPr id="137" name="Google Shape;137;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15"/>
          <p:cNvSpPr txBox="1"/>
          <p:nvPr/>
        </p:nvSpPr>
        <p:spPr>
          <a:xfrm>
            <a:off x="7370420" y="308025"/>
            <a:ext cx="10711800" cy="1156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7515"/>
              <a:buFont typeface="Arial"/>
              <a:buNone/>
            </a:pPr>
            <a:r>
              <a:rPr b="0" i="0" lang="en-US" sz="7515" u="none" cap="none" strike="noStrike">
                <a:solidFill>
                  <a:srgbClr val="1E302C"/>
                </a:solidFill>
                <a:latin typeface="Arial"/>
                <a:ea typeface="Arial"/>
                <a:cs typeface="Arial"/>
                <a:sym typeface="Arial"/>
              </a:rPr>
              <a:t> </a:t>
            </a:r>
            <a:r>
              <a:rPr b="1" i="0" lang="en-US" sz="7515" u="none" cap="none" strike="noStrike">
                <a:solidFill>
                  <a:srgbClr val="1E302C"/>
                </a:solidFill>
                <a:latin typeface="Arial"/>
                <a:ea typeface="Arial"/>
                <a:cs typeface="Arial"/>
                <a:sym typeface="Arial"/>
              </a:rPr>
              <a:t>Code Overview</a:t>
            </a:r>
            <a:endParaRPr b="1" i="0" sz="2300" u="none" cap="none" strike="noStrike">
              <a:solidFill>
                <a:srgbClr val="000000"/>
              </a:solidFill>
              <a:latin typeface="Arial"/>
              <a:ea typeface="Arial"/>
              <a:cs typeface="Arial"/>
              <a:sym typeface="Arial"/>
            </a:endParaRPr>
          </a:p>
        </p:txBody>
      </p:sp>
      <p:sp>
        <p:nvSpPr>
          <p:cNvPr id="140" name="Google Shape;140;p15"/>
          <p:cNvSpPr txBox="1"/>
          <p:nvPr/>
        </p:nvSpPr>
        <p:spPr>
          <a:xfrm>
            <a:off x="545485" y="1783928"/>
            <a:ext cx="7153800" cy="345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Clr>
                <a:srgbClr val="000000"/>
              </a:buClr>
              <a:buSzPts val="100"/>
              <a:buFont typeface="Arial"/>
              <a:buNone/>
            </a:pPr>
            <a:r>
              <a:t/>
            </a:r>
            <a:endParaRPr b="0" i="0" sz="100" u="none" cap="none" strike="noStrike">
              <a:solidFill>
                <a:srgbClr val="000000"/>
              </a:solidFill>
              <a:latin typeface="Arial"/>
              <a:ea typeface="Arial"/>
              <a:cs typeface="Arial"/>
              <a:sym typeface="Arial"/>
            </a:endParaRPr>
          </a:p>
        </p:txBody>
      </p:sp>
      <p:grpSp>
        <p:nvGrpSpPr>
          <p:cNvPr id="141" name="Google Shape;141;p15"/>
          <p:cNvGrpSpPr/>
          <p:nvPr/>
        </p:nvGrpSpPr>
        <p:grpSpPr>
          <a:xfrm>
            <a:off x="138750" y="308025"/>
            <a:ext cx="8275342" cy="3342875"/>
            <a:chOff x="0" y="-47625"/>
            <a:chExt cx="2435715" cy="676312"/>
          </a:xfrm>
        </p:grpSpPr>
        <p:sp>
          <p:nvSpPr>
            <p:cNvPr id="142" name="Google Shape;142;p15"/>
            <p:cNvSpPr/>
            <p:nvPr/>
          </p:nvSpPr>
          <p:spPr>
            <a:xfrm>
              <a:off x="0" y="0"/>
              <a:ext cx="2435715" cy="628687"/>
            </a:xfrm>
            <a:custGeom>
              <a:rect b="b" l="l" r="r" t="t"/>
              <a:pathLst>
                <a:path extrusionOk="0" h="628687" w="2435715">
                  <a:moveTo>
                    <a:pt x="16743" y="0"/>
                  </a:moveTo>
                  <a:lnTo>
                    <a:pt x="2418972" y="0"/>
                  </a:lnTo>
                  <a:cubicBezTo>
                    <a:pt x="2423412" y="0"/>
                    <a:pt x="2427671" y="1764"/>
                    <a:pt x="2430811" y="4904"/>
                  </a:cubicBezTo>
                  <a:cubicBezTo>
                    <a:pt x="2433950" y="8044"/>
                    <a:pt x="2435715" y="12302"/>
                    <a:pt x="2435715" y="16743"/>
                  </a:cubicBezTo>
                  <a:lnTo>
                    <a:pt x="2435715" y="611944"/>
                  </a:lnTo>
                  <a:cubicBezTo>
                    <a:pt x="2435715" y="616385"/>
                    <a:pt x="2433950" y="620643"/>
                    <a:pt x="2430811" y="623783"/>
                  </a:cubicBezTo>
                  <a:cubicBezTo>
                    <a:pt x="2427671" y="626923"/>
                    <a:pt x="2423412" y="628687"/>
                    <a:pt x="2418972" y="628687"/>
                  </a:cubicBezTo>
                  <a:lnTo>
                    <a:pt x="16743" y="628687"/>
                  </a:lnTo>
                  <a:cubicBezTo>
                    <a:pt x="12302" y="628687"/>
                    <a:pt x="8044" y="626923"/>
                    <a:pt x="4904" y="623783"/>
                  </a:cubicBezTo>
                  <a:cubicBezTo>
                    <a:pt x="1764" y="620643"/>
                    <a:pt x="0" y="616385"/>
                    <a:pt x="0" y="611944"/>
                  </a:cubicBezTo>
                  <a:lnTo>
                    <a:pt x="0" y="16743"/>
                  </a:lnTo>
                  <a:cubicBezTo>
                    <a:pt x="0" y="12302"/>
                    <a:pt x="1764" y="8044"/>
                    <a:pt x="4904" y="4904"/>
                  </a:cubicBezTo>
                  <a:cubicBezTo>
                    <a:pt x="8044" y="1764"/>
                    <a:pt x="12302" y="0"/>
                    <a:pt x="16743" y="0"/>
                  </a:cubicBezTo>
                  <a:close/>
                </a:path>
              </a:pathLst>
            </a:custGeom>
            <a:solidFill>
              <a:srgbClr val="FFEF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txBox="1"/>
            <p:nvPr/>
          </p:nvSpPr>
          <p:spPr>
            <a:xfrm>
              <a:off x="0" y="-47625"/>
              <a:ext cx="2435715" cy="6763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p15"/>
          <p:cNvGrpSpPr/>
          <p:nvPr/>
        </p:nvGrpSpPr>
        <p:grpSpPr>
          <a:xfrm>
            <a:off x="13414650" y="1581000"/>
            <a:ext cx="4406268" cy="7272497"/>
            <a:chOff x="0" y="-47625"/>
            <a:chExt cx="751987" cy="565865"/>
          </a:xfrm>
        </p:grpSpPr>
        <p:sp>
          <p:nvSpPr>
            <p:cNvPr id="145" name="Google Shape;145;p15"/>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txBox="1"/>
            <p:nvPr/>
          </p:nvSpPr>
          <p:spPr>
            <a:xfrm>
              <a:off x="0" y="-47625"/>
              <a:ext cx="751987" cy="5658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7" name="Google Shape;147;p15"/>
          <p:cNvSpPr txBox="1"/>
          <p:nvPr/>
        </p:nvSpPr>
        <p:spPr>
          <a:xfrm>
            <a:off x="-15375" y="624963"/>
            <a:ext cx="8275500" cy="338700"/>
          </a:xfrm>
          <a:prstGeom prst="rect">
            <a:avLst/>
          </a:prstGeom>
          <a:noFill/>
          <a:ln>
            <a:noFill/>
          </a:ln>
        </p:spPr>
        <p:txBody>
          <a:bodyPr anchorCtr="0" anchor="t" bIns="0" lIns="0" spcFirstLastPara="1" rIns="0" wrap="square" tIns="0">
            <a:spAutoFit/>
          </a:bodyPr>
          <a:lstStyle/>
          <a:p>
            <a:pPr indent="-368300" lvl="0" marL="457200" marR="0" rtl="0" algn="just">
              <a:lnSpc>
                <a:spcPct val="140000"/>
              </a:lnSpc>
              <a:spcBef>
                <a:spcPts val="0"/>
              </a:spcBef>
              <a:spcAft>
                <a:spcPts val="0"/>
              </a:spcAft>
              <a:buClr>
                <a:srgbClr val="1E302C"/>
              </a:buClr>
              <a:buSzPts val="2200"/>
              <a:buFont typeface="Franklin Gothic"/>
              <a:buChar char="●"/>
            </a:pPr>
            <a:r>
              <a:t/>
            </a:r>
            <a:endParaRPr b="0" i="0" sz="600" u="none" cap="none" strike="noStrike">
              <a:solidFill>
                <a:srgbClr val="000000"/>
              </a:solidFill>
              <a:latin typeface="Arial"/>
              <a:ea typeface="Arial"/>
              <a:cs typeface="Arial"/>
              <a:sym typeface="Arial"/>
            </a:endParaRPr>
          </a:p>
        </p:txBody>
      </p:sp>
      <p:sp>
        <p:nvSpPr>
          <p:cNvPr id="148" name="Google Shape;148;p15"/>
          <p:cNvSpPr txBox="1"/>
          <p:nvPr/>
        </p:nvSpPr>
        <p:spPr>
          <a:xfrm>
            <a:off x="13522400" y="3006975"/>
            <a:ext cx="4125600" cy="564960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Clr>
                <a:srgbClr val="000000"/>
              </a:buClr>
              <a:buSzPts val="2400"/>
              <a:buFont typeface="Arial"/>
              <a:buNone/>
            </a:pPr>
            <a:r>
              <a:rPr b="0" i="0" lang="en-US" sz="2400" u="none" cap="none" strike="noStrike">
                <a:solidFill>
                  <a:srgbClr val="FFF7EF"/>
                </a:solidFill>
                <a:latin typeface="Franklin Gothic"/>
                <a:ea typeface="Franklin Gothic"/>
                <a:cs typeface="Franklin Gothic"/>
                <a:sym typeface="Franklin Gothic"/>
              </a:rPr>
              <a:t>Input Procedure:</a:t>
            </a:r>
            <a:endParaRPr b="0" i="0" sz="2400" u="none" cap="none" strike="noStrike">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Clr>
                <a:srgbClr val="000000"/>
              </a:buClr>
              <a:buSzPts val="2400"/>
              <a:buFont typeface="Arial"/>
              <a:buNone/>
            </a:pPr>
            <a:r>
              <a:rPr b="0" i="0" lang="en-US" sz="2400" u="none" cap="none" strike="noStrike">
                <a:solidFill>
                  <a:srgbClr val="FFF7EF"/>
                </a:solidFill>
                <a:latin typeface="Franklin Gothic"/>
                <a:ea typeface="Franklin Gothic"/>
                <a:cs typeface="Franklin Gothic"/>
                <a:sym typeface="Franklin Gothic"/>
              </a:rPr>
              <a:t>Input data is provided via the terminal in a structured format.</a:t>
            </a:r>
            <a:endParaRPr b="0" i="0" sz="2400" u="none" cap="none" strike="noStrike">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Clr>
                <a:srgbClr val="000000"/>
              </a:buClr>
              <a:buSzPts val="2400"/>
              <a:buFont typeface="Arial"/>
              <a:buNone/>
            </a:pPr>
            <a:r>
              <a:rPr b="0" i="0" lang="en-US" sz="2400" u="none" cap="none" strike="noStrike">
                <a:solidFill>
                  <a:srgbClr val="FFF7EF"/>
                </a:solidFill>
                <a:latin typeface="Franklin Gothic"/>
                <a:ea typeface="Franklin Gothic"/>
                <a:cs typeface="Franklin Gothic"/>
                <a:sym typeface="Franklin Gothic"/>
              </a:rPr>
              <a:t>The input begins with book data, followed by member data, and finally borrowing transaction data. Each section is marked with a specific header.</a:t>
            </a:r>
            <a:endParaRPr b="0" i="0" sz="2400" u="none" cap="none" strike="noStrike">
              <a:solidFill>
                <a:srgbClr val="FFF7EF"/>
              </a:solidFill>
              <a:latin typeface="Franklin Gothic"/>
              <a:ea typeface="Franklin Gothic"/>
              <a:cs typeface="Franklin Gothic"/>
              <a:sym typeface="Franklin Gothic"/>
            </a:endParaRPr>
          </a:p>
          <a:p>
            <a:pPr indent="0" lvl="0" marL="0" marR="0" rtl="0" algn="ctr">
              <a:lnSpc>
                <a:spcPct val="140015"/>
              </a:lnSpc>
              <a:spcBef>
                <a:spcPts val="0"/>
              </a:spcBef>
              <a:spcAft>
                <a:spcPts val="0"/>
              </a:spcAft>
              <a:buClr>
                <a:srgbClr val="000000"/>
              </a:buClr>
              <a:buSzPts val="3100"/>
              <a:buFont typeface="Arial"/>
              <a:buNone/>
            </a:pPr>
            <a:r>
              <a:t/>
            </a:r>
            <a:endParaRPr b="0" i="0" sz="3100" u="none" cap="none" strike="noStrike">
              <a:solidFill>
                <a:srgbClr val="FFF7EF"/>
              </a:solidFill>
              <a:latin typeface="Franklin Gothic"/>
              <a:ea typeface="Franklin Gothic"/>
              <a:cs typeface="Franklin Gothic"/>
              <a:sym typeface="Franklin Gothic"/>
            </a:endParaRPr>
          </a:p>
        </p:txBody>
      </p:sp>
      <p:grpSp>
        <p:nvGrpSpPr>
          <p:cNvPr id="149" name="Google Shape;149;p15"/>
          <p:cNvGrpSpPr/>
          <p:nvPr/>
        </p:nvGrpSpPr>
        <p:grpSpPr>
          <a:xfrm>
            <a:off x="8414088" y="1600229"/>
            <a:ext cx="4024111" cy="7272497"/>
            <a:chOff x="0" y="-47625"/>
            <a:chExt cx="752100" cy="565865"/>
          </a:xfrm>
        </p:grpSpPr>
        <p:sp>
          <p:nvSpPr>
            <p:cNvPr id="150" name="Google Shape;150;p15"/>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15"/>
          <p:cNvSpPr txBox="1"/>
          <p:nvPr/>
        </p:nvSpPr>
        <p:spPr>
          <a:xfrm>
            <a:off x="8595350" y="2213163"/>
            <a:ext cx="3657600" cy="59112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Clr>
                <a:srgbClr val="000000"/>
              </a:buClr>
              <a:buSzPts val="2000"/>
              <a:buFont typeface="Arial"/>
              <a:buNone/>
            </a:pPr>
            <a:r>
              <a:rPr b="0" i="0" lang="en-US" sz="2000" u="none" cap="none" strike="noStrike">
                <a:solidFill>
                  <a:srgbClr val="FFF7EF"/>
                </a:solidFill>
                <a:latin typeface="Franklin Gothic"/>
                <a:ea typeface="Franklin Gothic"/>
                <a:cs typeface="Franklin Gothic"/>
                <a:sym typeface="Franklin Gothic"/>
              </a:rPr>
              <a:t>Global Variables:</a:t>
            </a:r>
            <a:endParaRPr b="0" i="0" sz="2000" u="none" cap="none" strike="noStrike">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Clr>
                <a:srgbClr val="000000"/>
              </a:buClr>
              <a:buSzPts val="2000"/>
              <a:buFont typeface="Arial"/>
              <a:buNone/>
            </a:pPr>
            <a:r>
              <a:rPr b="0" i="0" lang="en-US" sz="2000" u="none" cap="none" strike="noStrike">
                <a:solidFill>
                  <a:srgbClr val="FFF7EF"/>
                </a:solidFill>
                <a:latin typeface="Franklin Gothic"/>
                <a:ea typeface="Franklin Gothic"/>
                <a:cs typeface="Franklin Gothic"/>
                <a:sym typeface="Franklin Gothic"/>
              </a:rPr>
              <a:t>• book ids, book copies, book borrowed counts: Store book details like IDs, number of copies, and borrow counts. </a:t>
            </a:r>
            <a:endParaRPr b="0" i="0" sz="2000" u="none" cap="none" strike="noStrike">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Clr>
                <a:srgbClr val="000000"/>
              </a:buClr>
              <a:buSzPts val="2000"/>
              <a:buFont typeface="Arial"/>
              <a:buNone/>
            </a:pPr>
            <a:r>
              <a:rPr b="0" i="0" lang="en-US" sz="2000" u="none" cap="none" strike="noStrike">
                <a:solidFill>
                  <a:srgbClr val="FFF7EF"/>
                </a:solidFill>
                <a:latin typeface="Franklin Gothic"/>
                <a:ea typeface="Franklin Gothic"/>
                <a:cs typeface="Franklin Gothic"/>
                <a:sym typeface="Franklin Gothic"/>
              </a:rPr>
              <a:t>• member ids, member borrowed counts: Store member details like IDs and the count of borrowed books. </a:t>
            </a:r>
            <a:endParaRPr b="0" i="0" sz="2000" u="none" cap="none" strike="noStrike">
              <a:solidFill>
                <a:srgbClr val="FFF7EF"/>
              </a:solidFill>
              <a:latin typeface="Franklin Gothic"/>
              <a:ea typeface="Franklin Gothic"/>
              <a:cs typeface="Franklin Gothic"/>
              <a:sym typeface="Franklin Gothic"/>
            </a:endParaRPr>
          </a:p>
          <a:p>
            <a:pPr indent="0" lvl="0" marL="0" marR="0" rtl="0" algn="ctr">
              <a:lnSpc>
                <a:spcPct val="140016"/>
              </a:lnSpc>
              <a:spcBef>
                <a:spcPts val="0"/>
              </a:spcBef>
              <a:spcAft>
                <a:spcPts val="0"/>
              </a:spcAft>
              <a:buClr>
                <a:srgbClr val="000000"/>
              </a:buClr>
              <a:buSzPts val="2000"/>
              <a:buFont typeface="Arial"/>
              <a:buNone/>
            </a:pPr>
            <a:r>
              <a:rPr b="0" i="0" lang="en-US" sz="2000" u="none" cap="none" strike="noStrike">
                <a:solidFill>
                  <a:srgbClr val="FFF7EF"/>
                </a:solidFill>
                <a:latin typeface="Franklin Gothic"/>
                <a:ea typeface="Franklin Gothic"/>
                <a:cs typeface="Franklin Gothic"/>
                <a:sym typeface="Franklin Gothic"/>
              </a:rPr>
              <a:t>• borrow book ids, borrow member ids, borrow dates: Store borrowing transaction details including book IDs, member IDs, and dates.</a:t>
            </a:r>
            <a:endParaRPr b="0" i="0" sz="2000" u="none" cap="none" strike="noStrike">
              <a:solidFill>
                <a:srgbClr val="FFF7EF"/>
              </a:solidFill>
              <a:latin typeface="Franklin Gothic"/>
              <a:ea typeface="Franklin Gothic"/>
              <a:cs typeface="Franklin Gothic"/>
              <a:sym typeface="Franklin Gothic"/>
            </a:endParaRPr>
          </a:p>
        </p:txBody>
      </p:sp>
      <p:sp>
        <p:nvSpPr>
          <p:cNvPr id="153" name="Google Shape;153;p15"/>
          <p:cNvSpPr txBox="1"/>
          <p:nvPr/>
        </p:nvSpPr>
        <p:spPr>
          <a:xfrm>
            <a:off x="6240775" y="8389625"/>
            <a:ext cx="12093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54" name="Google Shape;154;p15"/>
          <p:cNvPicPr preferRelativeResize="0"/>
          <p:nvPr/>
        </p:nvPicPr>
        <p:blipFill rotWithShape="1">
          <a:blip r:embed="rId3">
            <a:alphaModFix/>
          </a:blip>
          <a:srcRect b="0" l="0" r="0" t="0"/>
          <a:stretch/>
        </p:blipFill>
        <p:spPr>
          <a:xfrm>
            <a:off x="225537" y="2150688"/>
            <a:ext cx="7793676" cy="505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58" name="Shape 158"/>
        <p:cNvGrpSpPr/>
        <p:nvPr/>
      </p:nvGrpSpPr>
      <p:grpSpPr>
        <a:xfrm>
          <a:off x="0" y="0"/>
          <a:ext cx="0" cy="0"/>
          <a:chOff x="0" y="0"/>
          <a:chExt cx="0" cy="0"/>
        </a:xfrm>
      </p:grpSpPr>
      <p:grpSp>
        <p:nvGrpSpPr>
          <p:cNvPr id="159" name="Google Shape;159;p16"/>
          <p:cNvGrpSpPr/>
          <p:nvPr/>
        </p:nvGrpSpPr>
        <p:grpSpPr>
          <a:xfrm>
            <a:off x="0" y="8948901"/>
            <a:ext cx="18288091" cy="1400688"/>
            <a:chOff x="0" y="-47624"/>
            <a:chExt cx="5110261" cy="697345"/>
          </a:xfrm>
        </p:grpSpPr>
        <p:sp>
          <p:nvSpPr>
            <p:cNvPr id="160" name="Google Shape;160;p16"/>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61" name="Google Shape;161;p16"/>
            <p:cNvSpPr txBox="1"/>
            <p:nvPr/>
          </p:nvSpPr>
          <p:spPr>
            <a:xfrm>
              <a:off x="0" y="-47624"/>
              <a:ext cx="5110200" cy="298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62" name="Google Shape;162;p16"/>
          <p:cNvCxnSpPr/>
          <p:nvPr/>
        </p:nvCxnSpPr>
        <p:spPr>
          <a:xfrm>
            <a:off x="461075" y="9551900"/>
            <a:ext cx="17355300" cy="43500"/>
          </a:xfrm>
          <a:prstGeom prst="straightConnector1">
            <a:avLst/>
          </a:prstGeom>
          <a:noFill/>
          <a:ln cap="rnd" cmpd="sng" w="47625">
            <a:solidFill>
              <a:srgbClr val="FFEFD4"/>
            </a:solidFill>
            <a:prstDash val="lgDash"/>
            <a:round/>
            <a:headEnd len="lg" w="lg" type="oval"/>
            <a:tailEnd len="lg" w="lg" type="oval"/>
          </a:ln>
        </p:spPr>
      </p:cxnSp>
      <p:sp>
        <p:nvSpPr>
          <p:cNvPr id="163" name="Google Shape;163;p16"/>
          <p:cNvSpPr txBox="1"/>
          <p:nvPr/>
        </p:nvSpPr>
        <p:spPr>
          <a:xfrm>
            <a:off x="647400" y="2545709"/>
            <a:ext cx="6767100" cy="6403200"/>
          </a:xfrm>
          <a:prstGeom prst="rect">
            <a:avLst/>
          </a:prstGeom>
          <a:noFill/>
          <a:ln cap="flat" cmpd="sng" w="38100">
            <a:solidFill>
              <a:srgbClr val="728E88"/>
            </a:solidFill>
            <a:prstDash val="solid"/>
            <a:round/>
            <a:headEnd len="sm" w="sm" type="none"/>
            <a:tailEnd len="sm" w="sm" type="none"/>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100"/>
              <a:buFont typeface="Arial"/>
              <a:buNone/>
            </a:pPr>
            <a:r>
              <a:t/>
            </a:r>
            <a:endParaRPr b="0" i="0" sz="8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100"/>
              <a:buFont typeface="Arial"/>
              <a:buNone/>
            </a:pPr>
            <a:r>
              <a:t/>
            </a:r>
            <a:endParaRPr b="0" i="0" sz="8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100"/>
              <a:buFont typeface="Arial"/>
              <a:buNone/>
            </a:pPr>
            <a:r>
              <a:t/>
            </a:r>
            <a:endParaRPr b="0" i="0" sz="8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100"/>
              <a:buFont typeface="Arial"/>
              <a:buNone/>
            </a:pPr>
            <a:r>
              <a:t/>
            </a:r>
            <a:endParaRPr b="0" i="0" sz="8000" u="none" cap="none" strike="noStrike">
              <a:solidFill>
                <a:srgbClr val="000000"/>
              </a:solidFill>
              <a:latin typeface="Arial"/>
              <a:ea typeface="Arial"/>
              <a:cs typeface="Arial"/>
              <a:sym typeface="Arial"/>
            </a:endParaRPr>
          </a:p>
        </p:txBody>
      </p:sp>
      <p:sp>
        <p:nvSpPr>
          <p:cNvPr id="164" name="Google Shape;164;p16"/>
          <p:cNvSpPr txBox="1"/>
          <p:nvPr/>
        </p:nvSpPr>
        <p:spPr>
          <a:xfrm>
            <a:off x="1668775" y="373500"/>
            <a:ext cx="14653500" cy="115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7515"/>
              <a:buFont typeface="Arial"/>
              <a:buNone/>
            </a:pPr>
            <a:r>
              <a:rPr b="1" i="0" lang="en-US" sz="7515" u="none" cap="none" strike="noStrike">
                <a:solidFill>
                  <a:srgbClr val="1E302C"/>
                </a:solidFill>
                <a:latin typeface="Arial"/>
                <a:ea typeface="Arial"/>
                <a:cs typeface="Arial"/>
                <a:sym typeface="Arial"/>
              </a:rPr>
              <a:t>Functions and Their Purpose</a:t>
            </a:r>
            <a:endParaRPr b="1" i="0" sz="7515" u="none" cap="none" strike="noStrike">
              <a:solidFill>
                <a:srgbClr val="1E302C"/>
              </a:solidFill>
              <a:latin typeface="Arial"/>
              <a:ea typeface="Arial"/>
              <a:cs typeface="Arial"/>
              <a:sym typeface="Arial"/>
            </a:endParaRPr>
          </a:p>
        </p:txBody>
      </p:sp>
      <p:sp>
        <p:nvSpPr>
          <p:cNvPr id="165" name="Google Shape;165;p16"/>
          <p:cNvSpPr txBox="1"/>
          <p:nvPr/>
        </p:nvSpPr>
        <p:spPr>
          <a:xfrm>
            <a:off x="2651975" y="1530300"/>
            <a:ext cx="13316100" cy="6684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Clr>
                <a:srgbClr val="000000"/>
              </a:buClr>
              <a:buSzPts val="4343"/>
              <a:buFont typeface="Arial"/>
              <a:buNone/>
            </a:pPr>
            <a:r>
              <a:rPr b="0" i="0" lang="en-US" sz="4343" u="none" cap="none" strike="noStrike">
                <a:solidFill>
                  <a:srgbClr val="8F6234"/>
                </a:solidFill>
                <a:latin typeface="League Gothic"/>
                <a:ea typeface="League Gothic"/>
                <a:cs typeface="League Gothic"/>
                <a:sym typeface="League Gothic"/>
              </a:rPr>
              <a:t>The system is modular, with each function dedicated to specific tasks.</a:t>
            </a:r>
            <a:endParaRPr b="0" i="0" sz="100" u="none" cap="none" strike="noStrike">
              <a:solidFill>
                <a:srgbClr val="000000"/>
              </a:solidFill>
              <a:latin typeface="Arial"/>
              <a:ea typeface="Arial"/>
              <a:cs typeface="Arial"/>
              <a:sym typeface="Arial"/>
            </a:endParaRPr>
          </a:p>
        </p:txBody>
      </p:sp>
      <p:grpSp>
        <p:nvGrpSpPr>
          <p:cNvPr id="166" name="Google Shape;166;p16"/>
          <p:cNvGrpSpPr/>
          <p:nvPr/>
        </p:nvGrpSpPr>
        <p:grpSpPr>
          <a:xfrm>
            <a:off x="16742013" y="368112"/>
            <a:ext cx="2694351" cy="2694351"/>
            <a:chOff x="0" y="0"/>
            <a:chExt cx="812800" cy="812800"/>
          </a:xfrm>
        </p:grpSpPr>
        <p:sp>
          <p:nvSpPr>
            <p:cNvPr id="167" name="Google Shape;16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9" name="Google Shape;169;p16"/>
          <p:cNvGrpSpPr/>
          <p:nvPr/>
        </p:nvGrpSpPr>
        <p:grpSpPr>
          <a:xfrm>
            <a:off x="15968075" y="-564521"/>
            <a:ext cx="2094829" cy="2094829"/>
            <a:chOff x="0" y="0"/>
            <a:chExt cx="812800" cy="812800"/>
          </a:xfrm>
        </p:grpSpPr>
        <p:sp>
          <p:nvSpPr>
            <p:cNvPr id="170" name="Google Shape;17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16"/>
          <p:cNvSpPr txBox="1"/>
          <p:nvPr/>
        </p:nvSpPr>
        <p:spPr>
          <a:xfrm>
            <a:off x="11241225" y="5690425"/>
            <a:ext cx="6477300" cy="646500"/>
          </a:xfrm>
          <a:prstGeom prst="rect">
            <a:avLst/>
          </a:prstGeom>
          <a:noFill/>
          <a:ln>
            <a:noFill/>
          </a:ln>
        </p:spPr>
        <p:txBody>
          <a:bodyPr anchorCtr="0" anchor="t" bIns="91425" lIns="91425" spcFirstLastPara="1" rIns="91425" wrap="square" tIns="91425">
            <a:spAutoFit/>
          </a:bodyPr>
          <a:lstStyle/>
          <a:p>
            <a:pPr indent="0" lvl="0" marL="0" marR="0" rtl="0" algn="just">
              <a:lnSpc>
                <a:spcPct val="140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p:txBody>
      </p:sp>
      <p:sp>
        <p:nvSpPr>
          <p:cNvPr id="173" name="Google Shape;173;p16"/>
          <p:cNvSpPr txBox="1"/>
          <p:nvPr/>
        </p:nvSpPr>
        <p:spPr>
          <a:xfrm>
            <a:off x="10997350" y="2616550"/>
            <a:ext cx="6477300" cy="6434100"/>
          </a:xfrm>
          <a:prstGeom prst="rect">
            <a:avLst/>
          </a:prstGeom>
          <a:noFill/>
          <a:ln cap="flat" cmpd="sng" w="38100">
            <a:solidFill>
              <a:srgbClr val="728E88"/>
            </a:solidFill>
            <a:prstDash val="solid"/>
            <a:round/>
            <a:headEnd len="sm" w="sm" type="none"/>
            <a:tailEnd len="sm" w="sm" type="none"/>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100"/>
              <a:buFont typeface="Arial"/>
              <a:buNone/>
            </a:pPr>
            <a:r>
              <a:t/>
            </a:r>
            <a:endParaRPr b="0" i="0" sz="11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100"/>
              <a:buFont typeface="Arial"/>
              <a:buNone/>
            </a:pPr>
            <a:r>
              <a:t/>
            </a:r>
            <a:endParaRPr b="0" i="0" sz="11000"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100"/>
              <a:buFont typeface="Arial"/>
              <a:buNone/>
            </a:pPr>
            <a:r>
              <a:t/>
            </a:r>
            <a:endParaRPr b="0" i="0" sz="11000" u="none" cap="none" strike="noStrike">
              <a:solidFill>
                <a:srgbClr val="000000"/>
              </a:solidFill>
              <a:latin typeface="Arial"/>
              <a:ea typeface="Arial"/>
              <a:cs typeface="Arial"/>
              <a:sym typeface="Arial"/>
            </a:endParaRPr>
          </a:p>
        </p:txBody>
      </p:sp>
      <p:sp>
        <p:nvSpPr>
          <p:cNvPr id="174" name="Google Shape;174;p16"/>
          <p:cNvSpPr txBox="1"/>
          <p:nvPr/>
        </p:nvSpPr>
        <p:spPr>
          <a:xfrm>
            <a:off x="758250" y="2795588"/>
            <a:ext cx="6477300" cy="554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Adding Books and Members: </a:t>
            </a:r>
            <a:endParaRPr b="1" i="0" sz="3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These functions add books and members by updating the corresponding global arrays. For example: </a:t>
            </a:r>
            <a:endParaRPr b="1" i="0" sz="3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 add book(101, 5); adds a book with ID 101 and 5 copies. </a:t>
            </a:r>
            <a:endParaRPr b="1" i="0" sz="3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 add member(201000); adds a member with ID 201000.</a:t>
            </a:r>
            <a:endParaRPr b="1" i="0" sz="3200" u="none" cap="none" strike="noStrike">
              <a:solidFill>
                <a:schemeClr val="dk1"/>
              </a:solidFill>
              <a:latin typeface="Calibri"/>
              <a:ea typeface="Calibri"/>
              <a:cs typeface="Calibri"/>
              <a:sym typeface="Calibri"/>
            </a:endParaRPr>
          </a:p>
        </p:txBody>
      </p:sp>
      <p:sp>
        <p:nvSpPr>
          <p:cNvPr id="175" name="Google Shape;175;p16"/>
          <p:cNvSpPr txBox="1"/>
          <p:nvPr/>
        </p:nvSpPr>
        <p:spPr>
          <a:xfrm>
            <a:off x="11149775" y="2795588"/>
            <a:ext cx="5800800" cy="370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400"/>
              <a:buFont typeface="Arial"/>
              <a:buNone/>
            </a:pPr>
            <a:r>
              <a:rPr b="1" i="0" lang="en-US" sz="3400" u="none" cap="none" strike="noStrike">
                <a:solidFill>
                  <a:schemeClr val="dk1"/>
                </a:solidFill>
                <a:latin typeface="Calibri"/>
                <a:ea typeface="Calibri"/>
                <a:cs typeface="Calibri"/>
                <a:sym typeface="Calibri"/>
              </a:rPr>
              <a:t>Borrowing Books: The system supports tracking book borrowing transactions. Each transaction logs the book ID, member ID, and the date of borrowing. The borrow data is stored in global arrays, which are updated every time a book is borrowed.</a:t>
            </a:r>
            <a:endParaRPr b="1" i="0" sz="3400" u="none" cap="none" strike="noStrike">
              <a:solidFill>
                <a:schemeClr val="dk1"/>
              </a:solidFill>
              <a:latin typeface="Calibri"/>
              <a:ea typeface="Calibri"/>
              <a:cs typeface="Calibri"/>
              <a:sym typeface="Calibri"/>
            </a:endParaRPr>
          </a:p>
        </p:txBody>
      </p:sp>
      <p:pic>
        <p:nvPicPr>
          <p:cNvPr id="176" name="Google Shape;176;p16"/>
          <p:cNvPicPr preferRelativeResize="0"/>
          <p:nvPr/>
        </p:nvPicPr>
        <p:blipFill rotWithShape="1">
          <a:blip r:embed="rId3">
            <a:alphaModFix/>
          </a:blip>
          <a:srcRect b="0" l="0" r="0" t="0"/>
          <a:stretch/>
        </p:blipFill>
        <p:spPr>
          <a:xfrm>
            <a:off x="7566900" y="3100450"/>
            <a:ext cx="3278050" cy="554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80" name="Shape 180"/>
        <p:cNvGrpSpPr/>
        <p:nvPr/>
      </p:nvGrpSpPr>
      <p:grpSpPr>
        <a:xfrm>
          <a:off x="0" y="0"/>
          <a:ext cx="0" cy="0"/>
          <a:chOff x="0" y="0"/>
          <a:chExt cx="0" cy="0"/>
        </a:xfrm>
      </p:grpSpPr>
      <p:grpSp>
        <p:nvGrpSpPr>
          <p:cNvPr id="181" name="Google Shape;181;p17"/>
          <p:cNvGrpSpPr/>
          <p:nvPr/>
        </p:nvGrpSpPr>
        <p:grpSpPr>
          <a:xfrm>
            <a:off x="-557500" y="9025125"/>
            <a:ext cx="19403150" cy="1414321"/>
            <a:chOff x="0" y="-47623"/>
            <a:chExt cx="5110261" cy="753300"/>
          </a:xfrm>
        </p:grpSpPr>
        <p:sp>
          <p:nvSpPr>
            <p:cNvPr id="182" name="Google Shape;182;p1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183" name="Google Shape;183;p17"/>
            <p:cNvSpPr txBox="1"/>
            <p:nvPr/>
          </p:nvSpPr>
          <p:spPr>
            <a:xfrm>
              <a:off x="0" y="-47623"/>
              <a:ext cx="5110200" cy="753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84" name="Google Shape;184;p17"/>
          <p:cNvCxnSpPr/>
          <p:nvPr/>
        </p:nvCxnSpPr>
        <p:spPr>
          <a:xfrm>
            <a:off x="395825" y="9469250"/>
            <a:ext cx="17610600" cy="59100"/>
          </a:xfrm>
          <a:prstGeom prst="straightConnector1">
            <a:avLst/>
          </a:prstGeom>
          <a:noFill/>
          <a:ln cap="rnd" cmpd="sng" w="47625">
            <a:solidFill>
              <a:srgbClr val="FFEFD4"/>
            </a:solidFill>
            <a:prstDash val="lgDash"/>
            <a:round/>
            <a:headEnd len="lg" w="lg" type="oval"/>
            <a:tailEnd len="lg" w="lg" type="oval"/>
          </a:ln>
        </p:spPr>
      </p:cxnSp>
      <p:grpSp>
        <p:nvGrpSpPr>
          <p:cNvPr id="185" name="Google Shape;185;p17"/>
          <p:cNvGrpSpPr/>
          <p:nvPr/>
        </p:nvGrpSpPr>
        <p:grpSpPr>
          <a:xfrm>
            <a:off x="10598966" y="-1582646"/>
            <a:ext cx="3053202" cy="3053202"/>
            <a:chOff x="0" y="0"/>
            <a:chExt cx="812800" cy="812800"/>
          </a:xfrm>
        </p:grpSpPr>
        <p:sp>
          <p:nvSpPr>
            <p:cNvPr id="186" name="Google Shape;186;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7"/>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17"/>
          <p:cNvSpPr txBox="1"/>
          <p:nvPr/>
        </p:nvSpPr>
        <p:spPr>
          <a:xfrm>
            <a:off x="1028700" y="641645"/>
            <a:ext cx="7092600" cy="2154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17"/>
          <p:cNvGrpSpPr/>
          <p:nvPr/>
        </p:nvGrpSpPr>
        <p:grpSpPr>
          <a:xfrm>
            <a:off x="10135064" y="-556081"/>
            <a:ext cx="1565534" cy="1565534"/>
            <a:chOff x="0" y="0"/>
            <a:chExt cx="812800" cy="812800"/>
          </a:xfrm>
        </p:grpSpPr>
        <p:sp>
          <p:nvSpPr>
            <p:cNvPr id="190" name="Google Shape;190;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17"/>
          <p:cNvSpPr txBox="1"/>
          <p:nvPr/>
        </p:nvSpPr>
        <p:spPr>
          <a:xfrm>
            <a:off x="937250" y="233500"/>
            <a:ext cx="10671900" cy="2813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Clr>
                <a:srgbClr val="000000"/>
              </a:buClr>
              <a:buSzPts val="6600"/>
              <a:buFont typeface="Arial"/>
              <a:buNone/>
            </a:pPr>
            <a:r>
              <a:rPr b="1" i="0" lang="en-US" sz="6600" u="none" cap="none" strike="noStrike">
                <a:solidFill>
                  <a:srgbClr val="8F6234"/>
                </a:solidFill>
                <a:latin typeface="Comic Sans MS"/>
                <a:ea typeface="Comic Sans MS"/>
                <a:cs typeface="Comic Sans MS"/>
                <a:sym typeface="Comic Sans MS"/>
              </a:rPr>
              <a:t>Detailed Query Commands</a:t>
            </a:r>
            <a:endParaRPr b="1" i="0" sz="6600" u="none" cap="none" strike="noStrike">
              <a:solidFill>
                <a:srgbClr val="8F6234"/>
              </a:solidFill>
              <a:latin typeface="Comic Sans MS"/>
              <a:ea typeface="Comic Sans MS"/>
              <a:cs typeface="Comic Sans MS"/>
              <a:sym typeface="Comic Sans MS"/>
            </a:endParaRPr>
          </a:p>
          <a:p>
            <a:pPr indent="0" lvl="0" marL="0" marR="0" rtl="0" algn="l">
              <a:lnSpc>
                <a:spcPct val="140004"/>
              </a:lnSpc>
              <a:spcBef>
                <a:spcPts val="0"/>
              </a:spcBef>
              <a:spcAft>
                <a:spcPts val="0"/>
              </a:spcAft>
              <a:buClr>
                <a:srgbClr val="000000"/>
              </a:buClr>
              <a:buSzPts val="9039"/>
              <a:buFont typeface="Arial"/>
              <a:buNone/>
            </a:pPr>
            <a:r>
              <a:t/>
            </a:r>
            <a:endParaRPr b="0" i="0" sz="9039" u="none" cap="none" strike="noStrike">
              <a:solidFill>
                <a:srgbClr val="1E302C"/>
              </a:solidFill>
              <a:latin typeface="Comic Sans MS"/>
              <a:ea typeface="Comic Sans MS"/>
              <a:cs typeface="Comic Sans MS"/>
              <a:sym typeface="Comic Sans MS"/>
            </a:endParaRPr>
          </a:p>
        </p:txBody>
      </p:sp>
      <p:sp>
        <p:nvSpPr>
          <p:cNvPr id="193" name="Google Shape;193;p17"/>
          <p:cNvSpPr txBox="1"/>
          <p:nvPr/>
        </p:nvSpPr>
        <p:spPr>
          <a:xfrm>
            <a:off x="14079665" y="3250687"/>
            <a:ext cx="2130195" cy="387212"/>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Clr>
                <a:srgbClr val="000000"/>
              </a:buClr>
              <a:buSzPts val="2001"/>
              <a:buFont typeface="Arial"/>
              <a:buNone/>
            </a:pPr>
            <a:r>
              <a:rPr b="1" i="0" lang="en-US" sz="2001" u="none" cap="none" strike="noStrike">
                <a:solidFill>
                  <a:srgbClr val="FFF7EF"/>
                </a:solidFill>
                <a:latin typeface="Franklin Gothic"/>
                <a:ea typeface="Franklin Gothic"/>
                <a:cs typeface="Franklin Gothic"/>
                <a:sym typeface="Franklin Gothic"/>
              </a:rPr>
              <a:t>WEAKNESSES</a:t>
            </a:r>
            <a:endParaRPr b="0" i="0" sz="1400" u="none" cap="none" strike="noStrike">
              <a:solidFill>
                <a:srgbClr val="000000"/>
              </a:solidFill>
              <a:latin typeface="Arial"/>
              <a:ea typeface="Arial"/>
              <a:cs typeface="Arial"/>
              <a:sym typeface="Arial"/>
            </a:endParaRPr>
          </a:p>
        </p:txBody>
      </p:sp>
      <p:sp>
        <p:nvSpPr>
          <p:cNvPr id="194" name="Google Shape;194;p17"/>
          <p:cNvSpPr txBox="1"/>
          <p:nvPr/>
        </p:nvSpPr>
        <p:spPr>
          <a:xfrm>
            <a:off x="14079665" y="6072860"/>
            <a:ext cx="2130195" cy="387212"/>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Clr>
                <a:srgbClr val="000000"/>
              </a:buClr>
              <a:buSzPts val="2001"/>
              <a:buFont typeface="Arial"/>
              <a:buNone/>
            </a:pPr>
            <a:r>
              <a:rPr b="1" i="0" lang="en-US" sz="2001" u="none" cap="none" strike="noStrike">
                <a:solidFill>
                  <a:srgbClr val="FFF7EF"/>
                </a:solidFill>
                <a:latin typeface="Franklin Gothic"/>
                <a:ea typeface="Franklin Gothic"/>
                <a:cs typeface="Franklin Gothic"/>
                <a:sym typeface="Franklin Gothic"/>
              </a:rPr>
              <a:t>PASSIONS</a:t>
            </a:r>
            <a:endParaRPr b="0" i="0" sz="1400" u="none" cap="none" strike="noStrike">
              <a:solidFill>
                <a:srgbClr val="000000"/>
              </a:solidFill>
              <a:latin typeface="Arial"/>
              <a:ea typeface="Arial"/>
              <a:cs typeface="Arial"/>
              <a:sym typeface="Arial"/>
            </a:endParaRPr>
          </a:p>
        </p:txBody>
      </p:sp>
      <p:sp>
        <p:nvSpPr>
          <p:cNvPr id="195" name="Google Shape;195;p17"/>
          <p:cNvSpPr/>
          <p:nvPr/>
        </p:nvSpPr>
        <p:spPr>
          <a:xfrm>
            <a:off x="8426094" y="6825157"/>
            <a:ext cx="1038105" cy="1108655"/>
          </a:xfrm>
          <a:custGeom>
            <a:rect b="b" l="l" r="r" t="t"/>
            <a:pathLst>
              <a:path extrusionOk="0" h="1108655" w="1038105">
                <a:moveTo>
                  <a:pt x="0" y="0"/>
                </a:moveTo>
                <a:lnTo>
                  <a:pt x="1038105" y="0"/>
                </a:lnTo>
                <a:lnTo>
                  <a:pt x="1038105" y="1108655"/>
                </a:lnTo>
                <a:lnTo>
                  <a:pt x="0" y="1108655"/>
                </a:lnTo>
                <a:lnTo>
                  <a:pt x="0" y="0"/>
                </a:lnTo>
                <a:close/>
              </a:path>
            </a:pathLst>
          </a:custGeom>
          <a:blipFill rotWithShape="1">
            <a:blip r:embed="rId3">
              <a:alphaModFix/>
            </a:blip>
            <a:stretch>
              <a:fillRect b="0" l="0" r="0" t="0"/>
            </a:stretch>
          </a:blipFill>
          <a:ln>
            <a:noFill/>
          </a:ln>
        </p:spPr>
      </p:sp>
      <p:grpSp>
        <p:nvGrpSpPr>
          <p:cNvPr id="196" name="Google Shape;196;p17"/>
          <p:cNvGrpSpPr/>
          <p:nvPr/>
        </p:nvGrpSpPr>
        <p:grpSpPr>
          <a:xfrm>
            <a:off x="239000" y="2731701"/>
            <a:ext cx="3445849" cy="1204665"/>
            <a:chOff x="0" y="-47625"/>
            <a:chExt cx="5110261" cy="697346"/>
          </a:xfrm>
        </p:grpSpPr>
        <p:sp>
          <p:nvSpPr>
            <p:cNvPr id="197" name="Google Shape;197;p1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49803"/>
                </a:srgbClr>
              </a:outerShdw>
            </a:effectLst>
          </p:spPr>
        </p:sp>
        <p:sp>
          <p:nvSpPr>
            <p:cNvPr id="198" name="Google Shape;198;p17"/>
            <p:cNvSpPr txBox="1"/>
            <p:nvPr/>
          </p:nvSpPr>
          <p:spPr>
            <a:xfrm>
              <a:off x="0" y="-47625"/>
              <a:ext cx="5110200" cy="697200"/>
            </a:xfrm>
            <a:prstGeom prst="rect">
              <a:avLst/>
            </a:prstGeom>
            <a:noFill/>
            <a:ln>
              <a:noFill/>
            </a:ln>
            <a:effectLst>
              <a:outerShdw blurRad="57150" rotWithShape="0" algn="bl" dir="5400000" dist="19050">
                <a:srgbClr val="000000">
                  <a:alpha val="49803"/>
                </a:srgbClr>
              </a:outerShdw>
            </a:effectLst>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3300"/>
                <a:buFont typeface="Arial"/>
                <a:buNone/>
              </a:pPr>
              <a:r>
                <a:rPr b="1" i="0" lang="en-US" sz="3300" u="none" cap="none" strike="noStrike">
                  <a:solidFill>
                    <a:schemeClr val="lt1"/>
                  </a:solidFill>
                  <a:latin typeface="Calibri"/>
                  <a:ea typeface="Calibri"/>
                  <a:cs typeface="Calibri"/>
                  <a:sym typeface="Calibri"/>
                </a:rPr>
                <a:t>Number Books</a:t>
              </a:r>
              <a:endParaRPr b="1" i="0" sz="3300" u="none" cap="none" strike="noStrike">
                <a:solidFill>
                  <a:schemeClr val="lt1"/>
                </a:solidFill>
                <a:latin typeface="Calibri"/>
                <a:ea typeface="Calibri"/>
                <a:cs typeface="Calibri"/>
                <a:sym typeface="Calibri"/>
              </a:endParaRPr>
            </a:p>
          </p:txBody>
        </p:sp>
      </p:grpSp>
      <p:grpSp>
        <p:nvGrpSpPr>
          <p:cNvPr id="199" name="Google Shape;199;p17"/>
          <p:cNvGrpSpPr/>
          <p:nvPr/>
        </p:nvGrpSpPr>
        <p:grpSpPr>
          <a:xfrm>
            <a:off x="3881600" y="2779749"/>
            <a:ext cx="3445849" cy="1087790"/>
            <a:chOff x="0" y="-47625"/>
            <a:chExt cx="5110261" cy="697346"/>
          </a:xfrm>
        </p:grpSpPr>
        <p:sp>
          <p:nvSpPr>
            <p:cNvPr id="200" name="Google Shape;200;p1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49803"/>
                </a:srgbClr>
              </a:outerShdw>
            </a:effectLst>
          </p:spPr>
        </p:sp>
        <p:sp>
          <p:nvSpPr>
            <p:cNvPr id="201" name="Google Shape;201;p17"/>
            <p:cNvSpPr txBox="1"/>
            <p:nvPr/>
          </p:nvSpPr>
          <p:spPr>
            <a:xfrm>
              <a:off x="0" y="-47625"/>
              <a:ext cx="5110200" cy="697200"/>
            </a:xfrm>
            <a:prstGeom prst="rect">
              <a:avLst/>
            </a:prstGeom>
            <a:noFill/>
            <a:ln>
              <a:noFill/>
            </a:ln>
            <a:effectLst>
              <a:outerShdw blurRad="57150" rotWithShape="0" algn="bl" dir="5400000" dist="19050">
                <a:srgbClr val="000000">
                  <a:alpha val="49803"/>
                </a:srgbClr>
              </a:outerShdw>
            </a:effectLst>
          </p:spPr>
          <p:txBody>
            <a:bodyPr anchorCtr="0" anchor="ctr" bIns="50800" lIns="50800" spcFirstLastPara="1" rIns="50800" wrap="square" tIns="50800">
              <a:normAutofit/>
            </a:bodyPr>
            <a:lstStyle/>
            <a:p>
              <a:pPr indent="0" lvl="0" marL="0" marR="0" rtl="0" algn="ctr">
                <a:lnSpc>
                  <a:spcPct val="147722"/>
                </a:lnSpc>
                <a:spcBef>
                  <a:spcPts val="0"/>
                </a:spcBef>
                <a:spcAft>
                  <a:spcPts val="0"/>
                </a:spcAft>
                <a:buClr>
                  <a:srgbClr val="000000"/>
                </a:buClr>
                <a:buSzPts val="3300"/>
                <a:buFont typeface="Arial"/>
                <a:buNone/>
              </a:pPr>
              <a:r>
                <a:rPr b="1" i="0" lang="en-US" sz="3300" u="none" cap="none" strike="noStrike">
                  <a:solidFill>
                    <a:schemeClr val="lt1"/>
                  </a:solidFill>
                  <a:latin typeface="Calibri"/>
                  <a:ea typeface="Calibri"/>
                  <a:cs typeface="Calibri"/>
                  <a:sym typeface="Calibri"/>
                </a:rPr>
                <a:t>Books Available</a:t>
              </a:r>
              <a:endParaRPr b="1" i="0" sz="3300" u="none" cap="none" strike="noStrike">
                <a:solidFill>
                  <a:schemeClr val="lt1"/>
                </a:solidFill>
                <a:latin typeface="Calibri"/>
                <a:ea typeface="Calibri"/>
                <a:cs typeface="Calibri"/>
                <a:sym typeface="Calibri"/>
              </a:endParaRPr>
            </a:p>
          </p:txBody>
        </p:sp>
      </p:grpSp>
      <p:grpSp>
        <p:nvGrpSpPr>
          <p:cNvPr id="202" name="Google Shape;202;p17"/>
          <p:cNvGrpSpPr/>
          <p:nvPr/>
        </p:nvGrpSpPr>
        <p:grpSpPr>
          <a:xfrm>
            <a:off x="7656100" y="2779875"/>
            <a:ext cx="3586681" cy="1121742"/>
            <a:chOff x="0" y="-69390"/>
            <a:chExt cx="5319118" cy="719111"/>
          </a:xfrm>
        </p:grpSpPr>
        <p:sp>
          <p:nvSpPr>
            <p:cNvPr id="203" name="Google Shape;203;p1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a:effectLst>
              <a:outerShdw blurRad="57150" rotWithShape="0" algn="bl" dir="5400000" dist="19050">
                <a:srgbClr val="000000">
                  <a:alpha val="49803"/>
                </a:srgbClr>
              </a:outerShdw>
            </a:effectLst>
          </p:spPr>
        </p:sp>
        <p:sp>
          <p:nvSpPr>
            <p:cNvPr id="204" name="Google Shape;204;p17"/>
            <p:cNvSpPr txBox="1"/>
            <p:nvPr/>
          </p:nvSpPr>
          <p:spPr>
            <a:xfrm>
              <a:off x="17518" y="-69390"/>
              <a:ext cx="5301600" cy="697200"/>
            </a:xfrm>
            <a:prstGeom prst="rect">
              <a:avLst/>
            </a:prstGeom>
            <a:noFill/>
            <a:ln>
              <a:noFill/>
            </a:ln>
            <a:effectLst>
              <a:outerShdw blurRad="57150" rotWithShape="0" algn="bl" dir="5400000" dist="19050">
                <a:srgbClr val="000000">
                  <a:alpha val="49803"/>
                </a:srgbClr>
              </a:outerShdw>
            </a:effectLst>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3300"/>
                <a:buFont typeface="Arial"/>
                <a:buNone/>
              </a:pPr>
              <a:r>
                <a:rPr b="1" i="0" lang="en-US" sz="3300" u="none" cap="none" strike="noStrike">
                  <a:solidFill>
                    <a:schemeClr val="lt1"/>
                  </a:solidFill>
                  <a:latin typeface="Calibri"/>
                  <a:ea typeface="Calibri"/>
                  <a:cs typeface="Calibri"/>
                  <a:sym typeface="Calibri"/>
                </a:rPr>
                <a:t>Most Borrowed</a:t>
              </a:r>
              <a:endParaRPr b="1" i="0" sz="3300" u="none" cap="none" strike="noStrike">
                <a:solidFill>
                  <a:schemeClr val="lt1"/>
                </a:solidFill>
                <a:latin typeface="Calibri"/>
                <a:ea typeface="Calibri"/>
                <a:cs typeface="Calibri"/>
                <a:sym typeface="Calibri"/>
              </a:endParaRPr>
            </a:p>
          </p:txBody>
        </p:sp>
      </p:grpSp>
      <p:sp>
        <p:nvSpPr>
          <p:cNvPr id="205" name="Google Shape;205;p17"/>
          <p:cNvSpPr txBox="1"/>
          <p:nvPr/>
        </p:nvSpPr>
        <p:spPr>
          <a:xfrm>
            <a:off x="636188" y="4109100"/>
            <a:ext cx="2651700" cy="45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Pros:</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 Strong Leadership</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Cons:</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8F6234"/>
              </a:solidFill>
              <a:latin typeface="Calibri"/>
              <a:ea typeface="Calibri"/>
              <a:cs typeface="Calibri"/>
              <a:sym typeface="Calibri"/>
            </a:endParaRPr>
          </a:p>
        </p:txBody>
      </p:sp>
      <p:sp>
        <p:nvSpPr>
          <p:cNvPr id="206" name="Google Shape;206;p17"/>
          <p:cNvSpPr txBox="1"/>
          <p:nvPr/>
        </p:nvSpPr>
        <p:spPr>
          <a:xfrm>
            <a:off x="4133838" y="4061088"/>
            <a:ext cx="2651700" cy="459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Pros:</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Cons:</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8F6234"/>
                </a:solidFill>
                <a:latin typeface="Calibri"/>
                <a:ea typeface="Calibri"/>
                <a:cs typeface="Calibri"/>
                <a:sym typeface="Calibri"/>
              </a:rPr>
              <a:t>-</a:t>
            </a:r>
            <a:endParaRPr b="1" i="0" sz="3200" u="none" cap="none" strike="noStrike">
              <a:solidFill>
                <a:srgbClr val="8F6234"/>
              </a:solidFill>
              <a:latin typeface="Calibri"/>
              <a:ea typeface="Calibri"/>
              <a:cs typeface="Calibri"/>
              <a:sym typeface="Calibri"/>
            </a:endParaRPr>
          </a:p>
        </p:txBody>
      </p:sp>
      <p:sp>
        <p:nvSpPr>
          <p:cNvPr id="207" name="Google Shape;207;p17"/>
          <p:cNvSpPr txBox="1"/>
          <p:nvPr/>
        </p:nvSpPr>
        <p:spPr>
          <a:xfrm>
            <a:off x="238988" y="3887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7"/>
          <p:cNvSpPr txBox="1"/>
          <p:nvPr/>
        </p:nvSpPr>
        <p:spPr>
          <a:xfrm>
            <a:off x="3947538" y="3887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7"/>
          <p:cNvSpPr txBox="1"/>
          <p:nvPr/>
        </p:nvSpPr>
        <p:spPr>
          <a:xfrm>
            <a:off x="7647663" y="3839100"/>
            <a:ext cx="3446100" cy="5034900"/>
          </a:xfrm>
          <a:prstGeom prst="rect">
            <a:avLst/>
          </a:prstGeom>
          <a:solidFill>
            <a:srgbClr val="FFF7EF"/>
          </a:solidFill>
          <a:ln cap="flat" cmpd="sng" w="114300">
            <a:solidFill>
              <a:srgbClr val="8DAFA8"/>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7"/>
          <p:cNvSpPr txBox="1"/>
          <p:nvPr/>
        </p:nvSpPr>
        <p:spPr>
          <a:xfrm>
            <a:off x="7723875" y="3935100"/>
            <a:ext cx="3446100" cy="49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Purpose: Identifies the book(s) with the highest borrowing count.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Logic: The system finds the maximum value in the book borrowed counts array and lists the corresponding book IDs.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Example: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 Input: Most Borrowed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 Output: 101</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8F6234"/>
              </a:solidFill>
              <a:latin typeface="Calibri"/>
              <a:ea typeface="Calibri"/>
              <a:cs typeface="Calibri"/>
              <a:sym typeface="Calibri"/>
            </a:endParaRPr>
          </a:p>
        </p:txBody>
      </p:sp>
      <p:sp>
        <p:nvSpPr>
          <p:cNvPr id="211" name="Google Shape;211;p17"/>
          <p:cNvSpPr txBox="1"/>
          <p:nvPr/>
        </p:nvSpPr>
        <p:spPr>
          <a:xfrm>
            <a:off x="4013699" y="3952975"/>
            <a:ext cx="3281400" cy="49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Purpose: Lists all books that have copies available for borrowing.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Logic: The system checks if the total number of copies of a book exceeds the number of times it has been borrowed. Example: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 Input: Books Available</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en-US" sz="2400" u="none" cap="none" strike="noStrike">
                <a:solidFill>
                  <a:srgbClr val="8F6234"/>
                </a:solidFill>
                <a:latin typeface="Calibri"/>
                <a:ea typeface="Calibri"/>
                <a:cs typeface="Calibri"/>
                <a:sym typeface="Calibri"/>
              </a:rPr>
              <a:t> • Output: 102 103</a:t>
            </a:r>
            <a:endParaRPr b="1" i="0" sz="2400" u="none" cap="none" strike="noStrike">
              <a:solidFill>
                <a:srgbClr val="8F6234"/>
              </a:solidFill>
              <a:latin typeface="Calibri"/>
              <a:ea typeface="Calibri"/>
              <a:cs typeface="Calibri"/>
              <a:sym typeface="Calibri"/>
            </a:endParaRPr>
          </a:p>
        </p:txBody>
      </p:sp>
      <p:sp>
        <p:nvSpPr>
          <p:cNvPr id="212" name="Google Shape;212;p17"/>
          <p:cNvSpPr txBox="1"/>
          <p:nvPr/>
        </p:nvSpPr>
        <p:spPr>
          <a:xfrm>
            <a:off x="239025" y="3935100"/>
            <a:ext cx="3281400" cy="49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F6234"/>
                </a:solidFill>
                <a:latin typeface="Calibri"/>
                <a:ea typeface="Calibri"/>
                <a:cs typeface="Calibri"/>
                <a:sym typeface="Calibri"/>
              </a:rPr>
              <a:t>Purpose: Displays the total number of books in the library system. Example: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F6234"/>
                </a:solidFill>
                <a:latin typeface="Calibri"/>
                <a:ea typeface="Calibri"/>
                <a:cs typeface="Calibri"/>
                <a:sym typeface="Calibri"/>
              </a:rPr>
              <a:t>• Input: Number Books </a:t>
            </a:r>
            <a:endParaRPr b="1" i="0" sz="2400" u="none" cap="none" strike="noStrike">
              <a:solidFill>
                <a:srgbClr val="8F6234"/>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F6234"/>
                </a:solidFill>
                <a:latin typeface="Calibri"/>
                <a:ea typeface="Calibri"/>
                <a:cs typeface="Calibri"/>
                <a:sym typeface="Calibri"/>
              </a:rPr>
              <a:t>• Output: 5</a:t>
            </a:r>
            <a:endParaRPr b="0" i="0" sz="2400" u="none" cap="none" strike="noStrike">
              <a:solidFill>
                <a:schemeClr val="dk1"/>
              </a:solidFill>
              <a:latin typeface="Calibri"/>
              <a:ea typeface="Calibri"/>
              <a:cs typeface="Calibri"/>
              <a:sym typeface="Calibri"/>
            </a:endParaRPr>
          </a:p>
        </p:txBody>
      </p:sp>
      <p:pic>
        <p:nvPicPr>
          <p:cNvPr id="213" name="Google Shape;213;p17"/>
          <p:cNvPicPr preferRelativeResize="0"/>
          <p:nvPr/>
        </p:nvPicPr>
        <p:blipFill rotWithShape="1">
          <a:blip r:embed="rId4">
            <a:alphaModFix/>
          </a:blip>
          <a:srcRect b="0" l="0" r="0" t="0"/>
          <a:stretch/>
        </p:blipFill>
        <p:spPr>
          <a:xfrm>
            <a:off x="11955900" y="2911350"/>
            <a:ext cx="5962650" cy="596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17" name="Shape 217"/>
        <p:cNvGrpSpPr/>
        <p:nvPr/>
      </p:nvGrpSpPr>
      <p:grpSpPr>
        <a:xfrm>
          <a:off x="0" y="0"/>
          <a:ext cx="0" cy="0"/>
          <a:chOff x="0" y="0"/>
          <a:chExt cx="0" cy="0"/>
        </a:xfrm>
      </p:grpSpPr>
      <p:grpSp>
        <p:nvGrpSpPr>
          <p:cNvPr id="218" name="Google Shape;218;p18"/>
          <p:cNvGrpSpPr/>
          <p:nvPr/>
        </p:nvGrpSpPr>
        <p:grpSpPr>
          <a:xfrm>
            <a:off x="-557510" y="8872719"/>
            <a:ext cx="19403024" cy="2647735"/>
            <a:chOff x="0" y="-47625"/>
            <a:chExt cx="5110261" cy="697346"/>
          </a:xfrm>
        </p:grpSpPr>
        <p:sp>
          <p:nvSpPr>
            <p:cNvPr id="219" name="Google Shape;219;p18"/>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20" name="Google Shape;220;p18"/>
            <p:cNvSpPr txBox="1"/>
            <p:nvPr/>
          </p:nvSpPr>
          <p:spPr>
            <a:xfrm>
              <a:off x="0" y="-47625"/>
              <a:ext cx="5110260" cy="6973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21" name="Google Shape;221;p18"/>
          <p:cNvCxnSpPr/>
          <p:nvPr/>
        </p:nvCxnSpPr>
        <p:spPr>
          <a:xfrm flipH="1" rot="10800000">
            <a:off x="591550" y="9491150"/>
            <a:ext cx="17050800" cy="65100"/>
          </a:xfrm>
          <a:prstGeom prst="straightConnector1">
            <a:avLst/>
          </a:prstGeom>
          <a:noFill/>
          <a:ln cap="rnd" cmpd="sng" w="47625">
            <a:solidFill>
              <a:srgbClr val="FFEFD4"/>
            </a:solidFill>
            <a:prstDash val="lgDash"/>
            <a:round/>
            <a:headEnd len="lg" w="lg" type="oval"/>
            <a:tailEnd len="lg" w="lg" type="oval"/>
          </a:ln>
        </p:spPr>
      </p:cxnSp>
      <p:sp>
        <p:nvSpPr>
          <p:cNvPr id="222" name="Google Shape;222;p18"/>
          <p:cNvSpPr txBox="1"/>
          <p:nvPr/>
        </p:nvSpPr>
        <p:spPr>
          <a:xfrm>
            <a:off x="447325" y="536400"/>
            <a:ext cx="12941400" cy="15411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Clr>
                <a:srgbClr val="000000"/>
              </a:buClr>
              <a:buSzPts val="10013"/>
              <a:buFont typeface="Arial"/>
              <a:buNone/>
            </a:pPr>
            <a:r>
              <a:rPr b="1" i="0" lang="en-US" sz="10013" u="none" cap="none" strike="noStrike">
                <a:solidFill>
                  <a:srgbClr val="8F6234"/>
                </a:solidFill>
                <a:latin typeface="Comic Sans MS"/>
                <a:ea typeface="Comic Sans MS"/>
                <a:cs typeface="Comic Sans MS"/>
                <a:sym typeface="Comic Sans MS"/>
              </a:rPr>
              <a:t>Advanced Queries</a:t>
            </a:r>
            <a:endParaRPr b="1" i="0" sz="100" u="none" cap="none" strike="noStrike">
              <a:solidFill>
                <a:srgbClr val="000000"/>
              </a:solidFill>
              <a:latin typeface="Comic Sans MS"/>
              <a:ea typeface="Comic Sans MS"/>
              <a:cs typeface="Comic Sans MS"/>
              <a:sym typeface="Comic Sans MS"/>
            </a:endParaRPr>
          </a:p>
        </p:txBody>
      </p:sp>
      <p:sp>
        <p:nvSpPr>
          <p:cNvPr id="223" name="Google Shape;223;p18"/>
          <p:cNvSpPr/>
          <p:nvPr/>
        </p:nvSpPr>
        <p:spPr>
          <a:xfrm>
            <a:off x="1215025" y="6018344"/>
            <a:ext cx="460920" cy="460920"/>
          </a:xfrm>
          <a:custGeom>
            <a:rect b="b" l="l" r="r" t="t"/>
            <a:pathLst>
              <a:path extrusionOk="0" h="460920" w="460920">
                <a:moveTo>
                  <a:pt x="0" y="0"/>
                </a:moveTo>
                <a:lnTo>
                  <a:pt x="460920" y="0"/>
                </a:lnTo>
                <a:lnTo>
                  <a:pt x="460920" y="460920"/>
                </a:lnTo>
                <a:lnTo>
                  <a:pt x="0" y="460920"/>
                </a:lnTo>
                <a:lnTo>
                  <a:pt x="0" y="0"/>
                </a:lnTo>
                <a:close/>
              </a:path>
            </a:pathLst>
          </a:custGeom>
          <a:blipFill rotWithShape="1">
            <a:blip r:embed="rId3">
              <a:alphaModFix/>
            </a:blip>
            <a:stretch>
              <a:fillRect b="0" l="0" r="0" t="0"/>
            </a:stretch>
          </a:blipFill>
          <a:ln>
            <a:noFill/>
          </a:ln>
        </p:spPr>
      </p:sp>
      <p:grpSp>
        <p:nvGrpSpPr>
          <p:cNvPr id="224" name="Google Shape;224;p18"/>
          <p:cNvGrpSpPr/>
          <p:nvPr/>
        </p:nvGrpSpPr>
        <p:grpSpPr>
          <a:xfrm>
            <a:off x="1816486" y="5964330"/>
            <a:ext cx="3711588" cy="514934"/>
            <a:chOff x="0" y="-47625"/>
            <a:chExt cx="3272560" cy="454025"/>
          </a:xfrm>
        </p:grpSpPr>
        <p:sp>
          <p:nvSpPr>
            <p:cNvPr id="225" name="Google Shape;225;p18"/>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18"/>
          <p:cNvSpPr txBox="1"/>
          <p:nvPr/>
        </p:nvSpPr>
        <p:spPr>
          <a:xfrm>
            <a:off x="2065200" y="6057851"/>
            <a:ext cx="3462873" cy="345922"/>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Clr>
                <a:srgbClr val="000000"/>
              </a:buClr>
              <a:buSzPts val="1801"/>
              <a:buFont typeface="Arial"/>
              <a:buNone/>
            </a:pPr>
            <a:r>
              <a:rPr b="0" i="0" lang="en-US" sz="1801" u="none" cap="none" strike="noStrike">
                <a:solidFill>
                  <a:srgbClr val="1E302C"/>
                </a:solidFill>
                <a:latin typeface="Franklin Gothic"/>
                <a:ea typeface="Franklin Gothic"/>
                <a:cs typeface="Franklin Gothic"/>
                <a:sym typeface="Franklin Gothic"/>
              </a:rPr>
              <a:t>Understand the Role</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1215025" y="6758405"/>
            <a:ext cx="460920" cy="460920"/>
          </a:xfrm>
          <a:custGeom>
            <a:rect b="b" l="l" r="r" t="t"/>
            <a:pathLst>
              <a:path extrusionOk="0" h="460920" w="460920">
                <a:moveTo>
                  <a:pt x="0" y="0"/>
                </a:moveTo>
                <a:lnTo>
                  <a:pt x="460920" y="0"/>
                </a:lnTo>
                <a:lnTo>
                  <a:pt x="460920" y="460921"/>
                </a:lnTo>
                <a:lnTo>
                  <a:pt x="0" y="460921"/>
                </a:lnTo>
                <a:lnTo>
                  <a:pt x="0" y="0"/>
                </a:lnTo>
                <a:close/>
              </a:path>
            </a:pathLst>
          </a:custGeom>
          <a:blipFill rotWithShape="1">
            <a:blip r:embed="rId3">
              <a:alphaModFix/>
            </a:blip>
            <a:stretch>
              <a:fillRect b="0" l="0" r="0" t="0"/>
            </a:stretch>
          </a:blipFill>
          <a:ln>
            <a:noFill/>
          </a:ln>
        </p:spPr>
      </p:sp>
      <p:grpSp>
        <p:nvGrpSpPr>
          <p:cNvPr id="229" name="Google Shape;229;p18"/>
          <p:cNvGrpSpPr/>
          <p:nvPr/>
        </p:nvGrpSpPr>
        <p:grpSpPr>
          <a:xfrm>
            <a:off x="1816486" y="6704391"/>
            <a:ext cx="3711588" cy="514934"/>
            <a:chOff x="0" y="-47625"/>
            <a:chExt cx="3272560" cy="454025"/>
          </a:xfrm>
        </p:grpSpPr>
        <p:sp>
          <p:nvSpPr>
            <p:cNvPr id="230" name="Google Shape;230;p18"/>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18"/>
          <p:cNvSpPr txBox="1"/>
          <p:nvPr/>
        </p:nvSpPr>
        <p:spPr>
          <a:xfrm>
            <a:off x="2065200" y="6797912"/>
            <a:ext cx="3462873" cy="345922"/>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Clr>
                <a:srgbClr val="000000"/>
              </a:buClr>
              <a:buSzPts val="1801"/>
              <a:buFont typeface="Arial"/>
              <a:buNone/>
            </a:pPr>
            <a:r>
              <a:rPr b="0" i="0" lang="en-US" sz="1801" u="none" cap="none" strike="noStrike">
                <a:solidFill>
                  <a:srgbClr val="1E302C"/>
                </a:solidFill>
                <a:latin typeface="Franklin Gothic"/>
                <a:ea typeface="Franklin Gothic"/>
                <a:cs typeface="Franklin Gothic"/>
                <a:sym typeface="Franklin Gothic"/>
              </a:rPr>
              <a:t>Self-Assessment</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1215025" y="7498467"/>
            <a:ext cx="460920" cy="460920"/>
          </a:xfrm>
          <a:custGeom>
            <a:rect b="b" l="l" r="r" t="t"/>
            <a:pathLst>
              <a:path extrusionOk="0" h="460920" w="460920">
                <a:moveTo>
                  <a:pt x="0" y="0"/>
                </a:moveTo>
                <a:lnTo>
                  <a:pt x="460920" y="0"/>
                </a:lnTo>
                <a:lnTo>
                  <a:pt x="460920" y="460920"/>
                </a:lnTo>
                <a:lnTo>
                  <a:pt x="0" y="460920"/>
                </a:lnTo>
                <a:lnTo>
                  <a:pt x="0" y="0"/>
                </a:lnTo>
                <a:close/>
              </a:path>
            </a:pathLst>
          </a:custGeom>
          <a:blipFill rotWithShape="1">
            <a:blip r:embed="rId3">
              <a:alphaModFix/>
            </a:blip>
            <a:stretch>
              <a:fillRect b="0" l="0" r="0" t="0"/>
            </a:stretch>
          </a:blipFill>
          <a:ln>
            <a:noFill/>
          </a:ln>
        </p:spPr>
      </p:sp>
      <p:grpSp>
        <p:nvGrpSpPr>
          <p:cNvPr id="234" name="Google Shape;234;p18"/>
          <p:cNvGrpSpPr/>
          <p:nvPr/>
        </p:nvGrpSpPr>
        <p:grpSpPr>
          <a:xfrm>
            <a:off x="1816486" y="7444453"/>
            <a:ext cx="3711588" cy="514934"/>
            <a:chOff x="0" y="-47625"/>
            <a:chExt cx="3272560" cy="454025"/>
          </a:xfrm>
        </p:grpSpPr>
        <p:sp>
          <p:nvSpPr>
            <p:cNvPr id="235" name="Google Shape;235;p18"/>
            <p:cNvSpPr/>
            <p:nvPr/>
          </p:nvSpPr>
          <p:spPr>
            <a:xfrm>
              <a:off x="0" y="0"/>
              <a:ext cx="3272560" cy="406400"/>
            </a:xfrm>
            <a:custGeom>
              <a:rect b="b" l="l" r="r" t="t"/>
              <a:pathLst>
                <a:path extrusionOk="0" h="406400" w="3272560">
                  <a:moveTo>
                    <a:pt x="3069360" y="0"/>
                  </a:moveTo>
                  <a:cubicBezTo>
                    <a:pt x="3181584" y="0"/>
                    <a:pt x="3272560" y="90976"/>
                    <a:pt x="3272560" y="203200"/>
                  </a:cubicBezTo>
                  <a:cubicBezTo>
                    <a:pt x="3272560" y="315424"/>
                    <a:pt x="3181584" y="406400"/>
                    <a:pt x="3069360"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txBox="1"/>
            <p:nvPr/>
          </p:nvSpPr>
          <p:spPr>
            <a:xfrm>
              <a:off x="0" y="-47625"/>
              <a:ext cx="327256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18"/>
          <p:cNvSpPr txBox="1"/>
          <p:nvPr/>
        </p:nvSpPr>
        <p:spPr>
          <a:xfrm>
            <a:off x="2065200" y="7568086"/>
            <a:ext cx="3462873" cy="295221"/>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Clr>
                <a:srgbClr val="000000"/>
              </a:buClr>
              <a:buSzPts val="1501"/>
              <a:buFont typeface="Arial"/>
              <a:buNone/>
            </a:pPr>
            <a:r>
              <a:rPr b="0" i="0" lang="en-US" sz="1501" u="none" cap="none" strike="noStrike">
                <a:solidFill>
                  <a:srgbClr val="1E302C"/>
                </a:solidFill>
                <a:latin typeface="Franklin Gothic"/>
                <a:ea typeface="Franklin Gothic"/>
                <a:cs typeface="Franklin Gothic"/>
                <a:sym typeface="Franklin Gothic"/>
              </a:rPr>
              <a:t>Practice Common Interview Questions</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12527657" y="7099867"/>
            <a:ext cx="746468" cy="797199"/>
          </a:xfrm>
          <a:custGeom>
            <a:rect b="b" l="l" r="r" t="t"/>
            <a:pathLst>
              <a:path extrusionOk="0" h="797199" w="746468">
                <a:moveTo>
                  <a:pt x="746468" y="0"/>
                </a:moveTo>
                <a:lnTo>
                  <a:pt x="0" y="0"/>
                </a:lnTo>
                <a:lnTo>
                  <a:pt x="0" y="797199"/>
                </a:lnTo>
                <a:lnTo>
                  <a:pt x="746468" y="797199"/>
                </a:lnTo>
                <a:lnTo>
                  <a:pt x="746468" y="0"/>
                </a:lnTo>
                <a:close/>
              </a:path>
            </a:pathLst>
          </a:custGeom>
          <a:blipFill rotWithShape="1">
            <a:blip r:embed="rId4">
              <a:alphaModFix/>
            </a:blip>
            <a:stretch>
              <a:fillRect b="0" l="0" r="0" t="0"/>
            </a:stretch>
          </a:blipFill>
          <a:ln>
            <a:noFill/>
          </a:ln>
        </p:spPr>
      </p:sp>
      <p:grpSp>
        <p:nvGrpSpPr>
          <p:cNvPr id="239" name="Google Shape;239;p18"/>
          <p:cNvGrpSpPr/>
          <p:nvPr/>
        </p:nvGrpSpPr>
        <p:grpSpPr>
          <a:xfrm>
            <a:off x="694525" y="1943094"/>
            <a:ext cx="5955654" cy="6694636"/>
            <a:chOff x="0" y="-47625"/>
            <a:chExt cx="752100" cy="565865"/>
          </a:xfrm>
        </p:grpSpPr>
        <p:sp>
          <p:nvSpPr>
            <p:cNvPr id="240" name="Google Shape;240;p18"/>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18"/>
          <p:cNvSpPr txBox="1"/>
          <p:nvPr/>
        </p:nvSpPr>
        <p:spPr>
          <a:xfrm>
            <a:off x="1039775" y="2842400"/>
            <a:ext cx="5452500" cy="55701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3900"/>
              <a:buFont typeface="Arial"/>
              <a:buNone/>
            </a:pPr>
            <a:r>
              <a:rPr b="0" i="0" lang="en-US" sz="3900" u="none" cap="none" strike="noStrike">
                <a:solidFill>
                  <a:srgbClr val="FFF7EF"/>
                </a:solidFill>
                <a:latin typeface="Meiryo"/>
                <a:ea typeface="Meiryo"/>
                <a:cs typeface="Meiryo"/>
                <a:sym typeface="Meiryo"/>
              </a:rPr>
              <a:t>Books Borrowed Days:</a:t>
            </a:r>
            <a:endParaRPr b="0" i="0" sz="3900" u="none" cap="none" strike="noStrike">
              <a:solidFill>
                <a:srgbClr val="FFF7EF"/>
              </a:solidFill>
              <a:latin typeface="Meiryo"/>
              <a:ea typeface="Meiryo"/>
              <a:cs typeface="Meiryo"/>
              <a:sym typeface="Meiryo"/>
            </a:endParaRPr>
          </a:p>
          <a:p>
            <a:pPr indent="0" lvl="0" marL="457200" marR="0" rtl="0" algn="l">
              <a:lnSpc>
                <a:spcPct val="100000"/>
              </a:lnSpc>
              <a:spcBef>
                <a:spcPts val="0"/>
              </a:spcBef>
              <a:spcAft>
                <a:spcPts val="0"/>
              </a:spcAft>
              <a:buClr>
                <a:srgbClr val="000000"/>
              </a:buClr>
              <a:buSzPts val="3000"/>
              <a:buFont typeface="Arial"/>
              <a:buNone/>
            </a:pPr>
            <a:r>
              <a:rPr b="0" i="0" lang="en-US" sz="2500" u="none" cap="none" strike="noStrike">
                <a:solidFill>
                  <a:srgbClr val="FFF7EF"/>
                </a:solidFill>
                <a:latin typeface="Meiryo"/>
                <a:ea typeface="Meiryo"/>
                <a:cs typeface="Meiryo"/>
                <a:sym typeface="Meiryo"/>
              </a:rPr>
              <a:t>Purpose: Calculates the number of unique days on which books were borrowed. Logic: The function iterates through borrow dates to count unique entries. </a:t>
            </a:r>
            <a:endParaRPr b="0" i="0" sz="2500" u="none" cap="none" strike="noStrike">
              <a:solidFill>
                <a:srgbClr val="FFF7EF"/>
              </a:solidFill>
              <a:latin typeface="Meiryo"/>
              <a:ea typeface="Meiryo"/>
              <a:cs typeface="Meiryo"/>
              <a:sym typeface="Meiryo"/>
            </a:endParaRPr>
          </a:p>
          <a:p>
            <a:pPr indent="0" lvl="0" marL="457200" marR="0" rtl="0" algn="l">
              <a:lnSpc>
                <a:spcPct val="100000"/>
              </a:lnSpc>
              <a:spcBef>
                <a:spcPts val="0"/>
              </a:spcBef>
              <a:spcAft>
                <a:spcPts val="0"/>
              </a:spcAft>
              <a:buClr>
                <a:srgbClr val="000000"/>
              </a:buClr>
              <a:buSzPts val="3000"/>
              <a:buFont typeface="Arial"/>
              <a:buNone/>
            </a:pPr>
            <a:r>
              <a:rPr b="0" i="0" lang="en-US" sz="2500" u="none" cap="none" strike="noStrike">
                <a:solidFill>
                  <a:srgbClr val="FFF7EF"/>
                </a:solidFill>
                <a:latin typeface="Meiryo"/>
                <a:ea typeface="Meiryo"/>
                <a:cs typeface="Meiryo"/>
                <a:sym typeface="Meiryo"/>
              </a:rPr>
              <a:t>Example: </a:t>
            </a:r>
            <a:endParaRPr b="0" i="0" sz="2500" u="none" cap="none" strike="noStrike">
              <a:solidFill>
                <a:srgbClr val="FFF7EF"/>
              </a:solidFill>
              <a:latin typeface="Meiryo"/>
              <a:ea typeface="Meiryo"/>
              <a:cs typeface="Meiryo"/>
              <a:sym typeface="Meiryo"/>
            </a:endParaRPr>
          </a:p>
          <a:p>
            <a:pPr indent="0" lvl="0" marL="457200" marR="0" rtl="0" algn="l">
              <a:lnSpc>
                <a:spcPct val="100000"/>
              </a:lnSpc>
              <a:spcBef>
                <a:spcPts val="0"/>
              </a:spcBef>
              <a:spcAft>
                <a:spcPts val="0"/>
              </a:spcAft>
              <a:buClr>
                <a:srgbClr val="000000"/>
              </a:buClr>
              <a:buSzPts val="3000"/>
              <a:buFont typeface="Arial"/>
              <a:buNone/>
            </a:pPr>
            <a:r>
              <a:rPr b="0" i="0" lang="en-US" sz="2500" u="none" cap="none" strike="noStrike">
                <a:solidFill>
                  <a:srgbClr val="FFF7EF"/>
                </a:solidFill>
                <a:latin typeface="Meiryo"/>
                <a:ea typeface="Meiryo"/>
                <a:cs typeface="Meiryo"/>
                <a:sym typeface="Meiryo"/>
              </a:rPr>
              <a:t>• Input: Books Borrowed Days • Output: 2 (Unique dates: "01/12/2024", "03/12/2024")</a:t>
            </a:r>
            <a:endParaRPr b="0" i="0" sz="2500" u="none" cap="none" strike="noStrike">
              <a:solidFill>
                <a:srgbClr val="FFF7EF"/>
              </a:solidFill>
              <a:latin typeface="Meiryo"/>
              <a:ea typeface="Meiryo"/>
              <a:cs typeface="Meiryo"/>
              <a:sym typeface="Meiryo"/>
            </a:endParaRPr>
          </a:p>
        </p:txBody>
      </p:sp>
      <p:grpSp>
        <p:nvGrpSpPr>
          <p:cNvPr id="243" name="Google Shape;243;p18"/>
          <p:cNvGrpSpPr/>
          <p:nvPr/>
        </p:nvGrpSpPr>
        <p:grpSpPr>
          <a:xfrm>
            <a:off x="6984325" y="1943124"/>
            <a:ext cx="5955654" cy="6694636"/>
            <a:chOff x="0" y="-47625"/>
            <a:chExt cx="752100" cy="565865"/>
          </a:xfrm>
        </p:grpSpPr>
        <p:sp>
          <p:nvSpPr>
            <p:cNvPr id="244" name="Google Shape;244;p18"/>
            <p:cNvSpPr/>
            <p:nvPr/>
          </p:nvSpPr>
          <p:spPr>
            <a:xfrm>
              <a:off x="0" y="0"/>
              <a:ext cx="751987" cy="518240"/>
            </a:xfrm>
            <a:custGeom>
              <a:rect b="b" l="l" r="r" t="t"/>
              <a:pathLst>
                <a:path extrusionOk="0" h="518240" w="751987">
                  <a:moveTo>
                    <a:pt x="54854" y="0"/>
                  </a:moveTo>
                  <a:lnTo>
                    <a:pt x="697133" y="0"/>
                  </a:lnTo>
                  <a:cubicBezTo>
                    <a:pt x="711681" y="0"/>
                    <a:pt x="725634" y="5779"/>
                    <a:pt x="735921" y="16066"/>
                  </a:cubicBezTo>
                  <a:cubicBezTo>
                    <a:pt x="746208" y="26354"/>
                    <a:pt x="751987" y="40306"/>
                    <a:pt x="751987" y="54854"/>
                  </a:cubicBezTo>
                  <a:lnTo>
                    <a:pt x="751987" y="463385"/>
                  </a:lnTo>
                  <a:cubicBezTo>
                    <a:pt x="751987" y="477934"/>
                    <a:pt x="746208" y="491886"/>
                    <a:pt x="735921" y="502173"/>
                  </a:cubicBezTo>
                  <a:cubicBezTo>
                    <a:pt x="725634" y="512460"/>
                    <a:pt x="711681" y="518240"/>
                    <a:pt x="697133" y="518240"/>
                  </a:cubicBezTo>
                  <a:lnTo>
                    <a:pt x="54854" y="518240"/>
                  </a:lnTo>
                  <a:cubicBezTo>
                    <a:pt x="40306" y="518240"/>
                    <a:pt x="26354" y="512460"/>
                    <a:pt x="16066" y="502173"/>
                  </a:cubicBezTo>
                  <a:cubicBezTo>
                    <a:pt x="5779" y="491886"/>
                    <a:pt x="0" y="477934"/>
                    <a:pt x="0" y="463385"/>
                  </a:cubicBezTo>
                  <a:lnTo>
                    <a:pt x="0" y="54854"/>
                  </a:lnTo>
                  <a:cubicBezTo>
                    <a:pt x="0" y="40306"/>
                    <a:pt x="5779" y="26354"/>
                    <a:pt x="16066" y="16066"/>
                  </a:cubicBezTo>
                  <a:cubicBezTo>
                    <a:pt x="26354" y="5779"/>
                    <a:pt x="40306" y="0"/>
                    <a:pt x="54854" y="0"/>
                  </a:cubicBezTo>
                  <a:close/>
                </a:path>
              </a:pathLst>
            </a:custGeom>
            <a:solidFill>
              <a:srgbClr val="8F62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txBox="1"/>
            <p:nvPr/>
          </p:nvSpPr>
          <p:spPr>
            <a:xfrm>
              <a:off x="0" y="-47625"/>
              <a:ext cx="752100" cy="565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18"/>
          <p:cNvSpPr txBox="1"/>
          <p:nvPr/>
        </p:nvSpPr>
        <p:spPr>
          <a:xfrm>
            <a:off x="6954950" y="2793876"/>
            <a:ext cx="6014400" cy="57069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3900"/>
              <a:buFont typeface="Arial"/>
              <a:buNone/>
            </a:pPr>
            <a:r>
              <a:rPr b="0" i="0" lang="en-US" sz="3900" u="none" cap="none" strike="noStrike">
                <a:solidFill>
                  <a:srgbClr val="FFF7EF"/>
                </a:solidFill>
                <a:latin typeface="Meiryo"/>
                <a:ea typeface="Meiryo"/>
                <a:cs typeface="Meiryo"/>
                <a:sym typeface="Meiryo"/>
              </a:rPr>
              <a:t>Overlapping Borrowers:</a:t>
            </a:r>
            <a:endParaRPr b="0" i="0" sz="3900" u="none" cap="none" strike="noStrike">
              <a:solidFill>
                <a:srgbClr val="FFF7EF"/>
              </a:solidFill>
              <a:latin typeface="Meiryo"/>
              <a:ea typeface="Meiryo"/>
              <a:cs typeface="Meiryo"/>
              <a:sym typeface="Meiryo"/>
            </a:endParaRPr>
          </a:p>
          <a:p>
            <a:pPr indent="0" lvl="0" marL="457200" marR="0" rtl="0" algn="l">
              <a:lnSpc>
                <a:spcPct val="115000"/>
              </a:lnSpc>
              <a:spcBef>
                <a:spcPts val="0"/>
              </a:spcBef>
              <a:spcAft>
                <a:spcPts val="0"/>
              </a:spcAft>
              <a:buClr>
                <a:srgbClr val="000000"/>
              </a:buClr>
              <a:buSzPts val="2700"/>
              <a:buFont typeface="Arial"/>
              <a:buNone/>
            </a:pPr>
            <a:r>
              <a:rPr b="0" i="0" lang="en-US" sz="2300" u="none" cap="none" strike="noStrike">
                <a:solidFill>
                  <a:srgbClr val="FFF7EF"/>
                </a:solidFill>
                <a:latin typeface="Meiryo"/>
                <a:ea typeface="Meiryo"/>
                <a:cs typeface="Meiryo"/>
                <a:sym typeface="Meiryo"/>
              </a:rPr>
              <a:t>Purpose: Identifies members who borrowed the same book on the same day. </a:t>
            </a:r>
            <a:endParaRPr b="0" i="0" sz="2300" u="none" cap="none" strike="noStrike">
              <a:solidFill>
                <a:srgbClr val="FFF7EF"/>
              </a:solidFill>
              <a:latin typeface="Meiryo"/>
              <a:ea typeface="Meiryo"/>
              <a:cs typeface="Meiryo"/>
              <a:sym typeface="Meiryo"/>
            </a:endParaRPr>
          </a:p>
          <a:p>
            <a:pPr indent="0" lvl="0" marL="457200" marR="0" rtl="0" algn="l">
              <a:lnSpc>
                <a:spcPct val="115000"/>
              </a:lnSpc>
              <a:spcBef>
                <a:spcPts val="0"/>
              </a:spcBef>
              <a:spcAft>
                <a:spcPts val="0"/>
              </a:spcAft>
              <a:buClr>
                <a:srgbClr val="000000"/>
              </a:buClr>
              <a:buSzPts val="2700"/>
              <a:buFont typeface="Arial"/>
              <a:buNone/>
            </a:pPr>
            <a:r>
              <a:rPr b="0" i="0" lang="en-US" sz="2300" u="none" cap="none" strike="noStrike">
                <a:solidFill>
                  <a:srgbClr val="FFF7EF"/>
                </a:solidFill>
                <a:latin typeface="Meiryo"/>
                <a:ea typeface="Meiryo"/>
                <a:cs typeface="Meiryo"/>
                <a:sym typeface="Meiryo"/>
              </a:rPr>
              <a:t>Logic:For each book ID in borrow book ids,the system checks if multiple borrow records have the same date. </a:t>
            </a:r>
            <a:endParaRPr b="0" i="0" sz="2300" u="none" cap="none" strike="noStrike">
              <a:solidFill>
                <a:srgbClr val="FFF7EF"/>
              </a:solidFill>
              <a:latin typeface="Meiryo"/>
              <a:ea typeface="Meiryo"/>
              <a:cs typeface="Meiryo"/>
              <a:sym typeface="Meiryo"/>
            </a:endParaRPr>
          </a:p>
          <a:p>
            <a:pPr indent="0" lvl="0" marL="457200" marR="0" rtl="0" algn="l">
              <a:lnSpc>
                <a:spcPct val="115000"/>
              </a:lnSpc>
              <a:spcBef>
                <a:spcPts val="0"/>
              </a:spcBef>
              <a:spcAft>
                <a:spcPts val="0"/>
              </a:spcAft>
              <a:buClr>
                <a:srgbClr val="000000"/>
              </a:buClr>
              <a:buSzPts val="2700"/>
              <a:buFont typeface="Arial"/>
              <a:buNone/>
            </a:pPr>
            <a:r>
              <a:rPr b="0" i="0" lang="en-US" sz="2300" u="none" cap="none" strike="noStrike">
                <a:solidFill>
                  <a:srgbClr val="FFF7EF"/>
                </a:solidFill>
                <a:latin typeface="Meiryo"/>
                <a:ea typeface="Meiryo"/>
                <a:cs typeface="Meiryo"/>
                <a:sym typeface="Meiryo"/>
              </a:rPr>
              <a:t>Example: </a:t>
            </a:r>
            <a:endParaRPr b="0" i="0" sz="2300" u="none" cap="none" strike="noStrike">
              <a:solidFill>
                <a:srgbClr val="FFF7EF"/>
              </a:solidFill>
              <a:latin typeface="Meiryo"/>
              <a:ea typeface="Meiryo"/>
              <a:cs typeface="Meiryo"/>
              <a:sym typeface="Meiryo"/>
            </a:endParaRPr>
          </a:p>
          <a:p>
            <a:pPr indent="0" lvl="0" marL="457200" marR="0" rtl="0" algn="l">
              <a:lnSpc>
                <a:spcPct val="115000"/>
              </a:lnSpc>
              <a:spcBef>
                <a:spcPts val="0"/>
              </a:spcBef>
              <a:spcAft>
                <a:spcPts val="0"/>
              </a:spcAft>
              <a:buClr>
                <a:srgbClr val="000000"/>
              </a:buClr>
              <a:buSzPts val="2700"/>
              <a:buFont typeface="Arial"/>
              <a:buNone/>
            </a:pPr>
            <a:r>
              <a:rPr b="0" i="0" lang="en-US" sz="2300" u="none" cap="none" strike="noStrike">
                <a:solidFill>
                  <a:srgbClr val="FFF7EF"/>
                </a:solidFill>
                <a:latin typeface="Meiryo"/>
                <a:ea typeface="Meiryo"/>
                <a:cs typeface="Meiryo"/>
                <a:sym typeface="Meiryo"/>
              </a:rPr>
              <a:t>• Input: Overlapping Borrowers 101 </a:t>
            </a:r>
            <a:endParaRPr b="0" i="0" sz="2300" u="none" cap="none" strike="noStrike">
              <a:solidFill>
                <a:srgbClr val="FFF7EF"/>
              </a:solidFill>
              <a:latin typeface="Meiryo"/>
              <a:ea typeface="Meiryo"/>
              <a:cs typeface="Meiryo"/>
              <a:sym typeface="Meiryo"/>
            </a:endParaRPr>
          </a:p>
          <a:p>
            <a:pPr indent="0" lvl="0" marL="457200" marR="0" rtl="0" algn="l">
              <a:lnSpc>
                <a:spcPct val="115000"/>
              </a:lnSpc>
              <a:spcBef>
                <a:spcPts val="0"/>
              </a:spcBef>
              <a:spcAft>
                <a:spcPts val="0"/>
              </a:spcAft>
              <a:buClr>
                <a:srgbClr val="000000"/>
              </a:buClr>
              <a:buSzPts val="2700"/>
              <a:buFont typeface="Arial"/>
              <a:buNone/>
            </a:pPr>
            <a:r>
              <a:rPr b="0" i="0" lang="en-US" sz="2300" u="none" cap="none" strike="noStrike">
                <a:solidFill>
                  <a:srgbClr val="FFF7EF"/>
                </a:solidFill>
                <a:latin typeface="Meiryo"/>
                <a:ea typeface="Meiryo"/>
                <a:cs typeface="Meiryo"/>
                <a:sym typeface="Meiryo"/>
              </a:rPr>
              <a:t>• Output: 201000 202000</a:t>
            </a:r>
            <a:endParaRPr b="0" i="0" sz="2300" u="none" cap="none" strike="noStrike">
              <a:solidFill>
                <a:srgbClr val="FFF7EF"/>
              </a:solidFill>
              <a:latin typeface="Meiryo"/>
              <a:ea typeface="Meiryo"/>
              <a:cs typeface="Meiryo"/>
              <a:sym typeface="Meiry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7EF"/>
              </a:solidFill>
              <a:latin typeface="Calibri"/>
              <a:ea typeface="Calibri"/>
              <a:cs typeface="Calibri"/>
              <a:sym typeface="Calibri"/>
            </a:endParaRPr>
          </a:p>
        </p:txBody>
      </p:sp>
      <p:sp>
        <p:nvSpPr>
          <p:cNvPr id="247" name="Google Shape;247;p18"/>
          <p:cNvSpPr txBox="1"/>
          <p:nvPr/>
        </p:nvSpPr>
        <p:spPr>
          <a:xfrm>
            <a:off x="11224250" y="2103125"/>
            <a:ext cx="7109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48" name="Google Shape;248;p18"/>
          <p:cNvPicPr preferRelativeResize="0"/>
          <p:nvPr/>
        </p:nvPicPr>
        <p:blipFill rotWithShape="1">
          <a:blip r:embed="rId5">
            <a:alphaModFix/>
          </a:blip>
          <a:srcRect b="0" l="0" r="0" t="0"/>
          <a:stretch/>
        </p:blipFill>
        <p:spPr>
          <a:xfrm>
            <a:off x="12527650" y="2690059"/>
            <a:ext cx="5570100" cy="557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52" name="Shape 252"/>
        <p:cNvGrpSpPr/>
        <p:nvPr/>
      </p:nvGrpSpPr>
      <p:grpSpPr>
        <a:xfrm>
          <a:off x="0" y="0"/>
          <a:ext cx="0" cy="0"/>
          <a:chOff x="0" y="0"/>
          <a:chExt cx="0" cy="0"/>
        </a:xfrm>
      </p:grpSpPr>
      <p:grpSp>
        <p:nvGrpSpPr>
          <p:cNvPr id="253" name="Google Shape;253;p19"/>
          <p:cNvGrpSpPr/>
          <p:nvPr/>
        </p:nvGrpSpPr>
        <p:grpSpPr>
          <a:xfrm>
            <a:off x="-557510" y="-1070717"/>
            <a:ext cx="19403024" cy="1960608"/>
            <a:chOff x="0" y="-47625"/>
            <a:chExt cx="5110261" cy="516374"/>
          </a:xfrm>
        </p:grpSpPr>
        <p:sp>
          <p:nvSpPr>
            <p:cNvPr id="254" name="Google Shape;254;p19"/>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255" name="Google Shape;255;p19"/>
            <p:cNvSpPr txBox="1"/>
            <p:nvPr/>
          </p:nvSpPr>
          <p:spPr>
            <a:xfrm>
              <a:off x="0" y="-47625"/>
              <a:ext cx="5110260" cy="51637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56" name="Google Shape;256;p19"/>
          <p:cNvGrpSpPr/>
          <p:nvPr/>
        </p:nvGrpSpPr>
        <p:grpSpPr>
          <a:xfrm>
            <a:off x="9987553" y="1741608"/>
            <a:ext cx="6684726" cy="6684726"/>
            <a:chOff x="0" y="0"/>
            <a:chExt cx="812800" cy="812800"/>
          </a:xfrm>
        </p:grpSpPr>
        <p:sp>
          <p:nvSpPr>
            <p:cNvPr id="257" name="Google Shape;257;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59" name="Google Shape;259;p19"/>
          <p:cNvGrpSpPr/>
          <p:nvPr/>
        </p:nvGrpSpPr>
        <p:grpSpPr>
          <a:xfrm>
            <a:off x="7763173" y="2234242"/>
            <a:ext cx="3729774" cy="3729774"/>
            <a:chOff x="0" y="0"/>
            <a:chExt cx="812800" cy="812800"/>
          </a:xfrm>
        </p:grpSpPr>
        <p:sp>
          <p:nvSpPr>
            <p:cNvPr id="260" name="Google Shape;260;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62" name="Google Shape;262;p19"/>
          <p:cNvGrpSpPr/>
          <p:nvPr/>
        </p:nvGrpSpPr>
        <p:grpSpPr>
          <a:xfrm>
            <a:off x="14198835" y="4790890"/>
            <a:ext cx="3373245" cy="3373245"/>
            <a:chOff x="0" y="0"/>
            <a:chExt cx="812800" cy="812800"/>
          </a:xfrm>
        </p:grpSpPr>
        <p:sp>
          <p:nvSpPr>
            <p:cNvPr id="263" name="Google Shape;263;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9"/>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19"/>
          <p:cNvSpPr txBox="1"/>
          <p:nvPr/>
        </p:nvSpPr>
        <p:spPr>
          <a:xfrm>
            <a:off x="1085175" y="966125"/>
            <a:ext cx="9729000" cy="32322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Clr>
                <a:srgbClr val="000000"/>
              </a:buClr>
              <a:buSzPts val="20999"/>
              <a:buFont typeface="Arial"/>
              <a:buNone/>
            </a:pPr>
            <a:r>
              <a:rPr b="0" i="0" lang="en-US" sz="20999" u="none" cap="none" strike="noStrike">
                <a:solidFill>
                  <a:srgbClr val="8F6234"/>
                </a:solidFill>
                <a:latin typeface="League Gothic"/>
                <a:ea typeface="League Gothic"/>
                <a:cs typeface="League Gothic"/>
                <a:sym typeface="League Gothic"/>
              </a:rPr>
              <a:t>THANK</a:t>
            </a:r>
            <a:endParaRPr b="0" i="0" sz="1400" u="none" cap="none" strike="noStrike">
              <a:solidFill>
                <a:srgbClr val="000000"/>
              </a:solidFill>
              <a:latin typeface="Arial"/>
              <a:ea typeface="Arial"/>
              <a:cs typeface="Arial"/>
              <a:sym typeface="Arial"/>
            </a:endParaRPr>
          </a:p>
        </p:txBody>
      </p:sp>
      <p:sp>
        <p:nvSpPr>
          <p:cNvPr id="266" name="Google Shape;266;p19"/>
          <p:cNvSpPr txBox="1"/>
          <p:nvPr/>
        </p:nvSpPr>
        <p:spPr>
          <a:xfrm>
            <a:off x="1289895" y="3404538"/>
            <a:ext cx="7548663" cy="20668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2000"/>
              <a:buFont typeface="Arial"/>
              <a:buNone/>
            </a:pPr>
            <a:r>
              <a:rPr b="0" i="0" lang="en-US" sz="12000" u="none" cap="none" strike="noStrike">
                <a:solidFill>
                  <a:srgbClr val="1E302C"/>
                </a:solidFill>
                <a:latin typeface="Arial"/>
                <a:ea typeface="Arial"/>
                <a:cs typeface="Arial"/>
                <a:sym typeface="Arial"/>
              </a:rPr>
              <a:t>You</a:t>
            </a:r>
            <a:endParaRPr b="0" i="0" sz="1400" u="none" cap="none" strike="noStrike">
              <a:solidFill>
                <a:srgbClr val="000000"/>
              </a:solidFill>
              <a:latin typeface="Arial"/>
              <a:ea typeface="Arial"/>
              <a:cs typeface="Arial"/>
              <a:sym typeface="Arial"/>
            </a:endParaRPr>
          </a:p>
        </p:txBody>
      </p:sp>
      <p:sp>
        <p:nvSpPr>
          <p:cNvPr id="267" name="Google Shape;267;p19"/>
          <p:cNvSpPr txBox="1"/>
          <p:nvPr/>
        </p:nvSpPr>
        <p:spPr>
          <a:xfrm>
            <a:off x="4449475" y="3697800"/>
            <a:ext cx="5769000" cy="6589200"/>
          </a:xfrm>
          <a:prstGeom prst="rect">
            <a:avLst/>
          </a:prstGeom>
          <a:noFill/>
          <a:ln>
            <a:noFill/>
          </a:ln>
        </p:spPr>
        <p:txBody>
          <a:bodyPr anchorCtr="0" anchor="t" bIns="91425" lIns="91425" spcFirstLastPara="1" rIns="91425" wrap="square" tIns="91425">
            <a:spAutoFit/>
          </a:bodyPr>
          <a:lstStyle/>
          <a:p>
            <a:pPr indent="0" lvl="0" marL="0" marR="0" rtl="0" algn="l">
              <a:lnSpc>
                <a:spcPct val="147722"/>
              </a:lnSpc>
              <a:spcBef>
                <a:spcPts val="0"/>
              </a:spcBef>
              <a:spcAft>
                <a:spcPts val="0"/>
              </a:spcAft>
              <a:buClr>
                <a:srgbClr val="000000"/>
              </a:buClr>
              <a:buSzPts val="3600"/>
              <a:buFont typeface="Arial"/>
              <a:buNone/>
            </a:pPr>
            <a:r>
              <a:rPr b="1" i="0" lang="en-US" sz="3600" u="none" cap="none" strike="noStrike">
                <a:solidFill>
                  <a:schemeClr val="dk1"/>
                </a:solidFill>
                <a:latin typeface="Comic Sans MS"/>
                <a:ea typeface="Comic Sans MS"/>
                <a:cs typeface="Comic Sans MS"/>
                <a:sym typeface="Comic Sans MS"/>
              </a:rPr>
              <a:t>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Omar Yasser</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Sameer Ahmed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Kareem Ahmed</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Mohamed Ayman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Kirollos Ihab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Youssef Khaled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rPr b="0" i="0" lang="en-US" sz="3200" u="none" cap="none" strike="noStrike">
                <a:solidFill>
                  <a:schemeClr val="dk1"/>
                </a:solidFill>
                <a:latin typeface="Comic Sans MS"/>
                <a:ea typeface="Comic Sans MS"/>
                <a:cs typeface="Comic Sans MS"/>
                <a:sym typeface="Comic Sans MS"/>
              </a:rPr>
              <a:t>Abdullah Abdulrhman </a:t>
            </a:r>
            <a:endParaRPr b="0" i="0" sz="3200" u="none" cap="none" strike="noStrike">
              <a:solidFill>
                <a:schemeClr val="dk1"/>
              </a:solidFill>
              <a:latin typeface="Comic Sans MS"/>
              <a:ea typeface="Comic Sans MS"/>
              <a:cs typeface="Comic Sans MS"/>
              <a:sym typeface="Comic Sans MS"/>
            </a:endParaRPr>
          </a:p>
          <a:p>
            <a:pPr indent="0" lvl="0" marL="0" marR="0" rtl="0" algn="l">
              <a:lnSpc>
                <a:spcPct val="147722"/>
              </a:lnSpc>
              <a:spcBef>
                <a:spcPts val="0"/>
              </a:spcBef>
              <a:spcAft>
                <a:spcPts val="0"/>
              </a:spcAft>
              <a:buClr>
                <a:srgbClr val="000000"/>
              </a:buClr>
              <a:buSzPts val="3200"/>
              <a:buFont typeface="Arial"/>
              <a:buNone/>
            </a:pPr>
            <a:r>
              <a:t/>
            </a:r>
            <a:endParaRPr b="0" i="0" sz="32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