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8" r:id="rId3"/>
    <p:sldId id="312" r:id="rId4"/>
    <p:sldId id="258" r:id="rId5"/>
    <p:sldId id="309" r:id="rId6"/>
    <p:sldId id="310" r:id="rId7"/>
    <p:sldId id="311" r:id="rId8"/>
    <p:sldId id="328" r:id="rId9"/>
    <p:sldId id="316" r:id="rId10"/>
    <p:sldId id="315" r:id="rId11"/>
    <p:sldId id="317" r:id="rId12"/>
    <p:sldId id="318" r:id="rId13"/>
    <p:sldId id="319" r:id="rId14"/>
    <p:sldId id="320" r:id="rId15"/>
    <p:sldId id="323" r:id="rId16"/>
    <p:sldId id="322" r:id="rId17"/>
    <p:sldId id="324" r:id="rId18"/>
    <p:sldId id="326" r:id="rId19"/>
    <p:sldId id="325" r:id="rId20"/>
    <p:sldId id="327"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har Kumar Singh" initials="P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CE0"/>
    <a:srgbClr val="FFFFFF"/>
    <a:srgbClr val="FF3300"/>
    <a:srgbClr val="FF9933"/>
    <a:srgbClr val="B9B9B9"/>
    <a:srgbClr val="272CC4"/>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DEE2CE-7C97-49C2-B146-BCC0499B2E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9DEE2CE-7C97-49C2-B146-BCC0499B2E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9DEE2CE-7C97-49C2-B146-BCC0499B2E0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EE2CE-7C97-49C2-B146-BCC0499B2E0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EE2CE-7C97-49C2-B146-BCC0499B2E0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9DEE2CE-7C97-49C2-B146-BCC0499B2E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0837-8244-4A31-9F4F-8CB244DF88D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0837-8244-4A31-9F4F-8CB244DF88D5}" type="slidenum">
              <a:rPr lang="en-IN" smtClean="0"/>
            </a:fld>
            <a:endParaRPr lang="en-IN"/>
          </a:p>
        </p:txBody>
      </p:sp>
      <p:sp>
        <p:nvSpPr>
          <p:cNvPr id="5" name="Date Placeholder 4"/>
          <p:cNvSpPr>
            <a:spLocks noGrp="1"/>
          </p:cNvSpPr>
          <p:nvPr>
            <p:ph type="dt" sz="half" idx="10"/>
          </p:nvPr>
        </p:nvSpPr>
        <p:spPr/>
        <p:txBody>
          <a:bodyPr/>
          <a:lstStyle/>
          <a:p>
            <a:fld id="{29DEE2CE-7C97-49C2-B146-BCC0499B2E0D}"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EE2CE-7C97-49C2-B146-BCC0499B2E0D}"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6D0837-8244-4A31-9F4F-8CB244DF88D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555812"/>
            <a:ext cx="8596668" cy="1269495"/>
          </a:xfrm>
        </p:spPr>
        <p:txBody>
          <a:bodyPr/>
          <a:lstStyle/>
          <a:p>
            <a:r>
              <a:rPr lang="en-US" dirty="0"/>
              <a:t>                              </a:t>
            </a:r>
            <a:endParaRPr lang="en-IN" dirty="0"/>
          </a:p>
        </p:txBody>
      </p:sp>
      <p:sp>
        <p:nvSpPr>
          <p:cNvPr id="8" name="Content Placeholder 7"/>
          <p:cNvSpPr>
            <a:spLocks noGrp="1"/>
          </p:cNvSpPr>
          <p:nvPr>
            <p:ph idx="1"/>
          </p:nvPr>
        </p:nvSpPr>
        <p:spPr>
          <a:xfrm>
            <a:off x="677334" y="1506071"/>
            <a:ext cx="10116171" cy="5271247"/>
          </a:xfrm>
        </p:spPr>
        <p:txBody>
          <a:bodyPr>
            <a:normAutofit fontScale="92500" lnSpcReduction="10000"/>
          </a:bodyPr>
          <a:lstStyle/>
          <a:p>
            <a:pPr marL="0" indent="0">
              <a:buNone/>
            </a:pPr>
            <a:r>
              <a:rPr lang="en-US" sz="1800" b="1" kern="0" dirty="0">
                <a:effectLst/>
                <a:latin typeface="Times New Roman" panose="02020603050405020304" pitchFamily="18" charset="0"/>
                <a:ea typeface="Times New Roman" panose="02020603050405020304" pitchFamily="18" charset="0"/>
              </a:rPr>
              <a:t>           				  	 </a:t>
            </a:r>
            <a:r>
              <a:rPr lang="en-US" sz="2200" b="1" kern="0" dirty="0">
                <a:effectLst/>
                <a:latin typeface="Times New Roman" panose="02020603050405020304" pitchFamily="18" charset="0"/>
                <a:ea typeface="Times New Roman" panose="02020603050405020304" pitchFamily="18" charset="0"/>
              </a:rPr>
              <a:t>Birla Institute of Technology, Mesra</a:t>
            </a:r>
            <a:endParaRPr lang="en-US" sz="2200" b="1" kern="0" dirty="0">
              <a:effectLst/>
              <a:latin typeface="Times New Roman" panose="02020603050405020304" pitchFamily="18" charset="0"/>
              <a:ea typeface="Times New Roman" panose="02020603050405020304" pitchFamily="18" charset="0"/>
            </a:endParaRPr>
          </a:p>
          <a:p>
            <a:pPr marL="0" indent="0">
              <a:buNone/>
            </a:pPr>
            <a:r>
              <a:rPr lang="en-US" sz="2000" b="1" kern="0" spc="-385" dirty="0">
                <a:latin typeface="Times New Roman" panose="02020603050405020304" pitchFamily="18" charset="0"/>
                <a:ea typeface="Times New Roman" panose="02020603050405020304" pitchFamily="18" charset="0"/>
              </a:rPr>
              <a:t> 							</a:t>
            </a:r>
            <a:endParaRPr lang="en-US" sz="1800" b="1" kern="0" dirty="0">
              <a:effectLst/>
              <a:latin typeface="Times New Roman" panose="02020603050405020304" pitchFamily="18" charset="0"/>
              <a:ea typeface="Times New Roman" panose="02020603050405020304" pitchFamily="18" charset="0"/>
            </a:endParaRPr>
          </a:p>
          <a:p>
            <a:pPr marL="0" indent="0">
              <a:buNone/>
            </a:pPr>
            <a:r>
              <a:rPr lang="en-US" sz="2300" b="1" kern="0" dirty="0">
                <a:effectLst/>
                <a:latin typeface="Times New Roman" panose="02020603050405020304" pitchFamily="18" charset="0"/>
                <a:ea typeface="Times New Roman" panose="02020603050405020304" pitchFamily="18" charset="0"/>
              </a:rPr>
              <a:t>	TOPIC </a:t>
            </a:r>
            <a:r>
              <a:rPr lang="en-US" sz="2400" b="1" kern="0" dirty="0">
                <a:effectLst/>
                <a:latin typeface="Times New Roman" panose="02020603050405020304" pitchFamily="18" charset="0"/>
                <a:ea typeface="Times New Roman" panose="02020603050405020304" pitchFamily="18" charset="0"/>
              </a:rPr>
              <a:t>: Watermarking Algorithm based on Spread Spectrum Technique</a:t>
            </a:r>
            <a:endParaRPr lang="en-US" sz="2400" b="1" kern="0" dirty="0">
              <a:effectLst/>
              <a:latin typeface="Times New Roman" panose="02020603050405020304" pitchFamily="18" charset="0"/>
              <a:ea typeface="Times New Roman" panose="02020603050405020304" pitchFamily="18" charset="0"/>
            </a:endParaRPr>
          </a:p>
          <a:p>
            <a:pPr marL="0" indent="0">
              <a:buNone/>
            </a:pPr>
            <a:r>
              <a:rPr lang="en-US" sz="2400" b="1" kern="0" dirty="0">
                <a:solidFill>
                  <a:srgbClr val="00B050"/>
                </a:solidFill>
                <a:latin typeface="Times New Roman" panose="02020603050405020304" pitchFamily="18" charset="0"/>
              </a:rPr>
              <a:t>						Mentor : Dr Sumit Srivastava </a:t>
            </a:r>
            <a:endParaRPr lang="en-US" sz="2400" b="1" kern="0" dirty="0">
              <a:solidFill>
                <a:srgbClr val="00B050"/>
              </a:solidFill>
              <a:latin typeface="Times New Roman" panose="02020603050405020304" pitchFamily="18" charset="0"/>
            </a:endParaRPr>
          </a:p>
          <a:p>
            <a:pPr marL="0" indent="0">
              <a:buNone/>
            </a:pPr>
            <a:endParaRPr lang="en-US" sz="2400" b="1" kern="0" dirty="0">
              <a:latin typeface="Times New Roman" panose="02020603050405020304" pitchFamily="18" charset="0"/>
            </a:endParaRPr>
          </a:p>
          <a:p>
            <a:pPr marL="0" indent="0">
              <a:buNone/>
            </a:pPr>
            <a:r>
              <a:rPr lang="en-US" sz="2400" b="1" kern="0" dirty="0">
                <a:latin typeface="Times New Roman" panose="02020603050405020304" pitchFamily="18" charset="0"/>
              </a:rPr>
              <a:t>							</a:t>
            </a:r>
            <a:endParaRPr lang="en-US" sz="2100" b="1" kern="0" dirty="0">
              <a:latin typeface="Times New Roman" panose="02020603050405020304" pitchFamily="18" charset="0"/>
            </a:endParaRPr>
          </a:p>
          <a:p>
            <a:pPr marL="0" indent="0">
              <a:buNone/>
            </a:pPr>
            <a:r>
              <a:rPr lang="en-US" sz="2400" b="1" dirty="0">
                <a:solidFill>
                  <a:schemeClr val="accent1"/>
                </a:solidFill>
              </a:rPr>
              <a:t>							</a:t>
            </a:r>
            <a:r>
              <a:rPr lang="en-US" sz="2600" b="1" dirty="0">
                <a:solidFill>
                  <a:schemeClr val="accent1"/>
                </a:solidFill>
              </a:rPr>
              <a:t>TEAM MEMBERS</a:t>
            </a:r>
            <a:endParaRPr lang="en-US" sz="2400" b="1" dirty="0">
              <a:solidFill>
                <a:schemeClr val="accent1"/>
              </a:solidFill>
            </a:endParaRPr>
          </a:p>
          <a:p>
            <a:pPr marL="0" indent="0" algn="l">
              <a:buNone/>
            </a:pPr>
            <a:r>
              <a:rPr lang="en-US" sz="1900" dirty="0">
                <a:solidFill>
                  <a:schemeClr val="accent1"/>
                </a:solidFill>
              </a:rPr>
              <a:t>			PRAKHAR KUMAR SINGH 			(BTECH-10031-20)</a:t>
            </a:r>
            <a:endParaRPr lang="en-US" sz="1900" dirty="0">
              <a:solidFill>
                <a:schemeClr val="accent1"/>
              </a:solidFill>
            </a:endParaRPr>
          </a:p>
          <a:p>
            <a:pPr marL="0" indent="0" algn="l">
              <a:buNone/>
            </a:pPr>
            <a:r>
              <a:rPr lang="en-US" sz="1900" dirty="0">
                <a:solidFill>
                  <a:schemeClr val="accent1"/>
                </a:solidFill>
              </a:rPr>
              <a:t>			ANKIT GHOSH 					(BTECH-10185-20)</a:t>
            </a:r>
            <a:endParaRPr lang="en-US" sz="1900" dirty="0">
              <a:solidFill>
                <a:schemeClr val="accent1"/>
              </a:solidFill>
            </a:endParaRPr>
          </a:p>
          <a:p>
            <a:pPr marL="0" indent="0" algn="l">
              <a:buNone/>
            </a:pPr>
            <a:r>
              <a:rPr lang="en-US" sz="1900" dirty="0">
                <a:solidFill>
                  <a:schemeClr val="accent1"/>
                </a:solidFill>
              </a:rPr>
              <a:t>			SAMEER DAMKONDWAR 			(BTECH-10239-20) </a:t>
            </a:r>
            <a:endParaRPr lang="en-US" sz="1900" dirty="0">
              <a:solidFill>
                <a:schemeClr val="accent1"/>
              </a:solidFill>
            </a:endParaRPr>
          </a:p>
          <a:p>
            <a:pPr marL="0" indent="0" algn="l">
              <a:buNone/>
            </a:pPr>
            <a:r>
              <a:rPr lang="en-US" sz="1900" dirty="0">
                <a:solidFill>
                  <a:schemeClr val="accent1"/>
                </a:solidFill>
              </a:rPr>
              <a:t> 													</a:t>
            </a:r>
            <a:endParaRPr lang="en-US" sz="1900" dirty="0">
              <a:solidFill>
                <a:schemeClr val="accent1"/>
              </a:solidFill>
            </a:endParaRPr>
          </a:p>
          <a:p>
            <a:pPr marL="0" indent="0" algn="l">
              <a:buNone/>
            </a:pPr>
            <a:endParaRPr lang="en-US" sz="2000" dirty="0">
              <a:solidFill>
                <a:schemeClr val="accent1"/>
              </a:solidFill>
            </a:endParaRPr>
          </a:p>
          <a:p>
            <a:pPr marL="0" indent="0" algn="l">
              <a:buNone/>
            </a:pPr>
            <a:r>
              <a:rPr lang="en-US" sz="2000" dirty="0">
                <a:solidFill>
                  <a:schemeClr val="accent1"/>
                </a:solidFill>
              </a:rPr>
              <a:t>															      </a:t>
            </a:r>
            <a:r>
              <a:rPr lang="en-US" dirty="0">
                <a:solidFill>
                  <a:schemeClr val="accent1"/>
                </a:solidFill>
              </a:rPr>
              <a:t>                              </a:t>
            </a:r>
            <a:endParaRPr lang="en-IN" dirty="0">
              <a:solidFill>
                <a:schemeClr val="accent1"/>
              </a:solidFill>
            </a:endParaRPr>
          </a:p>
          <a:p>
            <a:pPr marL="0" indent="0">
              <a:buNone/>
            </a:pPr>
            <a:endParaRPr lang="en-IN" dirty="0"/>
          </a:p>
        </p:txBody>
      </p:sp>
      <p:pic>
        <p:nvPicPr>
          <p:cNvPr id="15" name="image1.png"/>
          <p:cNvPicPr>
            <a:picLocks noChangeAspect="1"/>
          </p:cNvPicPr>
          <p:nvPr/>
        </p:nvPicPr>
        <p:blipFill>
          <a:blip r:embed="rId1" cstate="print"/>
          <a:stretch>
            <a:fillRect/>
          </a:stretch>
        </p:blipFill>
        <p:spPr>
          <a:xfrm>
            <a:off x="4916170" y="224620"/>
            <a:ext cx="1179830" cy="11106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Embedding Algorithm	</a:t>
            </a:r>
            <a:endParaRPr lang="en-IN" dirty="0"/>
          </a:p>
        </p:txBody>
      </p:sp>
      <p:sp>
        <p:nvSpPr>
          <p:cNvPr id="7" name="Content Placeholder 6"/>
          <p:cNvSpPr>
            <a:spLocks noGrp="1"/>
          </p:cNvSpPr>
          <p:nvPr>
            <p:ph idx="1"/>
          </p:nvPr>
        </p:nvSpPr>
        <p:spPr>
          <a:xfrm>
            <a:off x="677334" y="1380566"/>
            <a:ext cx="8596668" cy="1048870"/>
          </a:xfrm>
        </p:spPr>
        <p:txBody>
          <a:bodyPr>
            <a:normAutofit fontScale="92500" lnSpcReduction="10000"/>
          </a:bodyPr>
          <a:lstStyle/>
          <a:p>
            <a:r>
              <a:rPr lang="en-US" sz="2000" dirty="0">
                <a:effectLst/>
                <a:latin typeface="Times New Roman" panose="02020603050405020304" pitchFamily="18" charset="0"/>
                <a:ea typeface="Times New Roman" panose="02020603050405020304" pitchFamily="18" charset="0"/>
              </a:rPr>
              <a:t>For each frame, perform the following steps, to implement the embedding formula,  to embed the watermark information where s</a:t>
            </a:r>
            <a:r>
              <a:rPr lang="en-US" sz="2000" baseline="-25000" dirty="0">
                <a:effectLst/>
                <a:latin typeface="Times New Roman" panose="02020603050405020304" pitchFamily="18" charset="0"/>
                <a:ea typeface="Times New Roman" panose="02020603050405020304" pitchFamily="18" charset="0"/>
              </a:rPr>
              <a:t>0 </a:t>
            </a:r>
            <a:r>
              <a:rPr lang="en-US" sz="2000" dirty="0">
                <a:effectLst/>
                <a:latin typeface="Times New Roman" panose="02020603050405020304" pitchFamily="18" charset="0"/>
                <a:ea typeface="Times New Roman" panose="02020603050405020304" pitchFamily="18" charset="0"/>
              </a:rPr>
              <a:t>= embedding strength parameter</a:t>
            </a:r>
            <a:endParaRPr lang="en-IN" sz="2000" dirty="0">
              <a:effectLst/>
              <a:latin typeface="Times New Roman" panose="02020603050405020304" pitchFamily="18" charset="0"/>
              <a:ea typeface="Times New Roman" panose="02020603050405020304" pitchFamily="18" charset="0"/>
            </a:endParaRPr>
          </a:p>
          <a:p>
            <a:pPr marL="0" indent="0">
              <a:buNone/>
            </a:pPr>
            <a:r>
              <a:rPr lang="en-IN" dirty="0"/>
              <a:t>               				</a:t>
            </a:r>
            <a:r>
              <a:rPr lang="en-US" sz="1900" b="1" i="1" dirty="0" err="1">
                <a:effectLst/>
                <a:latin typeface="Times New Roman" panose="02020603050405020304" pitchFamily="18" charset="0"/>
                <a:ea typeface="Times New Roman" panose="02020603050405020304" pitchFamily="18" charset="0"/>
              </a:rPr>
              <a:t>y</a:t>
            </a:r>
            <a:r>
              <a:rPr lang="en-US" sz="1900" b="1" i="1" baseline="-25000" dirty="0" err="1">
                <a:effectLst/>
                <a:latin typeface="Times New Roman" panose="02020603050405020304" pitchFamily="18" charset="0"/>
                <a:ea typeface="Times New Roman" panose="02020603050405020304" pitchFamily="18" charset="0"/>
              </a:rPr>
              <a:t>i</a:t>
            </a:r>
            <a:r>
              <a:rPr lang="en-US" sz="1900" b="1" i="1" dirty="0">
                <a:effectLst/>
                <a:latin typeface="Times New Roman" panose="02020603050405020304" pitchFamily="18" charset="0"/>
                <a:ea typeface="Times New Roman" panose="02020603050405020304" pitchFamily="18" charset="0"/>
              </a:rPr>
              <a:t> = x</a:t>
            </a:r>
            <a:r>
              <a:rPr lang="en-US" sz="1900" b="1" i="1" baseline="-25000" dirty="0">
                <a:effectLst/>
                <a:latin typeface="Times New Roman" panose="02020603050405020304" pitchFamily="18" charset="0"/>
                <a:ea typeface="Times New Roman" panose="02020603050405020304" pitchFamily="18" charset="0"/>
              </a:rPr>
              <a:t>i</a:t>
            </a:r>
            <a:r>
              <a:rPr lang="en-US" sz="1900" b="1" i="1" dirty="0">
                <a:effectLst/>
                <a:latin typeface="Times New Roman" panose="02020603050405020304" pitchFamily="18" charset="0"/>
                <a:ea typeface="Times New Roman" panose="02020603050405020304" pitchFamily="18" charset="0"/>
              </a:rPr>
              <a:t> + s</a:t>
            </a:r>
            <a:r>
              <a:rPr lang="en-US" sz="1900" b="1" i="1" baseline="-25000" dirty="0">
                <a:effectLst/>
                <a:latin typeface="Times New Roman" panose="02020603050405020304" pitchFamily="18" charset="0"/>
                <a:ea typeface="Times New Roman" panose="02020603050405020304" pitchFamily="18" charset="0"/>
              </a:rPr>
              <a:t>0</a:t>
            </a:r>
            <a:r>
              <a:rPr lang="en-US" sz="1900" b="1" i="1" dirty="0">
                <a:effectLst/>
                <a:latin typeface="Times New Roman" panose="02020603050405020304" pitchFamily="18" charset="0"/>
                <a:ea typeface="Times New Roman" panose="02020603050405020304" pitchFamily="18" charset="0"/>
              </a:rPr>
              <a:t> </a:t>
            </a:r>
            <a:r>
              <a:rPr lang="en-US" sz="1900" b="1" i="1" dirty="0">
                <a:latin typeface="Times New Roman" panose="02020603050405020304" pitchFamily="18" charset="0"/>
                <a:ea typeface="Times New Roman" panose="02020603050405020304" pitchFamily="18" charset="0"/>
              </a:rPr>
              <a:t>. sgn</a:t>
            </a:r>
            <a:r>
              <a:rPr lang="en-US" sz="1900" b="1" i="1" dirty="0">
                <a:effectLst/>
                <a:latin typeface="Times New Roman" panose="02020603050405020304" pitchFamily="18" charset="0"/>
                <a:ea typeface="Times New Roman" panose="02020603050405020304" pitchFamily="18" charset="0"/>
              </a:rPr>
              <a:t>(x</a:t>
            </a:r>
            <a:r>
              <a:rPr lang="en-US" sz="1900" b="1" i="1" baseline="-25000" dirty="0">
                <a:effectLst/>
                <a:latin typeface="Times New Roman" panose="02020603050405020304" pitchFamily="18" charset="0"/>
                <a:ea typeface="Times New Roman" panose="02020603050405020304" pitchFamily="18" charset="0"/>
              </a:rPr>
              <a:t>i</a:t>
            </a:r>
            <a:r>
              <a:rPr lang="en-US" sz="1900" b="1" i="1" dirty="0">
                <a:effectLst/>
                <a:latin typeface="Times New Roman" panose="02020603050405020304" pitchFamily="18" charset="0"/>
                <a:ea typeface="Times New Roman" panose="02020603050405020304" pitchFamily="18" charset="0"/>
              </a:rPr>
              <a:t> . p</a:t>
            </a:r>
            <a:r>
              <a:rPr lang="en-US" sz="1900" b="1" i="1" baseline="-25000" dirty="0">
                <a:effectLst/>
                <a:latin typeface="Times New Roman" panose="02020603050405020304" pitchFamily="18" charset="0"/>
                <a:ea typeface="Times New Roman" panose="02020603050405020304" pitchFamily="18" charset="0"/>
              </a:rPr>
              <a:t>t</a:t>
            </a:r>
            <a:r>
              <a:rPr lang="en-US" sz="1900" b="1" i="1" baseline="30000" dirty="0">
                <a:effectLst/>
                <a:latin typeface="Times New Roman" panose="02020603050405020304" pitchFamily="18" charset="0"/>
                <a:ea typeface="Times New Roman" panose="02020603050405020304" pitchFamily="18" charset="0"/>
              </a:rPr>
              <a:t>T</a:t>
            </a:r>
            <a:r>
              <a:rPr lang="en-US" sz="1900" b="1" i="1" dirty="0">
                <a:effectLst/>
                <a:latin typeface="Times New Roman" panose="02020603050405020304" pitchFamily="18" charset="0"/>
                <a:ea typeface="Times New Roman" panose="02020603050405020304" pitchFamily="18" charset="0"/>
              </a:rPr>
              <a:t>)p</a:t>
            </a:r>
            <a:r>
              <a:rPr lang="en-US" sz="1900" b="1" i="1" baseline="-25000" dirty="0">
                <a:effectLst/>
                <a:latin typeface="Times New Roman" panose="02020603050405020304" pitchFamily="18" charset="0"/>
                <a:ea typeface="Times New Roman" panose="02020603050405020304" pitchFamily="18" charset="0"/>
              </a:rPr>
              <a:t>t</a:t>
            </a:r>
            <a:endParaRPr lang="en-US" sz="1900" b="1" i="1" baseline="-25000" dirty="0">
              <a:effectLst/>
              <a:latin typeface="Times New Roman" panose="02020603050405020304" pitchFamily="18" charset="0"/>
              <a:ea typeface="Times New Roman" panose="02020603050405020304" pitchFamily="18" charset="0"/>
            </a:endParaRPr>
          </a:p>
          <a:p>
            <a:pPr marL="0" indent="0">
              <a:buNone/>
            </a:pPr>
            <a:endParaRPr lang="en-US" sz="1800" b="1" i="1" baseline="-25000" dirty="0">
              <a:effectLst/>
              <a:latin typeface="Times New Roman" panose="02020603050405020304" pitchFamily="18" charset="0"/>
              <a:ea typeface="Times New Roman" panose="02020603050405020304" pitchFamily="18" charset="0"/>
            </a:endParaRPr>
          </a:p>
          <a:p>
            <a:pPr marL="0" indent="0">
              <a:buNone/>
            </a:pPr>
            <a:endParaRPr lang="en-US" sz="1800" b="1" i="1" baseline="-250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TextBox 3"/>
          <p:cNvSpPr txBox="1"/>
          <p:nvPr/>
        </p:nvSpPr>
        <p:spPr>
          <a:xfrm>
            <a:off x="1407459" y="2537534"/>
            <a:ext cx="8453717" cy="3268652"/>
          </a:xfrm>
          <a:prstGeom prst="rect">
            <a:avLst/>
          </a:prstGeom>
          <a:noFill/>
        </p:spPr>
        <p:txBody>
          <a:bodyPr wrap="square" rtlCol="0">
            <a:spAutoFit/>
          </a:bodyPr>
          <a:lstStyle/>
          <a:p>
            <a:pPr marL="342900" lvl="0" indent="-342900" algn="just">
              <a:lnSpc>
                <a:spcPct val="150000"/>
              </a:lnSpc>
              <a:buSzPts val="1400"/>
              <a:buFont typeface="Times New Roman" panose="02020603050405020304" pitchFamily="18" charset="0"/>
              <a:buAutoNum type="alphaLcParenR"/>
            </a:pP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Obtain the DCT coefficients of the frame, denoted as x</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1</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,x</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2</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,...x</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N</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a:t>
            </a:r>
            <a:endParaRPr lang="en-IN" sz="20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Times New Roman" panose="02020603050405020304" pitchFamily="18" charset="0"/>
              <a:buAutoNum type="alphaLcParenR"/>
            </a:pP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Retrieve the corresponding pseudo-random sequence from p</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1</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,p</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2</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,...p</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2</a:t>
            </a:r>
            <a:r>
              <a:rPr lang="en-US" sz="2000" i="1" baseline="30000" dirty="0">
                <a:solidFill>
                  <a:schemeClr val="tx1">
                    <a:lumMod val="75000"/>
                    <a:lumOff val="25000"/>
                  </a:schemeClr>
                </a:solidFill>
                <a:effectLst/>
                <a:latin typeface="Times New Roman" panose="02020603050405020304" pitchFamily="18" charset="0"/>
                <a:ea typeface="Times New Roman" panose="02020603050405020304" pitchFamily="18" charset="0"/>
              </a:rPr>
              <a:t>b</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 based on the frame index.</a:t>
            </a:r>
            <a:endParaRPr lang="en-IN" sz="20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Times New Roman" panose="02020603050405020304" pitchFamily="18" charset="0"/>
              <a:buAutoNum type="alphaLcParenR"/>
            </a:pP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Compute the inner product of x</a:t>
            </a:r>
            <a:r>
              <a:rPr lang="en-US" sz="2000" i="1"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i</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 and the selected pseudo-random sequence p</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t</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a:t>
            </a:r>
            <a:endParaRPr lang="en-IN" sz="20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Times New Roman" panose="02020603050405020304" pitchFamily="18" charset="0"/>
              <a:buAutoNum type="alphaLcParenR"/>
            </a:pP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Modify the DCT coefficient x</a:t>
            </a:r>
            <a:r>
              <a:rPr lang="en-US" sz="2000" i="1"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i</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 by adding the product of s</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0,</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 the signum value, and the selected pseudo-random sequence p</a:t>
            </a:r>
            <a:r>
              <a:rPr lang="en-US" sz="2000" baseline="-25000" dirty="0">
                <a:solidFill>
                  <a:schemeClr val="tx1">
                    <a:lumMod val="75000"/>
                    <a:lumOff val="25000"/>
                  </a:schemeClr>
                </a:solidFill>
                <a:effectLst/>
                <a:latin typeface="Times New Roman" panose="02020603050405020304" pitchFamily="18" charset="0"/>
                <a:ea typeface="Times New Roman" panose="02020603050405020304" pitchFamily="18" charset="0"/>
              </a:rPr>
              <a:t>t</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a:t>
            </a:r>
            <a:endParaRPr lang="en-IN" sz="20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Times New Roman" panose="02020603050405020304" pitchFamily="18" charset="0"/>
              <a:buAutoNum type="alphaLcParenR"/>
            </a:pP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rPr>
              <a:t>Repeat steps a to e  for each frame.</a:t>
            </a:r>
            <a:endParaRPr lang="en-IN" sz="20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Embedding Algorithm	</a:t>
            </a:r>
            <a:endParaRPr lang="en-IN" dirty="0"/>
          </a:p>
        </p:txBody>
      </p:sp>
      <p:sp>
        <p:nvSpPr>
          <p:cNvPr id="3" name="Content Placeholder 2"/>
          <p:cNvSpPr>
            <a:spLocks noGrp="1"/>
          </p:cNvSpPr>
          <p:nvPr>
            <p:ph idx="1"/>
          </p:nvPr>
        </p:nvSpPr>
        <p:spPr>
          <a:xfrm>
            <a:off x="740087" y="1416518"/>
            <a:ext cx="8596668" cy="3880773"/>
          </a:xfrm>
        </p:spPr>
        <p:txBody>
          <a:bodyPr/>
          <a:lstStyle/>
          <a:p>
            <a:r>
              <a:rPr lang="en-US" sz="2000" dirty="0">
                <a:effectLst/>
                <a:latin typeface="Times New Roman" panose="02020603050405020304" pitchFamily="18" charset="0"/>
                <a:ea typeface="Times New Roman" panose="02020603050405020304" pitchFamily="18" charset="0"/>
              </a:rPr>
              <a:t>After embedding the watermark into all the audio frames, perform the inverse DCT (IDCT) transform on each frame to obtain the modified audio segments.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Reconstruct the watermarked audio signal by combining the modified audio segments.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p:cNvPicPr>
            <a:picLocks noChangeAspect="1"/>
          </p:cNvPicPr>
          <p:nvPr/>
        </p:nvPicPr>
        <p:blipFill>
          <a:blip r:embed="rId1"/>
          <a:stretch>
            <a:fillRect/>
          </a:stretch>
        </p:blipFill>
        <p:spPr>
          <a:xfrm>
            <a:off x="3879132" y="5593050"/>
            <a:ext cx="2766300" cy="350550"/>
          </a:xfrm>
          <a:prstGeom prst="rect">
            <a:avLst/>
          </a:prstGeom>
        </p:spPr>
      </p:pic>
      <p:pic>
        <p:nvPicPr>
          <p:cNvPr id="7" name="Picture 6"/>
          <p:cNvPicPr>
            <a:picLocks noChangeAspect="1"/>
          </p:cNvPicPr>
          <p:nvPr/>
        </p:nvPicPr>
        <p:blipFill rotWithShape="1">
          <a:blip r:embed="rId2"/>
          <a:srcRect l="3369" t="6265" r="708" b="5289"/>
          <a:stretch>
            <a:fillRect/>
          </a:stretch>
        </p:blipFill>
        <p:spPr>
          <a:xfrm>
            <a:off x="1913871" y="2901577"/>
            <a:ext cx="6836150" cy="26914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Extracting Algorithm</a:t>
            </a:r>
            <a:endParaRPr lang="en-IN" dirty="0"/>
          </a:p>
        </p:txBody>
      </p:sp>
      <p:sp>
        <p:nvSpPr>
          <p:cNvPr id="3" name="Content Placeholder 2"/>
          <p:cNvSpPr>
            <a:spLocks noGrp="1"/>
          </p:cNvSpPr>
          <p:nvPr>
            <p:ph idx="1"/>
          </p:nvPr>
        </p:nvSpPr>
        <p:spPr>
          <a:xfrm>
            <a:off x="677334" y="1317813"/>
            <a:ext cx="8870078" cy="5163669"/>
          </a:xfrm>
        </p:spPr>
        <p:txBody>
          <a:bodyPr>
            <a:noAutofit/>
          </a:bodyPr>
          <a:lstStyle/>
          <a:p>
            <a:pPr marL="0" indent="0" algn="just">
              <a:buNone/>
            </a:pPr>
            <a:r>
              <a:rPr lang="en-US" sz="2000" dirty="0">
                <a:effectLst/>
                <a:latin typeface="Times New Roman" panose="02020603050405020304" pitchFamily="18" charset="0"/>
                <a:ea typeface="Times New Roman" panose="02020603050405020304" pitchFamily="18" charset="0"/>
              </a:rPr>
              <a:t>The algorithm describes the process of extracting a watermark from an audio signal using a watermark embedding method based on the WSOLA (Waveform Similarity Overlap and Add) algorithm. Here is the step-by-step explanation of the algorithm: </a:t>
            </a:r>
            <a:endParaRPr lang="en-US" sz="2000" dirty="0">
              <a:effectLst/>
              <a:latin typeface="Times New Roman" panose="02020603050405020304" pitchFamily="18" charset="0"/>
              <a:ea typeface="Times New Roman" panose="02020603050405020304" pitchFamily="18" charset="0"/>
            </a:endParaRPr>
          </a:p>
          <a:p>
            <a:pPr marL="0" indent="0" algn="just">
              <a:buNone/>
            </a:pPr>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Next, the algorithm performs Schmidt orthogonalization on the matrix P. Which is same as generated as in the embeding process. To obtain these sequences, a seed sequence </a:t>
            </a:r>
            <a:r>
              <a:rPr lang="en-US" sz="2000" dirty="0">
                <a:effectLst/>
                <a:latin typeface="Times New Roman" panose="02020603050405020304" pitchFamily="18" charset="0"/>
                <a:ea typeface="Times New Roman" panose="02020603050405020304" pitchFamily="18" charset="0"/>
                <a:sym typeface="+mn-ea"/>
              </a:rPr>
              <a:t>b</a:t>
            </a:r>
            <a:r>
              <a:rPr lang="en-US" sz="2000" baseline="-25000" dirty="0">
                <a:effectLst/>
                <a:latin typeface="Times New Roman" panose="02020603050405020304" pitchFamily="18" charset="0"/>
                <a:ea typeface="Times New Roman" panose="02020603050405020304" pitchFamily="18" charset="0"/>
                <a:sym typeface="+mn-ea"/>
              </a:rPr>
              <a:t>0</a:t>
            </a:r>
            <a:r>
              <a:rPr lang="en-US" sz="2000" dirty="0">
                <a:effectLst/>
                <a:latin typeface="Times New Roman" panose="02020603050405020304" pitchFamily="18" charset="0"/>
                <a:ea typeface="Times New Roman" panose="02020603050405020304" pitchFamily="18" charset="0"/>
              </a:rPr>
              <a:t> is cyclically shifted to generate b</a:t>
            </a:r>
            <a:r>
              <a:rPr lang="en-US" sz="2000" baseline="-25000" dirty="0">
                <a:effectLst/>
                <a:latin typeface="Times New Roman" panose="02020603050405020304" pitchFamily="18" charset="0"/>
                <a:ea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rPr>
              <a:t>,b</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l</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algorithm begins by determining the position of the watermark in each frame of the audio signal.</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In this step, the algorithm applies the Discrete Cosine Transform (DCT) to the area of interest in each frame. The DCT transformation converts the audio samples into a set of DCT coefficients, represented as vector 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y</a:t>
            </a:r>
            <a:r>
              <a:rPr lang="en-US" sz="2000" baseline="-25000" dirty="0" err="1">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102"/>
            <a:ext cx="8596668" cy="1320800"/>
          </a:xfrm>
        </p:spPr>
        <p:txBody>
          <a:bodyPr/>
          <a:lstStyle/>
          <a:p>
            <a:pPr algn="ctr"/>
            <a:r>
              <a:rPr lang="en-US" dirty="0"/>
              <a:t>Methodology: Extracting Algorithm</a:t>
            </a:r>
            <a:endParaRPr lang="en-IN" dirty="0"/>
          </a:p>
        </p:txBody>
      </p:sp>
      <p:sp>
        <p:nvSpPr>
          <p:cNvPr id="3" name="Content Placeholder 2"/>
          <p:cNvSpPr>
            <a:spLocks noGrp="1"/>
          </p:cNvSpPr>
          <p:nvPr>
            <p:ph idx="1"/>
          </p:nvPr>
        </p:nvSpPr>
        <p:spPr>
          <a:xfrm>
            <a:off x="677333" y="859713"/>
            <a:ext cx="8780431" cy="3010327"/>
          </a:xfrm>
        </p:spPr>
        <p:txBody>
          <a:bodyPr>
            <a:normAutofit lnSpcReduction="10000"/>
          </a:bodyPr>
          <a:lstStyle/>
          <a:p>
            <a:r>
              <a:rPr lang="en-US" sz="2000" dirty="0">
                <a:effectLst/>
                <a:latin typeface="Times New Roman" panose="02020603050405020304" pitchFamily="18" charset="0"/>
                <a:ea typeface="Times New Roman" panose="02020603050405020304" pitchFamily="18" charset="0"/>
              </a:rPr>
              <a:t>Finally, the watermark is extracted from each frame using the extraction formula provided. For each frame, the algorithm computes the correlation between the pseudo-random watermark sequence vectors and the transformed audio vectors. The correlation is calculated using the formula:</a:t>
            </a: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dirty="0">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t</a:t>
            </a:r>
            <a:r>
              <a:rPr lang="en-US" sz="2000" b="1" i="1" baseline="-25000" dirty="0">
                <a:effectLst/>
                <a:latin typeface="Times New Roman" panose="02020603050405020304" pitchFamily="18" charset="0"/>
                <a:ea typeface="Times New Roman" panose="02020603050405020304" pitchFamily="18" charset="0"/>
              </a:rPr>
              <a:t>i</a:t>
            </a:r>
            <a:r>
              <a:rPr lang="en-US" sz="2000" b="1" dirty="0">
                <a:effectLst/>
                <a:latin typeface="Times New Roman" panose="02020603050405020304" pitchFamily="18" charset="0"/>
                <a:ea typeface="Times New Roman" panose="02020603050405020304" pitchFamily="18" charset="0"/>
              </a:rPr>
              <a:t>= arg max |y</a:t>
            </a:r>
            <a:r>
              <a:rPr lang="en-US" sz="2000" b="1" i="1" baseline="-25000" dirty="0">
                <a:effectLst/>
                <a:latin typeface="Times New Roman" panose="02020603050405020304" pitchFamily="18" charset="0"/>
                <a:ea typeface="Times New Roman" panose="02020603050405020304" pitchFamily="18" charset="0"/>
              </a:rPr>
              <a:t>i</a:t>
            </a:r>
            <a:r>
              <a:rPr lang="en-US" sz="2000" b="1" dirty="0">
                <a:effectLst/>
                <a:latin typeface="Times New Roman" panose="02020603050405020304" pitchFamily="18" charset="0"/>
                <a:ea typeface="Times New Roman" panose="02020603050405020304" pitchFamily="18" charset="0"/>
              </a:rPr>
              <a:t>p</a:t>
            </a:r>
            <a:r>
              <a:rPr lang="en-US" sz="2000" b="1" i="1" baseline="30000" dirty="0">
                <a:effectLst/>
                <a:latin typeface="Times New Roman" panose="02020603050405020304" pitchFamily="18" charset="0"/>
                <a:ea typeface="Times New Roman" panose="02020603050405020304" pitchFamily="18" charset="0"/>
              </a:rPr>
              <a:t>T</a:t>
            </a:r>
            <a:r>
              <a:rPr lang="en-US" sz="2000" b="1" i="1" baseline="-25000" dirty="0">
                <a:effectLst/>
                <a:latin typeface="Times New Roman" panose="02020603050405020304" pitchFamily="18" charset="0"/>
                <a:ea typeface="Times New Roman" panose="02020603050405020304" pitchFamily="18" charset="0"/>
              </a:rPr>
              <a:t>j</a:t>
            </a:r>
            <a:r>
              <a:rPr lang="en-US" sz="2000" b="1" dirty="0">
                <a:effectLst/>
                <a:latin typeface="Times New Roman" panose="02020603050405020304" pitchFamily="18" charset="0"/>
                <a:ea typeface="Times New Roman" panose="02020603050405020304" pitchFamily="18" charset="0"/>
              </a:rPr>
              <a:t> | where j </a:t>
            </a:r>
            <a:r>
              <a:rPr lang="en-US" sz="2000" b="1" dirty="0">
                <a:effectLst/>
                <a:latin typeface="Cambria Math" panose="02040503050406030204" pitchFamily="18" charset="0"/>
                <a:ea typeface="Times New Roman" panose="02020603050405020304" pitchFamily="18" charset="0"/>
                <a:cs typeface="Cambria Math" panose="02040503050406030204" pitchFamily="18" charset="0"/>
              </a:rPr>
              <a:t>∈ {1,2,…,2</a:t>
            </a:r>
            <a:r>
              <a:rPr lang="en-US" sz="2000" b="1" i="1" baseline="30000" dirty="0">
                <a:effectLst/>
                <a:latin typeface="Cambria Math" panose="02040503050406030204" pitchFamily="18" charset="0"/>
                <a:ea typeface="Times New Roman" panose="02020603050405020304" pitchFamily="18" charset="0"/>
                <a:cs typeface="Cambria Math" panose="02040503050406030204" pitchFamily="18" charset="0"/>
              </a:rPr>
              <a:t>b</a:t>
            </a:r>
            <a:r>
              <a:rPr lang="en-US" sz="2000" b="1" dirty="0">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000" dirty="0">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By performing these steps on each frame of the audio signal, the algorithm extracts the watermark embedded in the audio. The watermark extraction process is the reverse of the watermark embedding process, allowing the original watermark information to be retrieved from the watermarked audio.</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1" dirty="0">
              <a:effectLst/>
              <a:latin typeface="Cambria Math" panose="02040503050406030204" pitchFamily="18" charset="0"/>
              <a:ea typeface="Times New Roman" panose="02020603050405020304" pitchFamily="18" charset="0"/>
              <a:cs typeface="Cambria Math" panose="02040503050406030204" pitchFamily="18"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667503" y="4095057"/>
            <a:ext cx="7386849" cy="2744027"/>
          </a:xfrm>
          <a:prstGeom prst="rect">
            <a:avLst/>
          </a:prstGeom>
        </p:spPr>
      </p:pic>
      <p:pic>
        <p:nvPicPr>
          <p:cNvPr id="7" name="Picture 6"/>
          <p:cNvPicPr>
            <a:picLocks noChangeAspect="1"/>
          </p:cNvPicPr>
          <p:nvPr/>
        </p:nvPicPr>
        <p:blipFill>
          <a:blip r:embed="rId2"/>
          <a:stretch>
            <a:fillRect/>
          </a:stretch>
        </p:blipFill>
        <p:spPr>
          <a:xfrm>
            <a:off x="4066048" y="3811298"/>
            <a:ext cx="2751058" cy="2972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Experimental Environment </a:t>
            </a:r>
            <a:endParaRPr lang="en-IN" dirty="0"/>
          </a:p>
        </p:txBody>
      </p:sp>
      <p:sp>
        <p:nvSpPr>
          <p:cNvPr id="3" name="Content Placeholder 2"/>
          <p:cNvSpPr>
            <a:spLocks noGrp="1"/>
          </p:cNvSpPr>
          <p:nvPr>
            <p:ph idx="1"/>
          </p:nvPr>
        </p:nvSpPr>
        <p:spPr>
          <a:xfrm>
            <a:off x="775944" y="1488613"/>
            <a:ext cx="9049373" cy="4087434"/>
          </a:xfrm>
        </p:spPr>
        <p:txBody>
          <a:bodyPr/>
          <a:lstStyle/>
          <a:p>
            <a:pPr marL="292100" algn="just">
              <a:lnSpc>
                <a:spcPct val="150000"/>
              </a:lnSpc>
            </a:pPr>
            <a:r>
              <a:rPr lang="en-US" sz="1800" b="1" dirty="0">
                <a:effectLst/>
                <a:latin typeface="Times New Roman" panose="02020603050405020304" pitchFamily="18" charset="0"/>
                <a:ea typeface="Times New Roman" panose="02020603050405020304" pitchFamily="18" charset="0"/>
              </a:rPr>
              <a:t>Experimental environment: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11th Gen Intel Core i5, 2.40 GH z - x64 processor, 8 GB RAM,  64-bit operating  system</a:t>
            </a:r>
            <a:endParaRPr lang="en-US" sz="1800" dirty="0">
              <a:effectLst/>
              <a:latin typeface="Times New Roman" panose="02020603050405020304" pitchFamily="18" charset="0"/>
              <a:ea typeface="Times New Roman" panose="02020603050405020304" pitchFamily="18" charset="0"/>
            </a:endParaRPr>
          </a:p>
          <a:p>
            <a:pPr marL="292100" algn="just">
              <a:lnSpc>
                <a:spcPct val="150000"/>
              </a:lnSpc>
            </a:pPr>
            <a:r>
              <a:rPr lang="en-US" sz="1800" b="1" dirty="0">
                <a:effectLst/>
                <a:latin typeface="Times New Roman" panose="02020603050405020304" pitchFamily="18" charset="0"/>
                <a:ea typeface="Times New Roman" panose="02020603050405020304" pitchFamily="18" charset="0"/>
              </a:rPr>
              <a:t>Algorithm Language: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MATLAB</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Experimental Audio:</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We used multiple WAV file viz. </a:t>
            </a:r>
            <a:r>
              <a:rPr lang="en-US" sz="1800" i="1" dirty="0">
                <a:effectLst/>
                <a:latin typeface="Times New Roman" panose="02020603050405020304" pitchFamily="18" charset="0"/>
                <a:ea typeface="Times New Roman" panose="02020603050405020304" pitchFamily="18" charset="0"/>
              </a:rPr>
              <a:t>sample1.wav, sample2.wav, sample3.wav, sample4.wav &amp; sample5.wav </a:t>
            </a:r>
            <a:r>
              <a:rPr lang="en-US" sz="1800" dirty="0">
                <a:effectLst/>
                <a:latin typeface="Times New Roman" panose="02020603050405020304" pitchFamily="18" charset="0"/>
                <a:ea typeface="Times New Roman" panose="02020603050405020304" pitchFamily="18" charset="0"/>
              </a:rPr>
              <a:t> for the experiment.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pPr algn="ctr"/>
            <a:r>
              <a:rPr lang="en-US" dirty="0"/>
              <a:t>Experimental Results</a:t>
            </a:r>
            <a:endParaRPr lang="en-IN" dirty="0"/>
          </a:p>
        </p:txBody>
      </p:sp>
      <p:sp>
        <p:nvSpPr>
          <p:cNvPr id="3" name="Content Placeholder 2"/>
          <p:cNvSpPr>
            <a:spLocks noGrp="1"/>
          </p:cNvSpPr>
          <p:nvPr>
            <p:ph idx="1"/>
          </p:nvPr>
        </p:nvSpPr>
        <p:spPr>
          <a:xfrm>
            <a:off x="686279" y="974165"/>
            <a:ext cx="8596668" cy="2715165"/>
          </a:xfrm>
        </p:spPr>
        <p:txBody>
          <a:bodyPr/>
          <a:lstStyle/>
          <a:p>
            <a:r>
              <a:rPr lang="en-US" sz="1800" dirty="0">
                <a:effectLst/>
                <a:latin typeface="Times New Roman" panose="02020603050405020304" pitchFamily="18" charset="0"/>
                <a:ea typeface="Times New Roman" panose="02020603050405020304" pitchFamily="18" charset="0"/>
              </a:rPr>
              <a:t>Imperceptibility refers to the absence of noticeable distinctions between the original audio, free of any watermark, and the audio containing an embedded watermark. In other words, the process of embedding an audio watermark should not affect the quality or value of the audio content. The Signal-to-Noise Ratio (SNR) serves as the benchmark for evaluating the imperceptibility.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SNR (Signal-to-Noise Ratio) measures the level of audio distortion that occurs when a watermark is embedded. A higher SNR indicates lower audio distortion, meaning that the watermark is more imperceptible. In the formula, x̄ represents the original audio signal, and x̂ represents the audio signal with the embedded watermark</a:t>
            </a:r>
            <a:endParaRPr lang="en-US"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p:cNvPicPr>
            <a:picLocks noChangeAspect="1"/>
          </p:cNvPicPr>
          <p:nvPr/>
        </p:nvPicPr>
        <p:blipFill>
          <a:blip r:embed="rId1"/>
          <a:srcRect l="6875" t="17894" b="14467"/>
          <a:stretch>
            <a:fillRect/>
          </a:stretch>
        </p:blipFill>
        <p:spPr>
          <a:xfrm>
            <a:off x="781957" y="3617575"/>
            <a:ext cx="2496185" cy="817880"/>
          </a:xfrm>
          <a:prstGeom prst="rect">
            <a:avLst/>
          </a:prstGeom>
          <a:ln>
            <a:noFill/>
          </a:ln>
        </p:spPr>
      </p:pic>
      <p:pic>
        <p:nvPicPr>
          <p:cNvPr id="5" name="Picture 4"/>
          <p:cNvPicPr>
            <a:picLocks noChangeAspect="1"/>
          </p:cNvPicPr>
          <p:nvPr/>
        </p:nvPicPr>
        <p:blipFill>
          <a:blip r:embed="rId2"/>
          <a:srcRect l="4459" t="14056"/>
          <a:stretch>
            <a:fillRect/>
          </a:stretch>
        </p:blipFill>
        <p:spPr>
          <a:xfrm>
            <a:off x="781957" y="4507210"/>
            <a:ext cx="2061845" cy="833120"/>
          </a:xfrm>
          <a:prstGeom prst="rect">
            <a:avLst/>
          </a:prstGeom>
          <a:ln>
            <a:noFill/>
          </a:ln>
        </p:spPr>
      </p:pic>
      <p:pic>
        <p:nvPicPr>
          <p:cNvPr id="6" name="Picture 5"/>
          <p:cNvPicPr>
            <a:picLocks noChangeAspect="1"/>
          </p:cNvPicPr>
          <p:nvPr/>
        </p:nvPicPr>
        <p:blipFill>
          <a:blip r:embed="rId3"/>
          <a:srcRect l="6148" t="18327" r="4731" b="23144"/>
          <a:stretch>
            <a:fillRect/>
          </a:stretch>
        </p:blipFill>
        <p:spPr>
          <a:xfrm>
            <a:off x="686279" y="5268575"/>
            <a:ext cx="2790190" cy="689610"/>
          </a:xfrm>
          <a:prstGeom prst="rect">
            <a:avLst/>
          </a:prstGeom>
          <a:ln>
            <a:noFill/>
          </a:ln>
        </p:spPr>
      </p:pic>
      <p:pic>
        <p:nvPicPr>
          <p:cNvPr id="7" name="Picture 6"/>
          <p:cNvPicPr>
            <a:picLocks noChangeAspect="1"/>
          </p:cNvPicPr>
          <p:nvPr/>
        </p:nvPicPr>
        <p:blipFill rotWithShape="1">
          <a:blip r:embed="rId4"/>
          <a:srcRect l="13389" t="26745" r="770" b="11480"/>
          <a:stretch>
            <a:fillRect/>
          </a:stretch>
        </p:blipFill>
        <p:spPr>
          <a:xfrm>
            <a:off x="686279" y="5985079"/>
            <a:ext cx="2285365" cy="817880"/>
          </a:xfrm>
          <a:prstGeom prst="rect">
            <a:avLst/>
          </a:prstGeom>
          <a:ln>
            <a:noFill/>
          </a:ln>
        </p:spPr>
      </p:pic>
      <p:pic>
        <p:nvPicPr>
          <p:cNvPr id="10" name="Picture 9"/>
          <p:cNvPicPr>
            <a:picLocks noChangeAspect="1"/>
          </p:cNvPicPr>
          <p:nvPr/>
        </p:nvPicPr>
        <p:blipFill>
          <a:blip r:embed="rId5"/>
          <a:stretch>
            <a:fillRect/>
          </a:stretch>
        </p:blipFill>
        <p:spPr>
          <a:xfrm>
            <a:off x="3373820" y="3699769"/>
            <a:ext cx="6285986" cy="25671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Experimental Results</a:t>
            </a:r>
            <a:endParaRPr lang="en-IN" dirty="0"/>
          </a:p>
        </p:txBody>
      </p:sp>
      <p:sp>
        <p:nvSpPr>
          <p:cNvPr id="3" name="Content Placeholder 2"/>
          <p:cNvSpPr>
            <a:spLocks noGrp="1"/>
          </p:cNvSpPr>
          <p:nvPr>
            <p:ph idx="1"/>
          </p:nvPr>
        </p:nvSpPr>
        <p:spPr>
          <a:xfrm>
            <a:off x="677334" y="1272988"/>
            <a:ext cx="8596668" cy="4051197"/>
          </a:xfrm>
        </p:spPr>
        <p:txBody>
          <a:bodyPr/>
          <a:lstStyle/>
          <a:p>
            <a:pPr marL="0" indent="0">
              <a:buNone/>
            </a:pPr>
            <a:r>
              <a:rPr lang="en-US" sz="2000" dirty="0">
                <a:effectLst/>
                <a:latin typeface="Times New Roman" panose="02020603050405020304" pitchFamily="18" charset="0"/>
                <a:ea typeface="Times New Roman" panose="02020603050405020304" pitchFamily="18" charset="0"/>
              </a:rPr>
              <a:t>We performed </a:t>
            </a:r>
            <a:r>
              <a:rPr lang="en-US" sz="2000" dirty="0">
                <a:latin typeface="Times New Roman" panose="02020603050405020304" pitchFamily="18" charset="0"/>
                <a:ea typeface="Times New Roman" panose="02020603050405020304" pitchFamily="18" charset="0"/>
              </a:rPr>
              <a:t>the embedding algorithm </a:t>
            </a:r>
            <a:r>
              <a:rPr lang="en-US" sz="2000" dirty="0">
                <a:effectLst/>
                <a:latin typeface="Times New Roman" panose="02020603050405020304" pitchFamily="18" charset="0"/>
                <a:ea typeface="Times New Roman" panose="02020603050405020304" pitchFamily="18" charset="0"/>
              </a:rPr>
              <a:t>on the different audio files and obtained the results presented in Table 1. Based on our findings, we can conclude that the algorithm demonstrated imperceptibility: </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l="1742" t="1757" r="3420" b="1718"/>
          <a:stretch>
            <a:fillRect/>
          </a:stretch>
        </p:blipFill>
        <p:spPr>
          <a:xfrm>
            <a:off x="732895" y="2449102"/>
            <a:ext cx="4583175" cy="3601066"/>
          </a:xfrm>
          <a:prstGeom prst="rect">
            <a:avLst/>
          </a:prstGeom>
          <a:ln>
            <a:no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l="2888" t="2532" b="1772"/>
          <a:stretch>
            <a:fillRect/>
          </a:stretch>
        </p:blipFill>
        <p:spPr>
          <a:xfrm>
            <a:off x="5047386" y="2503201"/>
            <a:ext cx="4771526" cy="3546967"/>
          </a:xfrm>
          <a:prstGeom prst="rect">
            <a:avLst/>
          </a:prstGeom>
          <a:ln>
            <a:noFill/>
          </a:ln>
        </p:spPr>
      </p:pic>
      <p:pic>
        <p:nvPicPr>
          <p:cNvPr id="10" name="Picture 9"/>
          <p:cNvPicPr>
            <a:picLocks noChangeAspect="1"/>
          </p:cNvPicPr>
          <p:nvPr/>
        </p:nvPicPr>
        <p:blipFill>
          <a:blip r:embed="rId3"/>
          <a:stretch>
            <a:fillRect/>
          </a:stretch>
        </p:blipFill>
        <p:spPr>
          <a:xfrm>
            <a:off x="2015192" y="6099797"/>
            <a:ext cx="1707028" cy="297206"/>
          </a:xfrm>
          <a:prstGeom prst="rect">
            <a:avLst/>
          </a:prstGeom>
        </p:spPr>
      </p:pic>
      <p:pic>
        <p:nvPicPr>
          <p:cNvPr id="12" name="Picture 11"/>
          <p:cNvPicPr>
            <a:picLocks noChangeAspect="1"/>
          </p:cNvPicPr>
          <p:nvPr/>
        </p:nvPicPr>
        <p:blipFill>
          <a:blip r:embed="rId4"/>
          <a:stretch>
            <a:fillRect/>
          </a:stretch>
        </p:blipFill>
        <p:spPr>
          <a:xfrm>
            <a:off x="6732271" y="6099797"/>
            <a:ext cx="1737511" cy="2819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Experimental Results</a:t>
            </a:r>
            <a:endParaRPr lang="en-IN" dirty="0"/>
          </a:p>
        </p:txBody>
      </p:sp>
      <p:sp>
        <p:nvSpPr>
          <p:cNvPr id="3" name="Content Placeholder 2"/>
          <p:cNvSpPr>
            <a:spLocks noGrp="1"/>
          </p:cNvSpPr>
          <p:nvPr>
            <p:ph idx="1"/>
          </p:nvPr>
        </p:nvSpPr>
        <p:spPr>
          <a:xfrm>
            <a:off x="677334" y="1425388"/>
            <a:ext cx="8596668" cy="4051197"/>
          </a:xfrm>
        </p:spPr>
        <p:txBody>
          <a:bodyPr>
            <a:normAutofit/>
          </a:bodyPr>
          <a:lstStyle/>
          <a:p>
            <a:r>
              <a:rPr lang="en-US" sz="2000" dirty="0">
                <a:effectLst/>
                <a:latin typeface="Times New Roman" panose="02020603050405020304" pitchFamily="18" charset="0"/>
                <a:ea typeface="Times New Roman" panose="02020603050405020304" pitchFamily="18" charset="0"/>
              </a:rPr>
              <a:t>We performed the embedding of a watermark on five different audio samples listed above. The findings of the embeddings are  provided in the </a:t>
            </a:r>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pPr marL="0" indent="0">
              <a:buNone/>
            </a:pPr>
            <a:endParaRPr lang="en-IN" sz="2000" dirty="0"/>
          </a:p>
        </p:txBody>
      </p:sp>
      <p:graphicFrame>
        <p:nvGraphicFramePr>
          <p:cNvPr id="4" name="Table 3"/>
          <p:cNvGraphicFramePr>
            <a:graphicFrameLocks noGrp="1"/>
          </p:cNvGraphicFramePr>
          <p:nvPr/>
        </p:nvGraphicFramePr>
        <p:xfrm>
          <a:off x="934459" y="2602445"/>
          <a:ext cx="7812377" cy="3689928"/>
        </p:xfrm>
        <a:graphic>
          <a:graphicData uri="http://schemas.openxmlformats.org/drawingml/2006/table">
            <a:tbl>
              <a:tblPr firstRow="1" firstCol="1" bandRow="1">
                <a:tableStyleId>{5C22544A-7EE6-4342-B048-85BDC9FD1C3A}</a:tableStyleId>
              </a:tblPr>
              <a:tblGrid>
                <a:gridCol w="1561951"/>
                <a:gridCol w="1561951"/>
                <a:gridCol w="1562825"/>
                <a:gridCol w="1562825"/>
                <a:gridCol w="1562825"/>
              </a:tblGrid>
              <a:tr h="772122">
                <a:tc>
                  <a:txBody>
                    <a:bodyPr/>
                    <a:lstStyle/>
                    <a:p>
                      <a:pPr indent="209550" algn="just"/>
                      <a:endParaRPr lang="en-US" sz="1100" dirty="0">
                        <a:effectLst/>
                      </a:endParaRPr>
                    </a:p>
                    <a:p>
                      <a:pPr indent="20955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349250" algn="just"/>
                      <a:endParaRPr lang="en-US" sz="1100" dirty="0">
                        <a:effectLst/>
                      </a:endParaRPr>
                    </a:p>
                    <a:p>
                      <a:pPr indent="349250" algn="just"/>
                      <a:r>
                        <a:rPr lang="en-US" sz="1800" dirty="0">
                          <a:effectLst/>
                        </a:rPr>
                        <a:t>Audio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100" dirty="0">
                          <a:effectLst/>
                        </a:rPr>
                        <a:t>         </a:t>
                      </a:r>
                      <a:r>
                        <a:rPr lang="en-US" sz="2000" dirty="0">
                          <a:effectLst/>
                        </a:rPr>
                        <a:t>SNR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100" dirty="0">
                          <a:effectLst/>
                        </a:rPr>
                        <a:t>        </a:t>
                      </a:r>
                      <a:r>
                        <a:rPr lang="en-US" sz="2000" dirty="0">
                          <a:effectLst/>
                        </a:rPr>
                        <a:t>PSNR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800" dirty="0">
                          <a:effectLst/>
                        </a:rPr>
                        <a:t>        NRMSE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72122">
                <a:tc rowSpan="5">
                  <a:txBody>
                    <a:bodyPr/>
                    <a:lstStyle/>
                    <a:p>
                      <a:pPr algn="just"/>
                      <a:r>
                        <a:rPr lang="en-IN" sz="1100" dirty="0">
                          <a:effectLst/>
                        </a:rPr>
                        <a:t> </a:t>
                      </a:r>
                      <a:endParaRPr lang="en-IN" sz="1100" dirty="0">
                        <a:effectLst/>
                      </a:endParaRPr>
                    </a:p>
                    <a:p>
                      <a:pPr indent="419100" algn="just"/>
                      <a:r>
                        <a:rPr lang="en-IN" sz="1100" dirty="0">
                          <a:effectLst/>
                        </a:rPr>
                        <a:t> </a:t>
                      </a:r>
                      <a:endParaRPr lang="en-IN" sz="1100" dirty="0">
                        <a:effectLst/>
                      </a:endParaRPr>
                    </a:p>
                    <a:p>
                      <a:pPr indent="419100" algn="just"/>
                      <a:endParaRPr lang="en-US" sz="1400" b="0" dirty="0">
                        <a:solidFill>
                          <a:schemeClr val="tx1"/>
                        </a:solidFill>
                        <a:effectLst/>
                      </a:endParaRPr>
                    </a:p>
                    <a:p>
                      <a:pPr indent="419100" algn="just"/>
                      <a:endParaRPr lang="en-US" sz="1400" b="0" dirty="0">
                        <a:solidFill>
                          <a:schemeClr val="tx1"/>
                        </a:solidFill>
                        <a:effectLst/>
                      </a:endParaRPr>
                    </a:p>
                    <a:p>
                      <a:pPr indent="419100" algn="just"/>
                      <a:r>
                        <a:rPr lang="en-US" sz="1400" b="0" dirty="0">
                          <a:solidFill>
                            <a:schemeClr val="tx1"/>
                          </a:solidFill>
                          <a:effectLst/>
                        </a:rPr>
                        <a:t>DCT</a:t>
                      </a:r>
                      <a:endParaRPr lang="en-IN"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just"/>
                      <a:r>
                        <a:rPr lang="en-US" sz="1100" dirty="0">
                          <a:effectLst/>
                        </a:rPr>
                        <a:t>   </a:t>
                      </a:r>
                      <a:endParaRPr lang="en-US" sz="1100" dirty="0">
                        <a:effectLst/>
                      </a:endParaRPr>
                    </a:p>
                    <a:p>
                      <a:pPr algn="just"/>
                      <a:r>
                        <a:rPr lang="en-US" sz="1400" dirty="0">
                          <a:effectLst/>
                        </a:rPr>
                        <a:t>  sample1.wav</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40.20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13.99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0.34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6421">
                <a:tc vMerge="1">
                  <a:tcPr/>
                </a:tc>
                <a:tc>
                  <a:txBody>
                    <a:bodyPr/>
                    <a:lstStyle/>
                    <a:p>
                      <a:pPr algn="just"/>
                      <a:r>
                        <a:rPr lang="en-US" sz="1100" dirty="0">
                          <a:effectLst/>
                        </a:rPr>
                        <a:t>  </a:t>
                      </a:r>
                      <a:endParaRPr lang="en-US" sz="1100" dirty="0">
                        <a:effectLst/>
                      </a:endParaRPr>
                    </a:p>
                    <a:p>
                      <a:pPr algn="just"/>
                      <a:r>
                        <a:rPr lang="en-US" sz="1400" dirty="0">
                          <a:effectLst/>
                        </a:rPr>
                        <a:t>  sample2.wav</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45.15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28.50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0.33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6421">
                <a:tc vMerge="1">
                  <a:tcPr/>
                </a:tc>
                <a:tc>
                  <a:txBody>
                    <a:bodyPr/>
                    <a:lstStyle/>
                    <a:p>
                      <a:pPr algn="just"/>
                      <a:r>
                        <a:rPr lang="en-US" sz="1100" dirty="0">
                          <a:effectLst/>
                        </a:rPr>
                        <a:t>  </a:t>
                      </a:r>
                      <a:endParaRPr lang="en-US" sz="1100" dirty="0">
                        <a:effectLst/>
                      </a:endParaRPr>
                    </a:p>
                    <a:p>
                      <a:pPr algn="just"/>
                      <a:r>
                        <a:rPr lang="en-US" sz="1400" dirty="0">
                          <a:effectLst/>
                        </a:rPr>
                        <a:t>  sample3.wav</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46.30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15.63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0.45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6421">
                <a:tc vMerge="1">
                  <a:tcPr/>
                </a:tc>
                <a:tc>
                  <a:txBody>
                    <a:bodyPr/>
                    <a:lstStyle/>
                    <a:p>
                      <a:pPr algn="just"/>
                      <a:r>
                        <a:rPr lang="en-US" sz="1100" dirty="0">
                          <a:effectLst/>
                        </a:rPr>
                        <a:t>   </a:t>
                      </a:r>
                      <a:endParaRPr lang="en-US" sz="1100" dirty="0">
                        <a:effectLst/>
                      </a:endParaRPr>
                    </a:p>
                    <a:p>
                      <a:pPr algn="just"/>
                      <a:r>
                        <a:rPr lang="en-US" sz="1400" dirty="0">
                          <a:effectLst/>
                        </a:rPr>
                        <a:t>  sample4.wav</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26.21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15.23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100" dirty="0">
                          <a:effectLst/>
                        </a:rPr>
                        <a:t>              </a:t>
                      </a:r>
                      <a:r>
                        <a:rPr lang="en-US" sz="1400" dirty="0">
                          <a:effectLst/>
                        </a:rPr>
                        <a:t>0.63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6421">
                <a:tc vMerge="1">
                  <a:tcPr/>
                </a:tc>
                <a:tc>
                  <a:txBody>
                    <a:bodyPr/>
                    <a:lstStyle/>
                    <a:p>
                      <a:pPr algn="just"/>
                      <a:r>
                        <a:rPr lang="en-US" sz="1100" dirty="0">
                          <a:effectLst/>
                        </a:rPr>
                        <a:t>    </a:t>
                      </a:r>
                      <a:endParaRPr lang="en-US" sz="1100" dirty="0">
                        <a:effectLst/>
                      </a:endParaRPr>
                    </a:p>
                    <a:p>
                      <a:pPr algn="just"/>
                      <a:r>
                        <a:rPr lang="en-US" sz="1400" dirty="0">
                          <a:effectLst/>
                        </a:rPr>
                        <a:t>  sample5.wav</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21.56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12.14 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US" sz="1100" dirty="0">
                        <a:effectLst/>
                      </a:endParaRPr>
                    </a:p>
                    <a:p>
                      <a:pPr algn="just"/>
                      <a:r>
                        <a:rPr lang="en-US" sz="1400" dirty="0">
                          <a:effectLst/>
                        </a:rPr>
                        <a:t>           0.52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9" name="Picture 8"/>
          <p:cNvPicPr>
            <a:picLocks noChangeAspect="1"/>
          </p:cNvPicPr>
          <p:nvPr/>
        </p:nvPicPr>
        <p:blipFill>
          <a:blip r:embed="rId1"/>
          <a:stretch>
            <a:fillRect/>
          </a:stretch>
        </p:blipFill>
        <p:spPr>
          <a:xfrm>
            <a:off x="2346540" y="6375887"/>
            <a:ext cx="5258256" cy="350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1011"/>
            <a:ext cx="8596668" cy="753036"/>
          </a:xfrm>
        </p:spPr>
        <p:txBody>
          <a:bodyPr/>
          <a:lstStyle/>
          <a:p>
            <a:pPr algn="ctr"/>
            <a:r>
              <a:rPr lang="en-US" dirty="0"/>
              <a:t>Conclusion </a:t>
            </a:r>
            <a:r>
              <a:rPr lang="en-IN" dirty="0">
                <a:latin typeface="Helvetica Neue"/>
              </a:rPr>
              <a:t>&amp; </a:t>
            </a:r>
            <a:r>
              <a:rPr lang="en-IN" dirty="0">
                <a:latin typeface="Trebuchet MS (Headings)" charset="0"/>
                <a:cs typeface="Trebuchet MS (Headings)" charset="0"/>
              </a:rPr>
              <a:t>Future</a:t>
            </a:r>
            <a:r>
              <a:rPr lang="en-IN" b="1" dirty="0">
                <a:latin typeface="Trebuchet MS (Headings)" charset="0"/>
                <a:cs typeface="Trebuchet MS (Headings)" charset="0"/>
              </a:rPr>
              <a:t> </a:t>
            </a:r>
            <a:r>
              <a:rPr lang="en-IN" dirty="0">
                <a:latin typeface="Trebuchet MS (Headings)" charset="0"/>
                <a:cs typeface="Trebuchet MS (Headings)" charset="0"/>
              </a:rPr>
              <a:t>Scope</a:t>
            </a:r>
            <a:endParaRPr lang="en-IN" dirty="0">
              <a:latin typeface="Trebuchet MS (Headings)" charset="0"/>
              <a:cs typeface="Trebuchet MS (Headings)" charset="0"/>
            </a:endParaRPr>
          </a:p>
        </p:txBody>
      </p:sp>
      <p:sp>
        <p:nvSpPr>
          <p:cNvPr id="3" name="Content Placeholder 2"/>
          <p:cNvSpPr>
            <a:spLocks noGrp="1"/>
          </p:cNvSpPr>
          <p:nvPr>
            <p:ph idx="1"/>
          </p:nvPr>
        </p:nvSpPr>
        <p:spPr>
          <a:xfrm>
            <a:off x="536147" y="1102659"/>
            <a:ext cx="8879042" cy="5504330"/>
          </a:xfrm>
        </p:spPr>
        <p:txBody>
          <a:bodyPr/>
          <a:lstStyle/>
          <a:p>
            <a:pPr algn="just"/>
            <a:r>
              <a:rPr lang="en-US" sz="2000" dirty="0">
                <a:latin typeface="Times New Roman" panose="02020603050405020304" pitchFamily="18" charset="0"/>
                <a:cs typeface="Times New Roman" panose="02020603050405020304" pitchFamily="18" charset="0"/>
              </a:rPr>
              <a:t>This paper describes an audio watermarking algorithm that utilizes the WSOLA algorithm to resist variable speed attacks. It incorporates a spread spectrum-based pseudo-random sequence to enhance the randomness and robustness. The WSOLA algorithm analyses the relationship between the audio before and after the speed change to identify invariants for watermark embedding and extraction.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robustness and the randomness of the algorithm holds the key for success in the future prospects of copyright protection. As we are headed to an era of cyber warfare, where future wars will be fought over acquisition of data, our algorithm, in a small manner, will contribute to preparing defenses against future attacks. Even if someone attempts to tamper with the audio speed, the watermark will remain intact, which can be used to prove the ownership of the real owner during legal trials. In short, we have made a small attempt to secure the ownership of the real owners over the work they do with their sheer hard work and dedication, so that they get their due credits.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635"/>
          </a:xfrm>
        </p:spPr>
        <p:txBody>
          <a:bodyPr>
            <a:normAutofit fontScale="90000"/>
          </a:bodyPr>
          <a:lstStyle/>
          <a:p>
            <a:pPr algn="ctr"/>
            <a:r>
              <a:rPr lang="en-US" dirty="0"/>
              <a:t>References</a:t>
            </a:r>
            <a:endParaRPr lang="en-IN" dirty="0"/>
          </a:p>
        </p:txBody>
      </p:sp>
      <p:sp>
        <p:nvSpPr>
          <p:cNvPr id="3" name="Content Placeholder 2"/>
          <p:cNvSpPr>
            <a:spLocks noGrp="1"/>
          </p:cNvSpPr>
          <p:nvPr>
            <p:ph idx="1"/>
          </p:nvPr>
        </p:nvSpPr>
        <p:spPr>
          <a:xfrm>
            <a:off x="677334" y="1353670"/>
            <a:ext cx="8879042" cy="4975411"/>
          </a:xfrm>
        </p:spPr>
        <p:txBody>
          <a:bodyPr>
            <a:normAutofit fontScale="92500"/>
          </a:bodyPr>
          <a:lstStyle/>
          <a:p>
            <a:r>
              <a:rPr lang="en-US" dirty="0">
                <a:effectLst/>
                <a:latin typeface="Times New Roman" panose="02020603050405020304" pitchFamily="18" charset="0"/>
                <a:ea typeface="Times New Roman" panose="02020603050405020304" pitchFamily="18" charset="0"/>
              </a:rPr>
              <a:t>G. Hua, J. Huang, Y.Q. Shi, "Twenty years of digital audio watermarking - a comprehensive review," Signal Processing, 2016.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D. </a:t>
            </a:r>
            <a:r>
              <a:rPr lang="en-US" dirty="0" err="1">
                <a:effectLst/>
                <a:latin typeface="Times New Roman" panose="02020603050405020304" pitchFamily="18" charset="0"/>
                <a:ea typeface="Times New Roman" panose="02020603050405020304" pitchFamily="18" charset="0"/>
              </a:rPr>
              <a:t>Torrieri</a:t>
            </a:r>
            <a:r>
              <a:rPr lang="en-US" dirty="0">
                <a:effectLst/>
                <a:latin typeface="Times New Roman" panose="02020603050405020304" pitchFamily="18" charset="0"/>
                <a:ea typeface="Times New Roman" panose="02020603050405020304" pitchFamily="18" charset="0"/>
              </a:rPr>
              <a:t>, "Principles of spread-spectrum communication systems," pp. 87-154, 2015.</a:t>
            </a:r>
            <a:endParaRPr lang="en-IN"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D. Jonathan, M. </a:t>
            </a:r>
            <a:r>
              <a:rPr lang="en-US" dirty="0" err="1">
                <a:effectLst/>
                <a:latin typeface="Times New Roman" panose="02020603050405020304" pitchFamily="18" charset="0"/>
                <a:ea typeface="Times New Roman" panose="02020603050405020304" pitchFamily="18" charset="0"/>
              </a:rPr>
              <a:t>Meinard</a:t>
            </a:r>
            <a:r>
              <a:rPr lang="en-US" dirty="0">
                <a:effectLst/>
                <a:latin typeface="Times New Roman" panose="02020603050405020304" pitchFamily="18" charset="0"/>
                <a:ea typeface="Times New Roman" panose="02020603050405020304" pitchFamily="18" charset="0"/>
              </a:rPr>
              <a:t>, "A Review of Time-Scale Modification of Music Signals," Applied Sciences, 2016, 6(2):57.</a:t>
            </a:r>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S. </a:t>
            </a:r>
            <a:r>
              <a:rPr lang="en-US" dirty="0" err="1">
                <a:effectLst/>
                <a:latin typeface="Times New Roman" panose="02020603050405020304" pitchFamily="18" charset="0"/>
                <a:ea typeface="Times New Roman" panose="02020603050405020304" pitchFamily="18" charset="0"/>
              </a:rPr>
              <a:t>Grofit</a:t>
            </a:r>
            <a:r>
              <a:rPr lang="en-US" dirty="0">
                <a:effectLst/>
                <a:latin typeface="Times New Roman" panose="02020603050405020304" pitchFamily="18" charset="0"/>
                <a:ea typeface="Times New Roman" panose="02020603050405020304" pitchFamily="18" charset="0"/>
              </a:rPr>
              <a:t>, Y. </a:t>
            </a:r>
            <a:r>
              <a:rPr lang="en-US" dirty="0" err="1">
                <a:effectLst/>
                <a:latin typeface="Times New Roman" panose="02020603050405020304" pitchFamily="18" charset="0"/>
                <a:ea typeface="Times New Roman" panose="02020603050405020304" pitchFamily="18" charset="0"/>
              </a:rPr>
              <a:t>Lavner</a:t>
            </a:r>
            <a:r>
              <a:rPr lang="en-US" dirty="0">
                <a:effectLst/>
                <a:latin typeface="Times New Roman" panose="02020603050405020304" pitchFamily="18" charset="0"/>
                <a:ea typeface="Times New Roman" panose="02020603050405020304" pitchFamily="18" charset="0"/>
              </a:rPr>
              <a:t>, "Time-scale modification of audio signals using enhanced WSOLA with management of transients," IEEE Trans. Audio Speech Lang. Process. 2008, 16, 106-115.</a:t>
            </a:r>
            <a:endParaRPr lang="en-IN" sz="1800"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S. </a:t>
            </a:r>
            <a:r>
              <a:rPr lang="en-US" dirty="0" err="1">
                <a:effectLst/>
                <a:latin typeface="Times New Roman" panose="02020603050405020304" pitchFamily="18" charset="0"/>
                <a:ea typeface="Times New Roman" panose="02020603050405020304" pitchFamily="18" charset="0"/>
              </a:rPr>
              <a:t>Grofit</a:t>
            </a:r>
            <a:r>
              <a:rPr lang="en-US" dirty="0">
                <a:effectLst/>
                <a:latin typeface="Times New Roman" panose="02020603050405020304" pitchFamily="18" charset="0"/>
                <a:ea typeface="Times New Roman" panose="02020603050405020304" pitchFamily="18" charset="0"/>
              </a:rPr>
              <a:t>, Y. </a:t>
            </a:r>
            <a:r>
              <a:rPr lang="en-US" dirty="0" err="1">
                <a:effectLst/>
                <a:latin typeface="Times New Roman" panose="02020603050405020304" pitchFamily="18" charset="0"/>
                <a:ea typeface="Times New Roman" panose="02020603050405020304" pitchFamily="18" charset="0"/>
              </a:rPr>
              <a:t>Lavner</a:t>
            </a:r>
            <a:r>
              <a:rPr lang="en-US" dirty="0">
                <a:effectLst/>
                <a:latin typeface="Times New Roman" panose="02020603050405020304" pitchFamily="18" charset="0"/>
                <a:ea typeface="Times New Roman" panose="02020603050405020304" pitchFamily="18" charset="0"/>
              </a:rPr>
              <a:t>, "Time-scale modification of audio signals using enhanced WSOLA with management of transients," IEEE Trans. Audio Speech Lang. Process. 2008, 16, 106-115.</a:t>
            </a:r>
            <a:endParaRPr lang="en-US"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 S. </a:t>
            </a:r>
            <a:r>
              <a:rPr lang="en-US" sz="1800" dirty="0" err="1">
                <a:effectLst/>
                <a:latin typeface="Times New Roman" panose="02020603050405020304" pitchFamily="18" charset="0"/>
                <a:ea typeface="Times New Roman" panose="02020603050405020304" pitchFamily="18" charset="0"/>
              </a:rPr>
              <a:t>Malvar</a:t>
            </a:r>
            <a:r>
              <a:rPr lang="en-US" sz="1800" dirty="0">
                <a:effectLst/>
                <a:latin typeface="Times New Roman" panose="02020603050405020304" pitchFamily="18" charset="0"/>
                <a:ea typeface="Times New Roman" panose="02020603050405020304" pitchFamily="18" charset="0"/>
              </a:rPr>
              <a:t> and D. A. </a:t>
            </a:r>
            <a:r>
              <a:rPr lang="en-US" sz="1800" dirty="0" err="1">
                <a:effectLst/>
                <a:latin typeface="Times New Roman" panose="02020603050405020304" pitchFamily="18" charset="0"/>
                <a:ea typeface="Times New Roman" panose="02020603050405020304" pitchFamily="18" charset="0"/>
              </a:rPr>
              <a:t>Florêncio</a:t>
            </a:r>
            <a:r>
              <a:rPr lang="en-US" sz="1800" dirty="0">
                <a:effectLst/>
                <a:latin typeface="Times New Roman" panose="02020603050405020304" pitchFamily="18" charset="0"/>
                <a:ea typeface="Times New Roman" panose="02020603050405020304" pitchFamily="18" charset="0"/>
              </a:rPr>
              <a:t>, "Improved spread spectrum: A new modulation technique for robust watermarking," IEEE Transactions on Signal Processing, vol. 51, no. 4, pp. 898-905, 2003.</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Valizadeh</a:t>
            </a:r>
            <a:r>
              <a:rPr lang="en-US" sz="1800" dirty="0">
                <a:effectLst/>
                <a:latin typeface="Times New Roman" panose="02020603050405020304" pitchFamily="18" charset="0"/>
                <a:ea typeface="Times New Roman" panose="02020603050405020304" pitchFamily="18" charset="0"/>
              </a:rPr>
              <a:t> and Z. J. Wang, "An improved multiplicative spread spectrum embedding scheme for data hiding," IEEE Transactions on Information Forensics and Security, vol. 7, no. 4, pp. 1127-1143, 2012.</a:t>
            </a:r>
            <a:endParaRPr lang="en-IN" sz="1800"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818"/>
            <a:ext cx="8596668" cy="984531"/>
          </a:xfrm>
        </p:spPr>
        <p:txBody>
          <a:bodyPr>
            <a:normAutofit/>
          </a:bodyPr>
          <a:lstStyle/>
          <a:p>
            <a:pPr algn="ctr"/>
            <a:r>
              <a:rPr lang="en-US" dirty="0"/>
              <a:t>OBJECTIVE</a:t>
            </a:r>
            <a:endParaRPr lang="en-IN" dirty="0"/>
          </a:p>
        </p:txBody>
      </p:sp>
      <p:sp>
        <p:nvSpPr>
          <p:cNvPr id="3" name="Content Placeholder 2"/>
          <p:cNvSpPr>
            <a:spLocks noGrp="1"/>
          </p:cNvSpPr>
          <p:nvPr>
            <p:ph idx="1"/>
          </p:nvPr>
        </p:nvSpPr>
        <p:spPr>
          <a:xfrm>
            <a:off x="919381" y="1481874"/>
            <a:ext cx="8596668" cy="5040385"/>
          </a:xfrm>
        </p:spPr>
        <p:txBody>
          <a:bodyPr>
            <a:normAutofit/>
          </a:bodyPr>
          <a:lstStyle/>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This paper proposes an audio watermarking algorithm that aims to protect owners' audio materials from illegal copyright infringements while ensuring the audio remains imperceptible. </a:t>
            </a: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subsequent sections will provide a detailed explanation of the proposed algorithm, experimental results, future scopes, ultimately demonstrating its effectiveness and practicality in real-world scenarios.</a:t>
            </a: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We shall see in detail the embedding algorithm, the extracting algorithm and the experimental results that will show the effectiveness of the proposed algorithm.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5661" y="2479431"/>
            <a:ext cx="7253653" cy="1569660"/>
          </a:xfrm>
          <a:prstGeom prst="rect">
            <a:avLst/>
          </a:prstGeom>
          <a:noFill/>
        </p:spPr>
        <p:txBody>
          <a:bodyPr wrap="square" rtlCol="0">
            <a:spAutoFit/>
          </a:bodyPr>
          <a:lstStyle/>
          <a:p>
            <a:r>
              <a:rPr lang="en-US" sz="9600" dirty="0">
                <a:solidFill>
                  <a:srgbClr val="FFC000"/>
                </a:solidFill>
              </a:rPr>
              <a:t>THANK YOU</a:t>
            </a:r>
            <a:endParaRPr lang="en-IN" sz="96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87" y="334630"/>
            <a:ext cx="8596668" cy="984531"/>
          </a:xfrm>
        </p:spPr>
        <p:txBody>
          <a:bodyPr/>
          <a:lstStyle/>
          <a:p>
            <a:pPr algn="ctr"/>
            <a:r>
              <a:rPr lang="en-US" dirty="0"/>
              <a:t>MOTIVATION </a:t>
            </a:r>
            <a:r>
              <a:rPr lang="en-IN" dirty="0">
                <a:latin typeface="Helvetica Neue"/>
              </a:rPr>
              <a:t>&amp;</a:t>
            </a:r>
            <a:r>
              <a:rPr lang="en-US" dirty="0"/>
              <a:t> BACKGROUND</a:t>
            </a:r>
            <a:endParaRPr lang="en-IN" dirty="0"/>
          </a:p>
        </p:txBody>
      </p:sp>
      <p:sp>
        <p:nvSpPr>
          <p:cNvPr id="3" name="Content Placeholder 2"/>
          <p:cNvSpPr>
            <a:spLocks noGrp="1"/>
          </p:cNvSpPr>
          <p:nvPr>
            <p:ph idx="1"/>
          </p:nvPr>
        </p:nvSpPr>
        <p:spPr>
          <a:xfrm>
            <a:off x="740087" y="1144547"/>
            <a:ext cx="8834219" cy="5378823"/>
          </a:xfrm>
        </p:spPr>
        <p:txBody>
          <a:bodyPr>
            <a:normAutofit fontScale="90000" lnSpcReduction="10000"/>
          </a:bodyPr>
          <a:lstStyle/>
          <a:p>
            <a:pPr algn="just">
              <a:lnSpc>
                <a:spcPct val="11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Protection against copyright infringement</a:t>
            </a:r>
            <a:r>
              <a:rPr lang="en-US" sz="2200" dirty="0">
                <a:latin typeface="Times New Roman" panose="02020603050405020304" pitchFamily="18" charset="0"/>
                <a:cs typeface="Times New Roman" panose="02020603050405020304" pitchFamily="18" charset="0"/>
              </a:rPr>
              <a:t>: With the ease of digital reproduction and distribution, audio content creators face the challenge of protecting their work from unauthorized copying and distribution.. </a:t>
            </a:r>
            <a:endParaRPr lang="en-US" sz="22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Detection and deterrence of piracy: </a:t>
            </a:r>
            <a:r>
              <a:rPr lang="en-US" sz="2200" dirty="0">
                <a:latin typeface="Times New Roman" panose="02020603050405020304" pitchFamily="18" charset="0"/>
                <a:cs typeface="Times New Roman" panose="02020603050405020304" pitchFamily="18" charset="0"/>
              </a:rPr>
              <a:t>Audio watermarking techniques allow for the detection of illegally distributed or shared audio content. By embedding watermarks that can be extracted and analyzed, copyright holders can identify the source of unauthorized leaks and take appropriate legal action</a:t>
            </a:r>
            <a:endParaRPr lang="en-US" sz="22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Forensic applications: </a:t>
            </a:r>
            <a:r>
              <a:rPr lang="en-US" sz="2200" dirty="0">
                <a:latin typeface="Times New Roman" panose="02020603050405020304" pitchFamily="18" charset="0"/>
                <a:cs typeface="Times New Roman" panose="02020603050405020304" pitchFamily="18" charset="0"/>
              </a:rPr>
              <a:t>Audio watermarking plays a crucial role in forensic investigations, such as in cases involving audio tampering, voice forgery and help to establish the authenticity and integrity of audio recordings, providing valuable support in legal proceedings.</a:t>
            </a:r>
            <a:endParaRPr lang="en-US" sz="22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Steganography is a concept that can be used to conceal almost any type of digital content, including text, image, video or audio content; the data to be hidden can be hidden inside almost any other type of digital content.</a:t>
            </a:r>
            <a:endParaRPr lang="en-US" sz="22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818"/>
            <a:ext cx="8596668" cy="984531"/>
          </a:xfrm>
        </p:spPr>
        <p:txBody>
          <a:bodyPr/>
          <a:lstStyle/>
          <a:p>
            <a:pPr algn="ctr"/>
            <a:r>
              <a:rPr lang="en-US" sz="3600" dirty="0"/>
              <a:t>Steganography</a:t>
            </a:r>
            <a:endParaRPr lang="en-IN" dirty="0"/>
          </a:p>
        </p:txBody>
      </p:sp>
      <p:sp>
        <p:nvSpPr>
          <p:cNvPr id="3" name="Content Placeholder 2"/>
          <p:cNvSpPr>
            <a:spLocks noGrp="1"/>
          </p:cNvSpPr>
          <p:nvPr>
            <p:ph idx="1"/>
          </p:nvPr>
        </p:nvSpPr>
        <p:spPr>
          <a:xfrm>
            <a:off x="677334" y="1387309"/>
            <a:ext cx="8596668" cy="196549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Steganography is the practice of concealing information within another medium in order to keep it hidden from unauthorized individuals. </a:t>
            </a:r>
            <a:endParaRPr lang="en-US" sz="2000" dirty="0"/>
          </a:p>
          <a:p>
            <a:pPr algn="just">
              <a:buFont typeface="Wingdings" panose="05000000000000000000" pitchFamily="2" charset="2"/>
              <a:buChar char="Ø"/>
            </a:pPr>
            <a:endParaRPr lang="en-US" sz="2000" dirty="0"/>
          </a:p>
        </p:txBody>
      </p:sp>
      <p:pic>
        <p:nvPicPr>
          <p:cNvPr id="7" name="Picture 6"/>
          <p:cNvPicPr>
            <a:picLocks noChangeAspect="1"/>
          </p:cNvPicPr>
          <p:nvPr/>
        </p:nvPicPr>
        <p:blipFill rotWithShape="1">
          <a:blip r:embed="rId1"/>
          <a:srcRect l="1867" t="11583" r="4538" b="7336"/>
          <a:stretch>
            <a:fillRect/>
          </a:stretch>
        </p:blipFill>
        <p:spPr>
          <a:xfrm>
            <a:off x="1022267" y="2982797"/>
            <a:ext cx="7906801" cy="289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818"/>
            <a:ext cx="8596668" cy="984531"/>
          </a:xfrm>
        </p:spPr>
        <p:txBody>
          <a:bodyPr/>
          <a:lstStyle/>
          <a:p>
            <a:pPr algn="ctr"/>
            <a:r>
              <a:rPr lang="en-US" dirty="0"/>
              <a:t>TYPES OF STEGANOGRAPHY</a:t>
            </a:r>
            <a:endParaRPr lang="en-IN" dirty="0"/>
          </a:p>
        </p:txBody>
      </p:sp>
      <p:sp>
        <p:nvSpPr>
          <p:cNvPr id="3" name="Content Placeholder 2"/>
          <p:cNvSpPr>
            <a:spLocks noGrp="1"/>
          </p:cNvSpPr>
          <p:nvPr>
            <p:ph idx="1"/>
          </p:nvPr>
        </p:nvSpPr>
        <p:spPr>
          <a:xfrm>
            <a:off x="677334" y="1525349"/>
            <a:ext cx="8596668" cy="5040385"/>
          </a:xfrm>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LSB Encoding: </a:t>
            </a:r>
            <a:r>
              <a:rPr lang="en-US" sz="2000" dirty="0">
                <a:latin typeface="Times New Roman" panose="02020603050405020304" pitchFamily="18" charset="0"/>
                <a:cs typeface="Times New Roman" panose="02020603050405020304" pitchFamily="18" charset="0"/>
              </a:rPr>
              <a:t>LSB encoding is a steganography technique that conceals data within the least significant bits of a digital signal, such as an image or audio file, without significantly affecting its perceptual quality.</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Phase Encoding: </a:t>
            </a:r>
            <a:r>
              <a:rPr lang="en-US" sz="2000" dirty="0">
                <a:latin typeface="Times New Roman" panose="02020603050405020304" pitchFamily="18" charset="0"/>
                <a:cs typeface="Times New Roman" panose="02020603050405020304" pitchFamily="18" charset="0"/>
              </a:rPr>
              <a:t>Phase encoding is a modulation technique in digital communications where information is encoded by manipulating the phase of a carrier signal, allowing for the transmission of digital data over a communication channel.</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Echo Hiding: </a:t>
            </a:r>
            <a:r>
              <a:rPr lang="en-US" sz="2000" dirty="0">
                <a:latin typeface="Times New Roman" panose="02020603050405020304" pitchFamily="18" charset="0"/>
                <a:cs typeface="Times New Roman" panose="02020603050405020304" pitchFamily="18" charset="0"/>
              </a:rPr>
              <a:t>Echo hiding is an audio steganography technique that involves embedding imperceptible echoes in an audio signal, altering the delays and intensities of the echoes to conceal data within the audio, enabling covert communication or watermarking of the audio</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818"/>
            <a:ext cx="8596668" cy="984531"/>
          </a:xfrm>
        </p:spPr>
        <p:txBody>
          <a:bodyPr/>
          <a:lstStyle/>
          <a:p>
            <a:pPr algn="ctr"/>
            <a:r>
              <a:rPr lang="en-US" dirty="0"/>
              <a:t>TYPES OF STEGANOGRAPHY</a:t>
            </a:r>
            <a:endParaRPr lang="en-IN" dirty="0"/>
          </a:p>
        </p:txBody>
      </p:sp>
      <p:sp>
        <p:nvSpPr>
          <p:cNvPr id="3" name="Content Placeholder 2"/>
          <p:cNvSpPr>
            <a:spLocks noGrp="1"/>
          </p:cNvSpPr>
          <p:nvPr>
            <p:ph idx="1"/>
          </p:nvPr>
        </p:nvSpPr>
        <p:spPr>
          <a:xfrm>
            <a:off x="677334" y="1525349"/>
            <a:ext cx="8596668" cy="733757"/>
          </a:xfrm>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Spread spectrum</a:t>
            </a:r>
            <a:r>
              <a:rPr lang="en-US" sz="2000" dirty="0">
                <a:latin typeface="Times New Roman" panose="02020603050405020304" pitchFamily="18" charset="0"/>
                <a:cs typeface="Times New Roman" panose="02020603050405020304" pitchFamily="18" charset="0"/>
              </a:rPr>
              <a:t>: Spread-Spectrum is a technology that modulates a signal over many carrier frequencies at once.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9553" y="2259106"/>
            <a:ext cx="8144449"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It involves spreading the hidden data across a wide range of frequencies. The carrier signal is modified by modulating it with the secret information.</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By distributing the hidden data across multiple frequencies, it becomes robust against detection and removal attempts.</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Spread spectrum steganography is resistant to noise, interference, and compression. It can be applied to various types of signals, including audio, images, and video. </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This technique enables covert communication and data protection. It takes advantage of the deliberate spreading of the signal over a larger bandwidth than necessary.</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The hidden data is difficult to detect as it appears as slight modifications in the carrier signal.</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1726" y="5670851"/>
            <a:ext cx="82878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used the spread spectrum technique for the watermarking algorithm that we have proposed in this paper.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a:t>
            </a:r>
            <a:r>
              <a:rPr lang="en-US"/>
              <a:t>: WSOLA </a:t>
            </a:r>
            <a:r>
              <a:rPr lang="en-US" dirty="0"/>
              <a:t>Algorithm	</a:t>
            </a:r>
            <a:endParaRPr lang="en-IN" dirty="0"/>
          </a:p>
        </p:txBody>
      </p:sp>
      <p:sp>
        <p:nvSpPr>
          <p:cNvPr id="3" name="Content Placeholder 2"/>
          <p:cNvSpPr>
            <a:spLocks noGrp="1"/>
          </p:cNvSpPr>
          <p:nvPr>
            <p:ph idx="1"/>
          </p:nvPr>
        </p:nvSpPr>
        <p:spPr>
          <a:xfrm>
            <a:off x="677334" y="1488613"/>
            <a:ext cx="8807325" cy="5046658"/>
          </a:xfrm>
        </p:spPr>
        <p:txBody>
          <a:bodyPr>
            <a:normAutofit/>
          </a:bodyPr>
          <a:lstStyle/>
          <a:p>
            <a:r>
              <a:rPr lang="en-US" sz="2000" dirty="0">
                <a:latin typeface="Times New Roman" panose="02020603050405020304" pitchFamily="18" charset="0"/>
                <a:cs typeface="Times New Roman" panose="02020603050405020304" pitchFamily="18" charset="0"/>
              </a:rPr>
              <a:t>Waveform Similarity Overlap and Add is as shown </a:t>
            </a:r>
            <a:r>
              <a:rPr lang="en-US" sz="2000" i="1" dirty="0">
                <a:latin typeface="Times New Roman" panose="02020603050405020304" pitchFamily="18" charset="0"/>
                <a:cs typeface="Times New Roman" panose="02020603050405020304" pitchFamily="18" charset="0"/>
              </a:rPr>
              <a:t>figure (a)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in the figure is the audio input without speed change, </a:t>
            </a:r>
            <a:r>
              <a:rPr lang="en-US" sz="2000" i="1" dirty="0">
                <a:latin typeface="Times New Roman" panose="02020603050405020304" pitchFamily="18" charset="0"/>
                <a:cs typeface="Times New Roman" panose="02020603050405020304" pitchFamily="18" charset="0"/>
              </a:rPr>
              <a:t>figure (b)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in the figure is the audio output after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speed change. First, process the first frame, copy the data of area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to output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and then </a:t>
            </a:r>
            <a:r>
              <a:rPr lang="en-US" sz="2000" b="1" dirty="0">
                <a:latin typeface="Times New Roman" panose="02020603050405020304" pitchFamily="18" charset="0"/>
                <a:cs typeface="Times New Roman" panose="02020603050405020304" pitchFamily="18" charset="0"/>
              </a:rPr>
              <a:t>a</a:t>
            </a:r>
            <a:r>
              <a:rPr lang="en-US" sz="2000" b="1" baseline="-25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b</a:t>
            </a:r>
            <a:r>
              <a:rPr lang="en-US" sz="2000" b="1"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data is superimposed, the superimposed result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is copied to output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and finally the data of area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is copied to output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that is, the processing of one frame is completed. The algorithm in this chapter selects the non-overlapping regions in each frame for operation, such as region a and region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800196" y="3704027"/>
            <a:ext cx="4845701" cy="2480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Embedding Algorithm	</a:t>
            </a:r>
            <a:endParaRPr lang="en-IN" dirty="0"/>
          </a:p>
        </p:txBody>
      </p:sp>
      <p:sp>
        <p:nvSpPr>
          <p:cNvPr id="3" name="Content Placeholder 2"/>
          <p:cNvSpPr>
            <a:spLocks noGrp="1"/>
          </p:cNvSpPr>
          <p:nvPr>
            <p:ph idx="1"/>
          </p:nvPr>
        </p:nvSpPr>
        <p:spPr>
          <a:xfrm>
            <a:off x="749052" y="1488613"/>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The total length of the watermark sequence is </a:t>
            </a:r>
            <a:r>
              <a:rPr lang="en-US" sz="2000" b="1" dirty="0" err="1">
                <a:latin typeface="Times New Roman" panose="02020603050405020304" pitchFamily="18" charset="0"/>
                <a:cs typeface="Times New Roman" panose="02020603050405020304" pitchFamily="18" charset="0"/>
              </a:rPr>
              <a:t>w</a:t>
            </a:r>
            <a:r>
              <a:rPr lang="en-US" sz="2000" b="1" baseline="-25000" dirty="0" err="1">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Each time a b-bit watermark is embedded, the b-bit binary may form 2</a:t>
            </a:r>
            <a:r>
              <a:rPr lang="en-US" sz="2000" baseline="30000"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different sequences. Therefore, if a pseudo-random sequence is used to represent each embedded b-bit watermark sequence, a total of 2</a:t>
            </a:r>
            <a:r>
              <a:rPr lang="en-US" sz="2000" baseline="30000"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different pseudo-random sequences are required.</a:t>
            </a:r>
            <a:endParaRPr lang="en-US" sz="2000" dirty="0">
              <a:latin typeface="Times New Roman" panose="02020603050405020304" pitchFamily="18" charset="0"/>
              <a:cs typeface="Times New Roman" panose="02020603050405020304" pitchFamily="18" charset="0"/>
            </a:endParaRPr>
          </a:p>
          <a:p>
            <a:pPr algn="just">
              <a:spcBef>
                <a:spcPts val="800"/>
              </a:spcBef>
            </a:pPr>
            <a:r>
              <a:rPr lang="en-US" sz="2000" dirty="0">
                <a:latin typeface="Times New Roman" panose="02020603050405020304" pitchFamily="18" charset="0"/>
                <a:cs typeface="Times New Roman" panose="02020603050405020304" pitchFamily="18" charset="0"/>
              </a:rPr>
              <a:t>Randomly generate a sequence b</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 where l=2</a:t>
            </a:r>
            <a:r>
              <a:rPr lang="en-US" sz="2000" baseline="30000"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spcBef>
                <a:spcPts val="600"/>
              </a:spcBef>
              <a:buNone/>
            </a:pP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i </a:t>
            </a:r>
            <a:r>
              <a:rPr lang="el-G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{-1,1}, i=1,2,…l. For sequence b</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is circularly shifted to get </a:t>
            </a:r>
            <a:endParaRPr lang="en-US" sz="2000" dirty="0">
              <a:latin typeface="Times New Roman" panose="02020603050405020304" pitchFamily="18" charset="0"/>
              <a:cs typeface="Times New Roman" panose="02020603050405020304" pitchFamily="18" charset="0"/>
            </a:endParaRPr>
          </a:p>
          <a:p>
            <a:pPr marL="0" indent="0" algn="just">
              <a:spcBef>
                <a:spcPts val="600"/>
              </a:spcBef>
              <a:buNone/>
            </a:pPr>
            <a:r>
              <a:rPr lang="en-US" sz="2000" dirty="0">
                <a:latin typeface="Times New Roman" panose="02020603050405020304" pitchFamily="18" charset="0"/>
                <a:cs typeface="Times New Roman" panose="02020603050405020304" pitchFamily="18" charset="0"/>
              </a:rPr>
              <a:t>     the rest of the random sequences as shown in the figure: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3025003" y="4368155"/>
            <a:ext cx="3707491" cy="22298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6672"/>
            <a:ext cx="8596668" cy="690282"/>
          </a:xfrm>
        </p:spPr>
        <p:txBody>
          <a:bodyPr/>
          <a:lstStyle/>
          <a:p>
            <a:pPr algn="ctr"/>
            <a:r>
              <a:rPr lang="en-US" dirty="0"/>
              <a:t>Methodology: Embedding Algorithm	</a:t>
            </a:r>
            <a:endParaRPr lang="en-IN" dirty="0"/>
          </a:p>
        </p:txBody>
      </p:sp>
      <p:sp>
        <p:nvSpPr>
          <p:cNvPr id="7" name="Content Placeholder 6"/>
          <p:cNvSpPr>
            <a:spLocks noGrp="1"/>
          </p:cNvSpPr>
          <p:nvPr>
            <p:ph idx="1"/>
          </p:nvPr>
        </p:nvSpPr>
        <p:spPr>
          <a:xfrm>
            <a:off x="901452" y="1524001"/>
            <a:ext cx="8596668" cy="4562186"/>
          </a:xfrm>
        </p:spPr>
        <p:txBody>
          <a:bodyPr>
            <a:normAutofit/>
          </a:bodyPr>
          <a:lstStyle/>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Perform Schmidt orthogonalization on the matrix to obtain an orthonormal matrix P. Schmidt orthogonalization is a process that transforms a set of vectors into an orthonormal set by iteratively subtracting the projections of the vectors onto the previously computed orthogonal vectors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Apply the Discrete Cosine Transform (DCT) to the non-overlapping parts of each audio frame. The DCT transforms the time-domain audio signal into the frequency domain. By doing this we can do the embedding of the watermark in the frequency domain in the following steps.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0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12047</Words>
  <Application>WPS Presentation</Application>
  <PresentationFormat>Widescreen</PresentationFormat>
  <Paragraphs>274</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Wingdings 3</vt:lpstr>
      <vt:lpstr>Arial</vt:lpstr>
      <vt:lpstr>Times New Roman</vt:lpstr>
      <vt:lpstr>Courier New</vt:lpstr>
      <vt:lpstr>Helvetica Neue</vt:lpstr>
      <vt:lpstr>Trebuchet MS</vt:lpstr>
      <vt:lpstr>Microsoft YaHei</vt:lpstr>
      <vt:lpstr>Arial Unicode MS</vt:lpstr>
      <vt:lpstr>Calibri</vt:lpstr>
      <vt:lpstr>Cambria Math</vt:lpstr>
      <vt:lpstr>Trebuchet MS (Headings)</vt:lpstr>
      <vt:lpstr>Facet</vt:lpstr>
      <vt:lpstr>                              </vt:lpstr>
      <vt:lpstr>OBJECTIVE</vt:lpstr>
      <vt:lpstr>MOTIVATION &amp; BACKGROUND</vt:lpstr>
      <vt:lpstr>Steganography</vt:lpstr>
      <vt:lpstr>TYPES OF STEGANOGRAPHY</vt:lpstr>
      <vt:lpstr>TYPES OF STEGANOGRAPHY</vt:lpstr>
      <vt:lpstr>Methodology: WSOLA Algorithm	</vt:lpstr>
      <vt:lpstr>Methodology: Embedding Algorithm	</vt:lpstr>
      <vt:lpstr>Methodology: Embedding Algorithm	</vt:lpstr>
      <vt:lpstr>Methodology: Embedding Algorithm	</vt:lpstr>
      <vt:lpstr>Methodology: Embedding Algorithm	</vt:lpstr>
      <vt:lpstr>Methodology: Extracting Algorithm</vt:lpstr>
      <vt:lpstr>Methodology: Extracting Algorithm</vt:lpstr>
      <vt:lpstr>Experimental Environment </vt:lpstr>
      <vt:lpstr>Experimental Results</vt:lpstr>
      <vt:lpstr>Experimental Results</vt:lpstr>
      <vt:lpstr>Experimental Results</vt:lpstr>
      <vt:lpstr>Conclusion &amp; 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BIPARTITE GRAPHS</dc:title>
  <dc:creator>ankitghosh1964@gmail.com</dc:creator>
  <cp:lastModifiedBy>Sameer</cp:lastModifiedBy>
  <cp:revision>47</cp:revision>
  <dcterms:created xsi:type="dcterms:W3CDTF">2023-03-21T10:02:00Z</dcterms:created>
  <dcterms:modified xsi:type="dcterms:W3CDTF">2023-07-17T08:26:51Z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4BF4C4DEEFAD405691D0E4089FBFB4DE</vt:lpwstr>
  </property>
  <property fmtid="{D5CDD505-2E9C-101B-9397-08002B2CF9AE}" pid="3" name="KSOProductBuildVer">
    <vt:lpwstr>1033-11.2.0.11537</vt:lpwstr>
  </property>
</Properties>
</file>