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94" r:id="rId2"/>
  </p:sldMasterIdLst>
  <p:notesMasterIdLst>
    <p:notesMasterId r:id="rId15"/>
  </p:notesMasterIdLst>
  <p:sldIdLst>
    <p:sldId id="358" r:id="rId3"/>
    <p:sldId id="256" r:id="rId4"/>
    <p:sldId id="259" r:id="rId5"/>
    <p:sldId id="347" r:id="rId6"/>
    <p:sldId id="295" r:id="rId7"/>
    <p:sldId id="297" r:id="rId8"/>
    <p:sldId id="350" r:id="rId9"/>
    <p:sldId id="348" r:id="rId10"/>
    <p:sldId id="354" r:id="rId11"/>
    <p:sldId id="355" r:id="rId12"/>
    <p:sldId id="360" r:id="rId13"/>
    <p:sldId id="3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56" autoAdjust="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93260-E7B1-42E3-997C-507CB4A50852}" type="datetimeFigureOut">
              <a:rPr lang="en-IN" smtClean="0"/>
              <a:t>21-12-2020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07C2F-A65A-4CAB-9D2F-A2A63E7EAE28}" type="slidenum">
              <a:rPr lang="en-IN" smtClean="0"/>
              <a:t>‹#›</a:t>
            </a:fld>
            <a:endParaRPr lang="en-IN"/>
          </a:p>
        </p:txBody>
      </p:sp>
    </p:spTree>
    <p:extLst>
      <p:ext uri="{BB962C8B-B14F-4D97-AF65-F5344CB8AC3E}">
        <p14:creationId xmlns:p14="http://schemas.microsoft.com/office/powerpoint/2010/main" val="2268532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59848043-270B-4396-B10E-6ED4080A8F6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a:latin typeface="Times New Roman" panose="02020603050405020304" pitchFamily="18" charset="0"/>
            </a:endParaRPr>
          </a:p>
        </p:txBody>
      </p:sp>
      <p:sp>
        <p:nvSpPr>
          <p:cNvPr id="138243" name="Rectangle 3">
            <a:extLst>
              <a:ext uri="{FF2B5EF4-FFF2-40B4-BE49-F238E27FC236}">
                <a16:creationId xmlns:a16="http://schemas.microsoft.com/office/drawing/2014/main" id="{97921920-63F8-46A6-99ED-B6CAFCA9FBF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A5120B38-5FEB-4710-819F-96854F717110}" type="datetime5">
              <a:rPr lang="zh-CN" altLang="en-US" smtClean="0">
                <a:latin typeface="Times New Roman" panose="02020603050405020304" pitchFamily="18" charset="0"/>
              </a:rPr>
              <a:pPr/>
              <a:t>2020/12/21</a:t>
            </a:fld>
            <a:endParaRPr lang="en-US" altLang="zh-CN">
              <a:latin typeface="Times New Roman" panose="02020603050405020304" pitchFamily="18" charset="0"/>
            </a:endParaRPr>
          </a:p>
        </p:txBody>
      </p:sp>
      <p:sp>
        <p:nvSpPr>
          <p:cNvPr id="138244" name="Rectangle 6">
            <a:extLst>
              <a:ext uri="{FF2B5EF4-FFF2-40B4-BE49-F238E27FC236}">
                <a16:creationId xmlns:a16="http://schemas.microsoft.com/office/drawing/2014/main" id="{9798E345-EDD2-45C2-A706-089870C1F37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zh-CN" altLang="en-US">
                <a:latin typeface="Times New Roman" panose="02020603050405020304" pitchFamily="18" charset="0"/>
              </a:rPr>
              <a:t>Boolean Algebra</a:t>
            </a:r>
            <a:endParaRPr lang="en-US" altLang="zh-CN">
              <a:latin typeface="Times New Roman" panose="02020603050405020304" pitchFamily="18" charset="0"/>
            </a:endParaRPr>
          </a:p>
        </p:txBody>
      </p:sp>
      <p:sp>
        <p:nvSpPr>
          <p:cNvPr id="138245" name="Rectangle 7">
            <a:extLst>
              <a:ext uri="{FF2B5EF4-FFF2-40B4-BE49-F238E27FC236}">
                <a16:creationId xmlns:a16="http://schemas.microsoft.com/office/drawing/2014/main" id="{0EDB89CD-7596-4519-83C5-BBE73708D2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2CD5DE97-3C77-460E-8E96-ABCD832AE3B5}" type="slidenum">
              <a:rPr lang="zh-CN" altLang="en-US">
                <a:latin typeface="Times New Roman" panose="02020603050405020304" pitchFamily="18" charset="0"/>
              </a:rPr>
              <a:pPr/>
              <a:t>5</a:t>
            </a:fld>
            <a:endParaRPr lang="zh-CN" altLang="en-US">
              <a:latin typeface="Times New Roman" panose="02020603050405020304" pitchFamily="18" charset="0"/>
            </a:endParaRPr>
          </a:p>
        </p:txBody>
      </p:sp>
      <p:sp>
        <p:nvSpPr>
          <p:cNvPr id="138246" name="Rectangle 2">
            <a:extLst>
              <a:ext uri="{FF2B5EF4-FFF2-40B4-BE49-F238E27FC236}">
                <a16:creationId xmlns:a16="http://schemas.microsoft.com/office/drawing/2014/main" id="{BCAF2D15-0B39-4A26-8493-864AD2A9A8AE}"/>
              </a:ext>
            </a:extLst>
          </p:cNvPr>
          <p:cNvSpPr>
            <a:spLocks noGrp="1" noRot="1" noChangeAspect="1" noChangeArrowheads="1" noTextEdit="1"/>
          </p:cNvSpPr>
          <p:nvPr>
            <p:ph type="sldImg"/>
          </p:nvPr>
        </p:nvSpPr>
        <p:spPr>
          <a:ln/>
        </p:spPr>
      </p:sp>
      <p:sp>
        <p:nvSpPr>
          <p:cNvPr id="138247" name="Rectangle 3">
            <a:extLst>
              <a:ext uri="{FF2B5EF4-FFF2-40B4-BE49-F238E27FC236}">
                <a16:creationId xmlns:a16="http://schemas.microsoft.com/office/drawing/2014/main" id="{382E17B4-F7A7-44C7-BC96-2FA098F24C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7361C8A5-67F3-441D-BF9D-9533B58071B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a:latin typeface="Times New Roman" panose="02020603050405020304" pitchFamily="18" charset="0"/>
            </a:endParaRPr>
          </a:p>
        </p:txBody>
      </p:sp>
      <p:sp>
        <p:nvSpPr>
          <p:cNvPr id="140291" name="Rectangle 3">
            <a:extLst>
              <a:ext uri="{FF2B5EF4-FFF2-40B4-BE49-F238E27FC236}">
                <a16:creationId xmlns:a16="http://schemas.microsoft.com/office/drawing/2014/main" id="{1BDE34F8-2C1B-4FA6-B995-2818F083099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3DF971DF-0E94-471A-AA5F-8376CC048161}" type="datetime5">
              <a:rPr lang="zh-CN" altLang="en-US" smtClean="0">
                <a:latin typeface="Times New Roman" panose="02020603050405020304" pitchFamily="18" charset="0"/>
              </a:rPr>
              <a:pPr/>
              <a:t>2020/12/21</a:t>
            </a:fld>
            <a:endParaRPr lang="en-US" altLang="zh-CN">
              <a:latin typeface="Times New Roman" panose="02020603050405020304" pitchFamily="18" charset="0"/>
            </a:endParaRPr>
          </a:p>
        </p:txBody>
      </p:sp>
      <p:sp>
        <p:nvSpPr>
          <p:cNvPr id="140292" name="Rectangle 6">
            <a:extLst>
              <a:ext uri="{FF2B5EF4-FFF2-40B4-BE49-F238E27FC236}">
                <a16:creationId xmlns:a16="http://schemas.microsoft.com/office/drawing/2014/main" id="{E95ADD75-9D77-4BA3-9373-EF60183AB41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zh-CN" altLang="en-US">
                <a:latin typeface="Times New Roman" panose="02020603050405020304" pitchFamily="18" charset="0"/>
              </a:rPr>
              <a:t>Boolean Algebra</a:t>
            </a:r>
            <a:endParaRPr lang="en-US" altLang="zh-CN">
              <a:latin typeface="Times New Roman" panose="02020603050405020304" pitchFamily="18" charset="0"/>
            </a:endParaRPr>
          </a:p>
        </p:txBody>
      </p:sp>
      <p:sp>
        <p:nvSpPr>
          <p:cNvPr id="140293" name="Rectangle 7">
            <a:extLst>
              <a:ext uri="{FF2B5EF4-FFF2-40B4-BE49-F238E27FC236}">
                <a16:creationId xmlns:a16="http://schemas.microsoft.com/office/drawing/2014/main" id="{EE6BB9A4-3BD6-4AA3-857F-B03B852B66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9AB50BC1-E150-495D-BC70-E0D418981C19}" type="slidenum">
              <a:rPr lang="zh-CN" altLang="en-US">
                <a:latin typeface="Times New Roman" panose="02020603050405020304" pitchFamily="18" charset="0"/>
              </a:rPr>
              <a:pPr/>
              <a:t>6</a:t>
            </a:fld>
            <a:endParaRPr lang="zh-CN" altLang="en-US">
              <a:latin typeface="Times New Roman" panose="02020603050405020304" pitchFamily="18" charset="0"/>
            </a:endParaRPr>
          </a:p>
        </p:txBody>
      </p:sp>
      <p:sp>
        <p:nvSpPr>
          <p:cNvPr id="140294" name="Rectangle 2">
            <a:extLst>
              <a:ext uri="{FF2B5EF4-FFF2-40B4-BE49-F238E27FC236}">
                <a16:creationId xmlns:a16="http://schemas.microsoft.com/office/drawing/2014/main" id="{A032F1A3-8705-46AA-B116-4FE76FF744E2}"/>
              </a:ext>
            </a:extLst>
          </p:cNvPr>
          <p:cNvSpPr>
            <a:spLocks noGrp="1" noRot="1" noChangeAspect="1" noChangeArrowheads="1" noTextEdit="1"/>
          </p:cNvSpPr>
          <p:nvPr>
            <p:ph type="sldImg"/>
          </p:nvPr>
        </p:nvSpPr>
        <p:spPr>
          <a:ln/>
        </p:spPr>
      </p:sp>
      <p:sp>
        <p:nvSpPr>
          <p:cNvPr id="140295" name="Rectangle 3">
            <a:extLst>
              <a:ext uri="{FF2B5EF4-FFF2-40B4-BE49-F238E27FC236}">
                <a16:creationId xmlns:a16="http://schemas.microsoft.com/office/drawing/2014/main" id="{AF347FE6-7B7E-4302-9F8C-7B8DC91BF8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7361C8A5-67F3-441D-BF9D-9533B58071B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a:latin typeface="Times New Roman" panose="02020603050405020304" pitchFamily="18" charset="0"/>
            </a:endParaRPr>
          </a:p>
        </p:txBody>
      </p:sp>
      <p:sp>
        <p:nvSpPr>
          <p:cNvPr id="140291" name="Rectangle 3">
            <a:extLst>
              <a:ext uri="{FF2B5EF4-FFF2-40B4-BE49-F238E27FC236}">
                <a16:creationId xmlns:a16="http://schemas.microsoft.com/office/drawing/2014/main" id="{1BDE34F8-2C1B-4FA6-B995-2818F083099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3DF971DF-0E94-471A-AA5F-8376CC048161}" type="datetime5">
              <a:rPr lang="zh-CN" altLang="en-US" smtClean="0">
                <a:latin typeface="Times New Roman" panose="02020603050405020304" pitchFamily="18" charset="0"/>
              </a:rPr>
              <a:pPr/>
              <a:t>2020/12/21</a:t>
            </a:fld>
            <a:endParaRPr lang="en-US" altLang="zh-CN">
              <a:latin typeface="Times New Roman" panose="02020603050405020304" pitchFamily="18" charset="0"/>
            </a:endParaRPr>
          </a:p>
        </p:txBody>
      </p:sp>
      <p:sp>
        <p:nvSpPr>
          <p:cNvPr id="140292" name="Rectangle 6">
            <a:extLst>
              <a:ext uri="{FF2B5EF4-FFF2-40B4-BE49-F238E27FC236}">
                <a16:creationId xmlns:a16="http://schemas.microsoft.com/office/drawing/2014/main" id="{E95ADD75-9D77-4BA3-9373-EF60183AB41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zh-CN" altLang="en-US">
                <a:latin typeface="Times New Roman" panose="02020603050405020304" pitchFamily="18" charset="0"/>
              </a:rPr>
              <a:t>Boolean Algebra</a:t>
            </a:r>
            <a:endParaRPr lang="en-US" altLang="zh-CN">
              <a:latin typeface="Times New Roman" panose="02020603050405020304" pitchFamily="18" charset="0"/>
            </a:endParaRPr>
          </a:p>
        </p:txBody>
      </p:sp>
      <p:sp>
        <p:nvSpPr>
          <p:cNvPr id="140293" name="Rectangle 7">
            <a:extLst>
              <a:ext uri="{FF2B5EF4-FFF2-40B4-BE49-F238E27FC236}">
                <a16:creationId xmlns:a16="http://schemas.microsoft.com/office/drawing/2014/main" id="{EE6BB9A4-3BD6-4AA3-857F-B03B852B66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9AB50BC1-E150-495D-BC70-E0D418981C19}" type="slidenum">
              <a:rPr lang="zh-CN" altLang="en-US">
                <a:latin typeface="Times New Roman" panose="02020603050405020304" pitchFamily="18" charset="0"/>
              </a:rPr>
              <a:pPr/>
              <a:t>7</a:t>
            </a:fld>
            <a:endParaRPr lang="zh-CN" altLang="en-US">
              <a:latin typeface="Times New Roman" panose="02020603050405020304" pitchFamily="18" charset="0"/>
            </a:endParaRPr>
          </a:p>
        </p:txBody>
      </p:sp>
      <p:sp>
        <p:nvSpPr>
          <p:cNvPr id="140294" name="Rectangle 2">
            <a:extLst>
              <a:ext uri="{FF2B5EF4-FFF2-40B4-BE49-F238E27FC236}">
                <a16:creationId xmlns:a16="http://schemas.microsoft.com/office/drawing/2014/main" id="{A032F1A3-8705-46AA-B116-4FE76FF744E2}"/>
              </a:ext>
            </a:extLst>
          </p:cNvPr>
          <p:cNvSpPr>
            <a:spLocks noGrp="1" noRot="1" noChangeAspect="1" noChangeArrowheads="1" noTextEdit="1"/>
          </p:cNvSpPr>
          <p:nvPr>
            <p:ph type="sldImg"/>
          </p:nvPr>
        </p:nvSpPr>
        <p:spPr>
          <a:ln/>
        </p:spPr>
      </p:sp>
      <p:sp>
        <p:nvSpPr>
          <p:cNvPr id="140295" name="Rectangle 3">
            <a:extLst>
              <a:ext uri="{FF2B5EF4-FFF2-40B4-BE49-F238E27FC236}">
                <a16:creationId xmlns:a16="http://schemas.microsoft.com/office/drawing/2014/main" id="{AF347FE6-7B7E-4302-9F8C-7B8DC91BF8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092720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A07C2F-A65A-4CAB-9D2F-A2A63E7EAE28}" type="slidenum">
              <a:rPr lang="en-IN" smtClean="0"/>
              <a:t>8</a:t>
            </a:fld>
            <a:endParaRPr lang="en-IN"/>
          </a:p>
        </p:txBody>
      </p:sp>
    </p:spTree>
    <p:extLst>
      <p:ext uri="{BB962C8B-B14F-4D97-AF65-F5344CB8AC3E}">
        <p14:creationId xmlns:p14="http://schemas.microsoft.com/office/powerpoint/2010/main" val="1364627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7361C8A5-67F3-441D-BF9D-9533B58071B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a:latin typeface="Times New Roman" panose="02020603050405020304" pitchFamily="18" charset="0"/>
            </a:endParaRPr>
          </a:p>
        </p:txBody>
      </p:sp>
      <p:sp>
        <p:nvSpPr>
          <p:cNvPr id="140291" name="Rectangle 3">
            <a:extLst>
              <a:ext uri="{FF2B5EF4-FFF2-40B4-BE49-F238E27FC236}">
                <a16:creationId xmlns:a16="http://schemas.microsoft.com/office/drawing/2014/main" id="{1BDE34F8-2C1B-4FA6-B995-2818F083099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3DF971DF-0E94-471A-AA5F-8376CC048161}" type="datetime5">
              <a:rPr lang="zh-CN" altLang="en-US" smtClean="0">
                <a:latin typeface="Times New Roman" panose="02020603050405020304" pitchFamily="18" charset="0"/>
              </a:rPr>
              <a:pPr/>
              <a:t>2020/12/21</a:t>
            </a:fld>
            <a:endParaRPr lang="en-US" altLang="zh-CN">
              <a:latin typeface="Times New Roman" panose="02020603050405020304" pitchFamily="18" charset="0"/>
            </a:endParaRPr>
          </a:p>
        </p:txBody>
      </p:sp>
      <p:sp>
        <p:nvSpPr>
          <p:cNvPr id="140292" name="Rectangle 6">
            <a:extLst>
              <a:ext uri="{FF2B5EF4-FFF2-40B4-BE49-F238E27FC236}">
                <a16:creationId xmlns:a16="http://schemas.microsoft.com/office/drawing/2014/main" id="{E95ADD75-9D77-4BA3-9373-EF60183AB41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zh-CN" altLang="en-US">
                <a:latin typeface="Times New Roman" panose="02020603050405020304" pitchFamily="18" charset="0"/>
              </a:rPr>
              <a:t>Boolean Algebra</a:t>
            </a:r>
            <a:endParaRPr lang="en-US" altLang="zh-CN">
              <a:latin typeface="Times New Roman" panose="02020603050405020304" pitchFamily="18" charset="0"/>
            </a:endParaRPr>
          </a:p>
        </p:txBody>
      </p:sp>
      <p:sp>
        <p:nvSpPr>
          <p:cNvPr id="140293" name="Rectangle 7">
            <a:extLst>
              <a:ext uri="{FF2B5EF4-FFF2-40B4-BE49-F238E27FC236}">
                <a16:creationId xmlns:a16="http://schemas.microsoft.com/office/drawing/2014/main" id="{EE6BB9A4-3BD6-4AA3-857F-B03B852B66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9AB50BC1-E150-495D-BC70-E0D418981C19}" type="slidenum">
              <a:rPr lang="zh-CN" altLang="en-US">
                <a:latin typeface="Times New Roman" panose="02020603050405020304" pitchFamily="18" charset="0"/>
              </a:rPr>
              <a:pPr/>
              <a:t>9</a:t>
            </a:fld>
            <a:endParaRPr lang="zh-CN" altLang="en-US">
              <a:latin typeface="Times New Roman" panose="02020603050405020304" pitchFamily="18" charset="0"/>
            </a:endParaRPr>
          </a:p>
        </p:txBody>
      </p:sp>
      <p:sp>
        <p:nvSpPr>
          <p:cNvPr id="140294" name="Rectangle 2">
            <a:extLst>
              <a:ext uri="{FF2B5EF4-FFF2-40B4-BE49-F238E27FC236}">
                <a16:creationId xmlns:a16="http://schemas.microsoft.com/office/drawing/2014/main" id="{A032F1A3-8705-46AA-B116-4FE76FF744E2}"/>
              </a:ext>
            </a:extLst>
          </p:cNvPr>
          <p:cNvSpPr>
            <a:spLocks noGrp="1" noRot="1" noChangeAspect="1" noChangeArrowheads="1" noTextEdit="1"/>
          </p:cNvSpPr>
          <p:nvPr>
            <p:ph type="sldImg"/>
          </p:nvPr>
        </p:nvSpPr>
        <p:spPr>
          <a:ln/>
        </p:spPr>
      </p:sp>
      <p:sp>
        <p:nvSpPr>
          <p:cNvPr id="140295" name="Rectangle 3">
            <a:extLst>
              <a:ext uri="{FF2B5EF4-FFF2-40B4-BE49-F238E27FC236}">
                <a16:creationId xmlns:a16="http://schemas.microsoft.com/office/drawing/2014/main" id="{AF347FE6-7B7E-4302-9F8C-7B8DC91BF8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797965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7361C8A5-67F3-441D-BF9D-9533B58071B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en-US" altLang="zh-CN">
              <a:latin typeface="Times New Roman" panose="02020603050405020304" pitchFamily="18" charset="0"/>
            </a:endParaRPr>
          </a:p>
        </p:txBody>
      </p:sp>
      <p:sp>
        <p:nvSpPr>
          <p:cNvPr id="140291" name="Rectangle 3">
            <a:extLst>
              <a:ext uri="{FF2B5EF4-FFF2-40B4-BE49-F238E27FC236}">
                <a16:creationId xmlns:a16="http://schemas.microsoft.com/office/drawing/2014/main" id="{1BDE34F8-2C1B-4FA6-B995-2818F083099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3DF971DF-0E94-471A-AA5F-8376CC048161}" type="datetime5">
              <a:rPr lang="zh-CN" altLang="en-US" smtClean="0">
                <a:latin typeface="Times New Roman" panose="02020603050405020304" pitchFamily="18" charset="0"/>
              </a:rPr>
              <a:pPr/>
              <a:t>2020/12/21</a:t>
            </a:fld>
            <a:endParaRPr lang="en-US" altLang="zh-CN">
              <a:latin typeface="Times New Roman" panose="02020603050405020304" pitchFamily="18" charset="0"/>
            </a:endParaRPr>
          </a:p>
        </p:txBody>
      </p:sp>
      <p:sp>
        <p:nvSpPr>
          <p:cNvPr id="140292" name="Rectangle 6">
            <a:extLst>
              <a:ext uri="{FF2B5EF4-FFF2-40B4-BE49-F238E27FC236}">
                <a16:creationId xmlns:a16="http://schemas.microsoft.com/office/drawing/2014/main" id="{E95ADD75-9D77-4BA3-9373-EF60183AB41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zh-CN" altLang="en-US">
                <a:latin typeface="Times New Roman" panose="02020603050405020304" pitchFamily="18" charset="0"/>
              </a:rPr>
              <a:t>Boolean Algebra</a:t>
            </a:r>
            <a:endParaRPr lang="en-US" altLang="zh-CN">
              <a:latin typeface="Times New Roman" panose="02020603050405020304" pitchFamily="18" charset="0"/>
            </a:endParaRPr>
          </a:p>
        </p:txBody>
      </p:sp>
      <p:sp>
        <p:nvSpPr>
          <p:cNvPr id="140293" name="Rectangle 7">
            <a:extLst>
              <a:ext uri="{FF2B5EF4-FFF2-40B4-BE49-F238E27FC236}">
                <a16:creationId xmlns:a16="http://schemas.microsoft.com/office/drawing/2014/main" id="{EE6BB9A4-3BD6-4AA3-857F-B03B852B66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fld id="{9AB50BC1-E150-495D-BC70-E0D418981C19}" type="slidenum">
              <a:rPr lang="zh-CN" altLang="en-US">
                <a:latin typeface="Times New Roman" panose="02020603050405020304" pitchFamily="18" charset="0"/>
              </a:rPr>
              <a:pPr/>
              <a:t>10</a:t>
            </a:fld>
            <a:endParaRPr lang="zh-CN" altLang="en-US">
              <a:latin typeface="Times New Roman" panose="02020603050405020304" pitchFamily="18" charset="0"/>
            </a:endParaRPr>
          </a:p>
        </p:txBody>
      </p:sp>
      <p:sp>
        <p:nvSpPr>
          <p:cNvPr id="140294" name="Rectangle 2">
            <a:extLst>
              <a:ext uri="{FF2B5EF4-FFF2-40B4-BE49-F238E27FC236}">
                <a16:creationId xmlns:a16="http://schemas.microsoft.com/office/drawing/2014/main" id="{A032F1A3-8705-46AA-B116-4FE76FF744E2}"/>
              </a:ext>
            </a:extLst>
          </p:cNvPr>
          <p:cNvSpPr>
            <a:spLocks noGrp="1" noRot="1" noChangeAspect="1" noChangeArrowheads="1" noTextEdit="1"/>
          </p:cNvSpPr>
          <p:nvPr>
            <p:ph type="sldImg"/>
          </p:nvPr>
        </p:nvSpPr>
        <p:spPr>
          <a:ln/>
        </p:spPr>
      </p:sp>
      <p:sp>
        <p:nvSpPr>
          <p:cNvPr id="140295" name="Rectangle 3">
            <a:extLst>
              <a:ext uri="{FF2B5EF4-FFF2-40B4-BE49-F238E27FC236}">
                <a16:creationId xmlns:a16="http://schemas.microsoft.com/office/drawing/2014/main" id="{AF347FE6-7B7E-4302-9F8C-7B8DC91BF8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anose="02020603050405020304" pitchFamily="18" charset="0"/>
            </a:endParaRPr>
          </a:p>
        </p:txBody>
      </p:sp>
    </p:spTree>
    <p:extLst>
      <p:ext uri="{BB962C8B-B14F-4D97-AF65-F5344CB8AC3E}">
        <p14:creationId xmlns:p14="http://schemas.microsoft.com/office/powerpoint/2010/main" val="3870298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A07C2F-A65A-4CAB-9D2F-A2A63E7EAE28}" type="slidenum">
              <a:rPr lang="en-IN" smtClean="0"/>
              <a:t>11</a:t>
            </a:fld>
            <a:endParaRPr lang="en-IN"/>
          </a:p>
        </p:txBody>
      </p:sp>
    </p:spTree>
    <p:extLst>
      <p:ext uri="{BB962C8B-B14F-4D97-AF65-F5344CB8AC3E}">
        <p14:creationId xmlns:p14="http://schemas.microsoft.com/office/powerpoint/2010/main" val="175803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434F2-E891-4DAE-B634-0936F6830F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B37510-46A0-4257-BDC7-E46C14416E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EF070F-CD69-4409-A349-675205CE619C}"/>
              </a:ext>
            </a:extLst>
          </p:cNvPr>
          <p:cNvSpPr>
            <a:spLocks noGrp="1"/>
          </p:cNvSpPr>
          <p:nvPr>
            <p:ph type="dt" sz="half" idx="10"/>
          </p:nvPr>
        </p:nvSpPr>
        <p:spPr/>
        <p:txBody>
          <a:bodyPr/>
          <a:lstStyle/>
          <a:p>
            <a:fld id="{E5CEF565-B6DA-42B8-84D2-404BAC486429}" type="datetimeFigureOut">
              <a:rPr lang="en-IN" smtClean="0"/>
              <a:t>21-12-2020</a:t>
            </a:fld>
            <a:endParaRPr lang="en-IN"/>
          </a:p>
        </p:txBody>
      </p:sp>
      <p:sp>
        <p:nvSpPr>
          <p:cNvPr id="5" name="Footer Placeholder 4">
            <a:extLst>
              <a:ext uri="{FF2B5EF4-FFF2-40B4-BE49-F238E27FC236}">
                <a16:creationId xmlns:a16="http://schemas.microsoft.com/office/drawing/2014/main" id="{BA01E5D4-20AC-4209-AC10-FE1DC225E1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940C8A-F365-4A81-8A53-A481BD937F2C}"/>
              </a:ext>
            </a:extLst>
          </p:cNvPr>
          <p:cNvSpPr>
            <a:spLocks noGrp="1"/>
          </p:cNvSpPr>
          <p:nvPr>
            <p:ph type="sldNum" sz="quarter" idx="12"/>
          </p:nvPr>
        </p:nvSpPr>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3918439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68B2D-5000-416E-BF47-A305495E13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1B2DCF-AD5D-4A0F-B43A-14E39ED332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9929A7-BB43-4D08-B3DF-31DDA03C6F74}"/>
              </a:ext>
            </a:extLst>
          </p:cNvPr>
          <p:cNvSpPr>
            <a:spLocks noGrp="1"/>
          </p:cNvSpPr>
          <p:nvPr>
            <p:ph type="dt" sz="half" idx="10"/>
          </p:nvPr>
        </p:nvSpPr>
        <p:spPr/>
        <p:txBody>
          <a:bodyPr/>
          <a:lstStyle/>
          <a:p>
            <a:fld id="{E5CEF565-B6DA-42B8-84D2-404BAC486429}" type="datetimeFigureOut">
              <a:rPr lang="en-IN" smtClean="0"/>
              <a:t>21-12-2020</a:t>
            </a:fld>
            <a:endParaRPr lang="en-IN"/>
          </a:p>
        </p:txBody>
      </p:sp>
      <p:sp>
        <p:nvSpPr>
          <p:cNvPr id="5" name="Footer Placeholder 4">
            <a:extLst>
              <a:ext uri="{FF2B5EF4-FFF2-40B4-BE49-F238E27FC236}">
                <a16:creationId xmlns:a16="http://schemas.microsoft.com/office/drawing/2014/main" id="{817585CC-18ED-4A45-B766-DD5F3D60B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660AB2-0797-416E-B2FC-D54C2C73F644}"/>
              </a:ext>
            </a:extLst>
          </p:cNvPr>
          <p:cNvSpPr>
            <a:spLocks noGrp="1"/>
          </p:cNvSpPr>
          <p:nvPr>
            <p:ph type="sldNum" sz="quarter" idx="12"/>
          </p:nvPr>
        </p:nvSpPr>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325779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B4A888-3A00-45E8-9A41-88DE7397CB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D404D7-B8C8-4BB1-A6D2-AA9D762B91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9C2AC5-D510-46FA-8EEE-75EBA9572432}"/>
              </a:ext>
            </a:extLst>
          </p:cNvPr>
          <p:cNvSpPr>
            <a:spLocks noGrp="1"/>
          </p:cNvSpPr>
          <p:nvPr>
            <p:ph type="dt" sz="half" idx="10"/>
          </p:nvPr>
        </p:nvSpPr>
        <p:spPr/>
        <p:txBody>
          <a:bodyPr/>
          <a:lstStyle/>
          <a:p>
            <a:fld id="{E5CEF565-B6DA-42B8-84D2-404BAC486429}" type="datetimeFigureOut">
              <a:rPr lang="en-IN" smtClean="0"/>
              <a:t>21-12-2020</a:t>
            </a:fld>
            <a:endParaRPr lang="en-IN"/>
          </a:p>
        </p:txBody>
      </p:sp>
      <p:sp>
        <p:nvSpPr>
          <p:cNvPr id="5" name="Footer Placeholder 4">
            <a:extLst>
              <a:ext uri="{FF2B5EF4-FFF2-40B4-BE49-F238E27FC236}">
                <a16:creationId xmlns:a16="http://schemas.microsoft.com/office/drawing/2014/main" id="{6165AE3B-A10B-4FDE-A451-D21F332386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0783A6-0E0C-47B3-8FCF-FB1DF5A36D74}"/>
              </a:ext>
            </a:extLst>
          </p:cNvPr>
          <p:cNvSpPr>
            <a:spLocks noGrp="1"/>
          </p:cNvSpPr>
          <p:nvPr>
            <p:ph type="sldNum" sz="quarter" idx="12"/>
          </p:nvPr>
        </p:nvSpPr>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667834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CEF565-B6DA-42B8-84D2-404BAC486429}"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860688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EF565-B6DA-42B8-84D2-404BAC486429}"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3627067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CEF565-B6DA-42B8-84D2-404BAC486429}"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1938799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CEF565-B6DA-42B8-84D2-404BAC486429}" type="datetimeFigureOut">
              <a:rPr lang="en-IN" smtClean="0"/>
              <a:t>21-12-2020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1347652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CEF565-B6DA-42B8-84D2-404BAC486429}" type="datetimeFigureOut">
              <a:rPr lang="en-IN" smtClean="0"/>
              <a:t>21-12-2020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251988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CEF565-B6DA-42B8-84D2-404BAC486429}" type="datetimeFigureOut">
              <a:rPr lang="en-IN" smtClean="0"/>
              <a:t>21-12-2020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880261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CEF565-B6DA-42B8-84D2-404BAC486429}" type="datetimeFigureOut">
              <a:rPr lang="en-IN" smtClean="0"/>
              <a:t>21-12-2020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21978798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CEF565-B6DA-42B8-84D2-404BAC486429}" type="datetimeFigureOut">
              <a:rPr lang="en-IN" smtClean="0"/>
              <a:t>21-12-2020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1350946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A7EA-9FCC-4551-8484-9479E454CD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BBEFE-90D0-4739-ACDF-4403C509A3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D09F71-9B3C-4F5A-838D-B0C792CDC9C5}"/>
              </a:ext>
            </a:extLst>
          </p:cNvPr>
          <p:cNvSpPr>
            <a:spLocks noGrp="1"/>
          </p:cNvSpPr>
          <p:nvPr>
            <p:ph type="dt" sz="half" idx="10"/>
          </p:nvPr>
        </p:nvSpPr>
        <p:spPr/>
        <p:txBody>
          <a:bodyPr/>
          <a:lstStyle/>
          <a:p>
            <a:fld id="{E5CEF565-B6DA-42B8-84D2-404BAC486429}" type="datetimeFigureOut">
              <a:rPr lang="en-IN" smtClean="0"/>
              <a:t>21-12-2020</a:t>
            </a:fld>
            <a:endParaRPr lang="en-IN"/>
          </a:p>
        </p:txBody>
      </p:sp>
      <p:sp>
        <p:nvSpPr>
          <p:cNvPr id="5" name="Footer Placeholder 4">
            <a:extLst>
              <a:ext uri="{FF2B5EF4-FFF2-40B4-BE49-F238E27FC236}">
                <a16:creationId xmlns:a16="http://schemas.microsoft.com/office/drawing/2014/main" id="{258F1E37-039F-4930-887C-D29DEC6B55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74793F-B9D4-439C-8025-C88D5F156C48}"/>
              </a:ext>
            </a:extLst>
          </p:cNvPr>
          <p:cNvSpPr>
            <a:spLocks noGrp="1"/>
          </p:cNvSpPr>
          <p:nvPr>
            <p:ph type="sldNum" sz="quarter" idx="12"/>
          </p:nvPr>
        </p:nvSpPr>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916556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CEF565-B6DA-42B8-84D2-404BAC486429}" type="datetimeFigureOut">
              <a:rPr lang="en-IN" smtClean="0"/>
              <a:t>21-12-2020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20623820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CEF565-B6DA-42B8-84D2-404BAC486429}"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13191192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CEF565-B6DA-42B8-84D2-404BAC486429}"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8DB62F-D3D1-46DA-9389-CCC52C86CB2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39239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5CEF565-B6DA-42B8-84D2-404BAC486429}" type="datetimeFigureOut">
              <a:rPr lang="en-IN" smtClean="0"/>
              <a:t>21-12-2020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84696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5CEF565-B6DA-42B8-84D2-404BAC486429}" type="datetimeFigureOut">
              <a:rPr lang="en-IN" smtClean="0"/>
              <a:t>21-12-2020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8DB62F-D3D1-46DA-9389-CCC52C86CB2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63056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5CEF565-B6DA-42B8-84D2-404BAC486429}" type="datetimeFigureOut">
              <a:rPr lang="en-IN" smtClean="0"/>
              <a:t>21-12-2020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3846401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EF565-B6DA-42B8-84D2-404BAC486429}"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39543716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EF565-B6DA-42B8-84D2-404BAC486429}"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27730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17E8-16B5-4A76-A8BD-13AA98E665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D24AB6-E969-404C-8330-064291452B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D9FF2D-7ED6-4E65-989B-A0ADEAD7A487}"/>
              </a:ext>
            </a:extLst>
          </p:cNvPr>
          <p:cNvSpPr>
            <a:spLocks noGrp="1"/>
          </p:cNvSpPr>
          <p:nvPr>
            <p:ph type="dt" sz="half" idx="10"/>
          </p:nvPr>
        </p:nvSpPr>
        <p:spPr/>
        <p:txBody>
          <a:bodyPr/>
          <a:lstStyle/>
          <a:p>
            <a:fld id="{E5CEF565-B6DA-42B8-84D2-404BAC486429}" type="datetimeFigureOut">
              <a:rPr lang="en-IN" smtClean="0"/>
              <a:t>21-12-2020</a:t>
            </a:fld>
            <a:endParaRPr lang="en-IN"/>
          </a:p>
        </p:txBody>
      </p:sp>
      <p:sp>
        <p:nvSpPr>
          <p:cNvPr id="5" name="Footer Placeholder 4">
            <a:extLst>
              <a:ext uri="{FF2B5EF4-FFF2-40B4-BE49-F238E27FC236}">
                <a16:creationId xmlns:a16="http://schemas.microsoft.com/office/drawing/2014/main" id="{1212AA52-C9C6-4BEF-9BDB-B5AF050F20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89DCE5-EE79-4017-9779-400A0A2D4DD7}"/>
              </a:ext>
            </a:extLst>
          </p:cNvPr>
          <p:cNvSpPr>
            <a:spLocks noGrp="1"/>
          </p:cNvSpPr>
          <p:nvPr>
            <p:ph type="sldNum" sz="quarter" idx="12"/>
          </p:nvPr>
        </p:nvSpPr>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3410761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5A1E-942F-4149-81D9-9B038E9270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142DA6-8E2E-40F8-A514-35E3F6F5D0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CFED45-2D3D-483C-8C47-A00A91A050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5FDCF4-D329-4F98-8811-B984D4E11167}"/>
              </a:ext>
            </a:extLst>
          </p:cNvPr>
          <p:cNvSpPr>
            <a:spLocks noGrp="1"/>
          </p:cNvSpPr>
          <p:nvPr>
            <p:ph type="dt" sz="half" idx="10"/>
          </p:nvPr>
        </p:nvSpPr>
        <p:spPr/>
        <p:txBody>
          <a:bodyPr/>
          <a:lstStyle/>
          <a:p>
            <a:fld id="{E5CEF565-B6DA-42B8-84D2-404BAC486429}" type="datetimeFigureOut">
              <a:rPr lang="en-IN" smtClean="0"/>
              <a:t>21-12-2020</a:t>
            </a:fld>
            <a:endParaRPr lang="en-IN"/>
          </a:p>
        </p:txBody>
      </p:sp>
      <p:sp>
        <p:nvSpPr>
          <p:cNvPr id="6" name="Footer Placeholder 5">
            <a:extLst>
              <a:ext uri="{FF2B5EF4-FFF2-40B4-BE49-F238E27FC236}">
                <a16:creationId xmlns:a16="http://schemas.microsoft.com/office/drawing/2014/main" id="{D67B2BC2-0022-4A1F-B8D9-5FC37D094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6B3841-7C49-4721-A7C7-56732BCE03D6}"/>
              </a:ext>
            </a:extLst>
          </p:cNvPr>
          <p:cNvSpPr>
            <a:spLocks noGrp="1"/>
          </p:cNvSpPr>
          <p:nvPr>
            <p:ph type="sldNum" sz="quarter" idx="12"/>
          </p:nvPr>
        </p:nvSpPr>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232351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21BC-C1F6-4BEE-B76C-233618365E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45790C-414C-44D8-B280-2217C3D295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43FF82-CE5B-4A9B-8AEA-553C304D59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225F4A-8A99-4D53-AB6D-36FE1EAEF1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E54281-2893-4980-BF6B-AA39AE848E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C3049F-31CF-4046-974A-21EE4FB1B1BA}"/>
              </a:ext>
            </a:extLst>
          </p:cNvPr>
          <p:cNvSpPr>
            <a:spLocks noGrp="1"/>
          </p:cNvSpPr>
          <p:nvPr>
            <p:ph type="dt" sz="half" idx="10"/>
          </p:nvPr>
        </p:nvSpPr>
        <p:spPr/>
        <p:txBody>
          <a:bodyPr/>
          <a:lstStyle/>
          <a:p>
            <a:fld id="{E5CEF565-B6DA-42B8-84D2-404BAC486429}" type="datetimeFigureOut">
              <a:rPr lang="en-IN" smtClean="0"/>
              <a:t>21-12-2020</a:t>
            </a:fld>
            <a:endParaRPr lang="en-IN"/>
          </a:p>
        </p:txBody>
      </p:sp>
      <p:sp>
        <p:nvSpPr>
          <p:cNvPr id="8" name="Footer Placeholder 7">
            <a:extLst>
              <a:ext uri="{FF2B5EF4-FFF2-40B4-BE49-F238E27FC236}">
                <a16:creationId xmlns:a16="http://schemas.microsoft.com/office/drawing/2014/main" id="{757ED791-1379-4435-957C-2D1ABD3F69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182A54-7C44-4AE3-A78E-AE8255B1F2D0}"/>
              </a:ext>
            </a:extLst>
          </p:cNvPr>
          <p:cNvSpPr>
            <a:spLocks noGrp="1"/>
          </p:cNvSpPr>
          <p:nvPr>
            <p:ph type="sldNum" sz="quarter" idx="12"/>
          </p:nvPr>
        </p:nvSpPr>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1476382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C9E2-7013-4F5B-94FE-AA0EDB3793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EB20FF-3389-49C2-ACF5-9ED25F393390}"/>
              </a:ext>
            </a:extLst>
          </p:cNvPr>
          <p:cNvSpPr>
            <a:spLocks noGrp="1"/>
          </p:cNvSpPr>
          <p:nvPr>
            <p:ph type="dt" sz="half" idx="10"/>
          </p:nvPr>
        </p:nvSpPr>
        <p:spPr/>
        <p:txBody>
          <a:bodyPr/>
          <a:lstStyle/>
          <a:p>
            <a:fld id="{E5CEF565-B6DA-42B8-84D2-404BAC486429}" type="datetimeFigureOut">
              <a:rPr lang="en-IN" smtClean="0"/>
              <a:t>21-12-2020</a:t>
            </a:fld>
            <a:endParaRPr lang="en-IN"/>
          </a:p>
        </p:txBody>
      </p:sp>
      <p:sp>
        <p:nvSpPr>
          <p:cNvPr id="4" name="Footer Placeholder 3">
            <a:extLst>
              <a:ext uri="{FF2B5EF4-FFF2-40B4-BE49-F238E27FC236}">
                <a16:creationId xmlns:a16="http://schemas.microsoft.com/office/drawing/2014/main" id="{AEB162E2-A7DB-4D5A-8D2A-ACAADB2CD9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40CE30-BFC4-4AE1-86BB-58B994EFED5C}"/>
              </a:ext>
            </a:extLst>
          </p:cNvPr>
          <p:cNvSpPr>
            <a:spLocks noGrp="1"/>
          </p:cNvSpPr>
          <p:nvPr>
            <p:ph type="sldNum" sz="quarter" idx="12"/>
          </p:nvPr>
        </p:nvSpPr>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221003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B99571-BF9E-4433-89A7-0F43A967935D}"/>
              </a:ext>
            </a:extLst>
          </p:cNvPr>
          <p:cNvSpPr>
            <a:spLocks noGrp="1"/>
          </p:cNvSpPr>
          <p:nvPr>
            <p:ph type="dt" sz="half" idx="10"/>
          </p:nvPr>
        </p:nvSpPr>
        <p:spPr/>
        <p:txBody>
          <a:bodyPr/>
          <a:lstStyle/>
          <a:p>
            <a:fld id="{E5CEF565-B6DA-42B8-84D2-404BAC486429}" type="datetimeFigureOut">
              <a:rPr lang="en-IN" smtClean="0"/>
              <a:t>21-12-2020</a:t>
            </a:fld>
            <a:endParaRPr lang="en-IN"/>
          </a:p>
        </p:txBody>
      </p:sp>
      <p:sp>
        <p:nvSpPr>
          <p:cNvPr id="3" name="Footer Placeholder 2">
            <a:extLst>
              <a:ext uri="{FF2B5EF4-FFF2-40B4-BE49-F238E27FC236}">
                <a16:creationId xmlns:a16="http://schemas.microsoft.com/office/drawing/2014/main" id="{D069CA61-C83E-49AF-B053-6A1570754F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E7F4A5-408F-4F45-BFAF-B82D5E470E33}"/>
              </a:ext>
            </a:extLst>
          </p:cNvPr>
          <p:cNvSpPr>
            <a:spLocks noGrp="1"/>
          </p:cNvSpPr>
          <p:nvPr>
            <p:ph type="sldNum" sz="quarter" idx="12"/>
          </p:nvPr>
        </p:nvSpPr>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2516530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505A1-2FFD-47A6-9D4A-EBCF5DB78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DFA1FB-70CB-46D1-8E02-90058E6216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0B4D5A-51EC-4711-BAB1-4A2F8499A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00D51B-052E-4E3C-9C11-329DDE48373E}"/>
              </a:ext>
            </a:extLst>
          </p:cNvPr>
          <p:cNvSpPr>
            <a:spLocks noGrp="1"/>
          </p:cNvSpPr>
          <p:nvPr>
            <p:ph type="dt" sz="half" idx="10"/>
          </p:nvPr>
        </p:nvSpPr>
        <p:spPr/>
        <p:txBody>
          <a:bodyPr/>
          <a:lstStyle/>
          <a:p>
            <a:fld id="{E5CEF565-B6DA-42B8-84D2-404BAC486429}" type="datetimeFigureOut">
              <a:rPr lang="en-IN" smtClean="0"/>
              <a:t>21-12-2020</a:t>
            </a:fld>
            <a:endParaRPr lang="en-IN"/>
          </a:p>
        </p:txBody>
      </p:sp>
      <p:sp>
        <p:nvSpPr>
          <p:cNvPr id="6" name="Footer Placeholder 5">
            <a:extLst>
              <a:ext uri="{FF2B5EF4-FFF2-40B4-BE49-F238E27FC236}">
                <a16:creationId xmlns:a16="http://schemas.microsoft.com/office/drawing/2014/main" id="{8D46DC15-B2C0-4E56-9897-3B7CEBBD54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D14F28-B1FB-4AD5-96C0-7B7C3DDEEC8C}"/>
              </a:ext>
            </a:extLst>
          </p:cNvPr>
          <p:cNvSpPr>
            <a:spLocks noGrp="1"/>
          </p:cNvSpPr>
          <p:nvPr>
            <p:ph type="sldNum" sz="quarter" idx="12"/>
          </p:nvPr>
        </p:nvSpPr>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824401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91F64-0126-4A37-BDAE-D1202EEB92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C8C098-9142-49DB-A944-2E136FAC78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2BFA07-EF23-4387-A33E-12D941E01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C78E1B-17E1-4D98-8DDA-FC25E6CF64A0}"/>
              </a:ext>
            </a:extLst>
          </p:cNvPr>
          <p:cNvSpPr>
            <a:spLocks noGrp="1"/>
          </p:cNvSpPr>
          <p:nvPr>
            <p:ph type="dt" sz="half" idx="10"/>
          </p:nvPr>
        </p:nvSpPr>
        <p:spPr/>
        <p:txBody>
          <a:bodyPr/>
          <a:lstStyle/>
          <a:p>
            <a:fld id="{E5CEF565-B6DA-42B8-84D2-404BAC486429}" type="datetimeFigureOut">
              <a:rPr lang="en-IN" smtClean="0"/>
              <a:t>21-12-2020</a:t>
            </a:fld>
            <a:endParaRPr lang="en-IN"/>
          </a:p>
        </p:txBody>
      </p:sp>
      <p:sp>
        <p:nvSpPr>
          <p:cNvPr id="6" name="Footer Placeholder 5">
            <a:extLst>
              <a:ext uri="{FF2B5EF4-FFF2-40B4-BE49-F238E27FC236}">
                <a16:creationId xmlns:a16="http://schemas.microsoft.com/office/drawing/2014/main" id="{3661844F-72FF-4F7A-A3AE-C3FB8EA3E5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2C5559-DA19-4A45-8F54-AA2FB25283F7}"/>
              </a:ext>
            </a:extLst>
          </p:cNvPr>
          <p:cNvSpPr>
            <a:spLocks noGrp="1"/>
          </p:cNvSpPr>
          <p:nvPr>
            <p:ph type="sldNum" sz="quarter" idx="12"/>
          </p:nvPr>
        </p:nvSpPr>
        <p:spPr/>
        <p:txBody>
          <a:bodyPr/>
          <a:lstStyle/>
          <a:p>
            <a:fld id="{038DB62F-D3D1-46DA-9389-CCC52C86CB2D}" type="slidenum">
              <a:rPr lang="en-IN" smtClean="0"/>
              <a:t>‹#›</a:t>
            </a:fld>
            <a:endParaRPr lang="en-IN"/>
          </a:p>
        </p:txBody>
      </p:sp>
    </p:spTree>
    <p:extLst>
      <p:ext uri="{BB962C8B-B14F-4D97-AF65-F5344CB8AC3E}">
        <p14:creationId xmlns:p14="http://schemas.microsoft.com/office/powerpoint/2010/main" val="788083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537527-73F5-4BAE-AE84-1FE2C5490A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B9CD71-C3B5-437D-8F96-551F53F915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A370AE-67B3-488E-8698-C53A0F4E2A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EF565-B6DA-42B8-84D2-404BAC486429}" type="datetimeFigureOut">
              <a:rPr lang="en-IN" smtClean="0"/>
              <a:t>21-12-2020</a:t>
            </a:fld>
            <a:endParaRPr lang="en-IN"/>
          </a:p>
        </p:txBody>
      </p:sp>
      <p:sp>
        <p:nvSpPr>
          <p:cNvPr id="5" name="Footer Placeholder 4">
            <a:extLst>
              <a:ext uri="{FF2B5EF4-FFF2-40B4-BE49-F238E27FC236}">
                <a16:creationId xmlns:a16="http://schemas.microsoft.com/office/drawing/2014/main" id="{3088A5CA-D510-49A6-B8B8-87BF4EC832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26F606-4695-4A9B-9AFB-610E01A09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DB62F-D3D1-46DA-9389-CCC52C86CB2D}" type="slidenum">
              <a:rPr lang="en-IN" smtClean="0"/>
              <a:t>‹#›</a:t>
            </a:fld>
            <a:endParaRPr lang="en-IN"/>
          </a:p>
        </p:txBody>
      </p:sp>
    </p:spTree>
    <p:extLst>
      <p:ext uri="{BB962C8B-B14F-4D97-AF65-F5344CB8AC3E}">
        <p14:creationId xmlns:p14="http://schemas.microsoft.com/office/powerpoint/2010/main" val="1659207734"/>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5CEF565-B6DA-42B8-84D2-404BAC486429}" type="datetimeFigureOut">
              <a:rPr lang="en-IN" smtClean="0"/>
              <a:t>21-12-2020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38DB62F-D3D1-46DA-9389-CCC52C86CB2D}" type="slidenum">
              <a:rPr lang="en-IN" smtClean="0"/>
              <a:t>‹#›</a:t>
            </a:fld>
            <a:endParaRPr lang="en-IN"/>
          </a:p>
        </p:txBody>
      </p:sp>
    </p:spTree>
    <p:extLst>
      <p:ext uri="{BB962C8B-B14F-4D97-AF65-F5344CB8AC3E}">
        <p14:creationId xmlns:p14="http://schemas.microsoft.com/office/powerpoint/2010/main" val="3454689353"/>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8BFA-05FA-46D4-9270-21887311425E}"/>
              </a:ext>
            </a:extLst>
          </p:cNvPr>
          <p:cNvSpPr>
            <a:spLocks noGrp="1"/>
          </p:cNvSpPr>
          <p:nvPr>
            <p:ph type="ctrTitle"/>
          </p:nvPr>
        </p:nvSpPr>
        <p:spPr>
          <a:xfrm>
            <a:off x="1662543" y="138444"/>
            <a:ext cx="9278129" cy="651544"/>
          </a:xfrm>
        </p:spPr>
        <p:txBody>
          <a:bodyPr>
            <a:normAutofit fontScale="90000"/>
          </a:bodyPr>
          <a:lstStyle/>
          <a:p>
            <a:pPr algn="l"/>
            <a:r>
              <a:rPr lang="en-US" sz="4400" b="1" dirty="0">
                <a:latin typeface="Times New Roman" panose="02020603050405020304" pitchFamily="18" charset="0"/>
                <a:cs typeface="Times New Roman" panose="02020603050405020304" pitchFamily="18" charset="0"/>
              </a:rPr>
              <a:t>Dayananda Sagar College of Engineering</a:t>
            </a:r>
            <a:endParaRPr lang="en-IN" sz="4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720F27C-022A-4D5D-9831-49E27D91CAA0}"/>
              </a:ext>
            </a:extLst>
          </p:cNvPr>
          <p:cNvSpPr txBox="1"/>
          <p:nvPr/>
        </p:nvSpPr>
        <p:spPr>
          <a:xfrm>
            <a:off x="2735240" y="1679812"/>
            <a:ext cx="7090339"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Electronics and Communication Engineering</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3BB630-8EAC-42B7-B753-E4D6A1AED4F3}"/>
              </a:ext>
            </a:extLst>
          </p:cNvPr>
          <p:cNvSpPr txBox="1"/>
          <p:nvPr/>
        </p:nvSpPr>
        <p:spPr>
          <a:xfrm>
            <a:off x="2486976" y="662965"/>
            <a:ext cx="712246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Shavige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Malleshwara</a:t>
            </a:r>
            <a:r>
              <a:rPr lang="en-US" dirty="0">
                <a:latin typeface="Times New Roman" panose="02020603050405020304" pitchFamily="18" charset="0"/>
                <a:cs typeface="Times New Roman" panose="02020603050405020304" pitchFamily="18" charset="0"/>
              </a:rPr>
              <a:t> Hills, Kumaraswamy Layout, Bengaluru – 560 078)</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F6E6EB3-1D3A-473D-BCDF-2AA71916319E}"/>
              </a:ext>
            </a:extLst>
          </p:cNvPr>
          <p:cNvSpPr txBox="1"/>
          <p:nvPr/>
        </p:nvSpPr>
        <p:spPr>
          <a:xfrm>
            <a:off x="4894677" y="1268947"/>
            <a:ext cx="2327881" cy="523220"/>
          </a:xfrm>
          <a:prstGeom prst="rect">
            <a:avLst/>
          </a:prstGeom>
          <a:noFill/>
        </p:spPr>
        <p:txBody>
          <a:bodyPr wrap="none" rtlCol="0">
            <a:spAutoFit/>
          </a:bodyPr>
          <a:lstStyle/>
          <a:p>
            <a:r>
              <a:rPr lang="en-US" sz="2800" b="1" i="1" dirty="0">
                <a:latin typeface="Times New Roman" panose="02020603050405020304" pitchFamily="18" charset="0"/>
                <a:cs typeface="Times New Roman" panose="02020603050405020304" pitchFamily="18" charset="0"/>
              </a:rPr>
              <a:t>Department</a:t>
            </a:r>
            <a:r>
              <a:rPr lang="en-US" sz="2800" b="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of</a:t>
            </a:r>
            <a:endParaRPr lang="en-IN" sz="2800" i="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AF74BFE-C13E-4EFD-B5BE-82A6934E3FE5}"/>
              </a:ext>
            </a:extLst>
          </p:cNvPr>
          <p:cNvSpPr txBox="1"/>
          <p:nvPr/>
        </p:nvSpPr>
        <p:spPr>
          <a:xfrm>
            <a:off x="4014404" y="2704936"/>
            <a:ext cx="4532010" cy="646331"/>
          </a:xfrm>
          <a:prstGeom prst="rect">
            <a:avLst/>
          </a:prstGeom>
          <a:noFill/>
        </p:spPr>
        <p:txBody>
          <a:bodyPr wrap="none" rtlCol="0">
            <a:spAutoFit/>
          </a:bodyPr>
          <a:lstStyle/>
          <a:p>
            <a:r>
              <a:rPr lang="en-US" sz="3600" u="sng" dirty="0">
                <a:latin typeface="Times New Roman" panose="02020603050405020304" pitchFamily="18" charset="0"/>
                <a:cs typeface="Times New Roman" panose="02020603050405020304" pitchFamily="18" charset="0"/>
              </a:rPr>
              <a:t>PYTHON</a:t>
            </a:r>
            <a:r>
              <a:rPr lang="en-US" sz="36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u="sng" dirty="0">
                <a:latin typeface="Times New Roman" panose="02020603050405020304" pitchFamily="18" charset="0"/>
                <a:cs typeface="Times New Roman" panose="02020603050405020304" pitchFamily="18" charset="0"/>
              </a:rPr>
              <a:t>Mini-Project</a:t>
            </a:r>
            <a:endParaRPr lang="en-IN" sz="3600"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3089E8E-402A-4C72-9A1D-43DFA0A8D77D}"/>
              </a:ext>
            </a:extLst>
          </p:cNvPr>
          <p:cNvSpPr txBox="1"/>
          <p:nvPr/>
        </p:nvSpPr>
        <p:spPr>
          <a:xfrm>
            <a:off x="2251498" y="4330361"/>
            <a:ext cx="948792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TOPIC: </a:t>
            </a:r>
            <a:r>
              <a:rPr lang="en-US" sz="3200" dirty="0">
                <a:latin typeface="Times New Roman" panose="02020603050405020304" pitchFamily="18" charset="0"/>
                <a:cs typeface="Times New Roman" panose="02020603050405020304" pitchFamily="18" charset="0"/>
              </a:rPr>
              <a:t>Canonical form Converter (POS-SOP)</a:t>
            </a:r>
            <a:endParaRPr lang="en-IN" sz="3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DD2EC39-7555-4237-9C14-8972F3525908}"/>
              </a:ext>
            </a:extLst>
          </p:cNvPr>
          <p:cNvSpPr txBox="1"/>
          <p:nvPr/>
        </p:nvSpPr>
        <p:spPr>
          <a:xfrm>
            <a:off x="1749346" y="5251391"/>
            <a:ext cx="2673296" cy="1323439"/>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NAME</a:t>
            </a:r>
          </a:p>
          <a:p>
            <a:r>
              <a:rPr lang="en-US" sz="2000" dirty="0">
                <a:latin typeface="Times New Roman" panose="02020603050405020304" pitchFamily="18" charset="0"/>
                <a:cs typeface="Times New Roman" panose="02020603050405020304" pitchFamily="18" charset="0"/>
              </a:rPr>
              <a:t>Vishvendra Singh</a:t>
            </a:r>
          </a:p>
          <a:p>
            <a:r>
              <a:rPr lang="en-US" sz="2000" dirty="0">
                <a:latin typeface="Times New Roman" panose="02020603050405020304" pitchFamily="18" charset="0"/>
                <a:cs typeface="Times New Roman" panose="02020603050405020304" pitchFamily="18" charset="0"/>
              </a:rPr>
              <a:t>Saurabh Singh</a:t>
            </a:r>
          </a:p>
          <a:p>
            <a:r>
              <a:rPr lang="en-US" sz="2000" dirty="0">
                <a:latin typeface="Times New Roman" panose="02020603050405020304" pitchFamily="18" charset="0"/>
                <a:cs typeface="Times New Roman" panose="02020603050405020304" pitchFamily="18" charset="0"/>
              </a:rPr>
              <a:t>Sameer Gautam</a:t>
            </a: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6080D35-B835-4172-9EF4-6F47366D2314}"/>
              </a:ext>
            </a:extLst>
          </p:cNvPr>
          <p:cNvSpPr txBox="1"/>
          <p:nvPr/>
        </p:nvSpPr>
        <p:spPr>
          <a:xfrm>
            <a:off x="4067303" y="5251391"/>
            <a:ext cx="2028697" cy="1323439"/>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USN</a:t>
            </a:r>
          </a:p>
          <a:p>
            <a:r>
              <a:rPr lang="en-US" sz="2000" dirty="0">
                <a:latin typeface="Times New Roman" panose="02020603050405020304" pitchFamily="18" charset="0"/>
                <a:cs typeface="Times New Roman" panose="02020603050405020304" pitchFamily="18" charset="0"/>
              </a:rPr>
              <a:t>1DS18EC156</a:t>
            </a:r>
          </a:p>
          <a:p>
            <a:r>
              <a:rPr lang="en-US" sz="2000" dirty="0">
                <a:latin typeface="Times New Roman" panose="02020603050405020304" pitchFamily="18" charset="0"/>
                <a:cs typeface="Times New Roman" panose="02020603050405020304" pitchFamily="18" charset="0"/>
              </a:rPr>
              <a:t>1DS18EC144</a:t>
            </a:r>
          </a:p>
          <a:p>
            <a:r>
              <a:rPr lang="en-US" sz="2000" dirty="0">
                <a:latin typeface="Times New Roman" panose="02020603050405020304" pitchFamily="18" charset="0"/>
                <a:cs typeface="Times New Roman" panose="02020603050405020304" pitchFamily="18" charset="0"/>
              </a:rPr>
              <a:t>1DS18EC143</a:t>
            </a:r>
            <a:endParaRPr lang="en-IN" sz="20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B0907146-CCB8-43B9-86BE-1A1153E4443E}"/>
              </a:ext>
            </a:extLst>
          </p:cNvPr>
          <p:cNvSpPr/>
          <p:nvPr/>
        </p:nvSpPr>
        <p:spPr>
          <a:xfrm>
            <a:off x="2004288" y="4233562"/>
            <a:ext cx="9107057" cy="796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1D10C200-6028-4F40-B56F-E8E86F0BA9C8}"/>
              </a:ext>
            </a:extLst>
          </p:cNvPr>
          <p:cNvSpPr/>
          <p:nvPr/>
        </p:nvSpPr>
        <p:spPr>
          <a:xfrm>
            <a:off x="2071351" y="4301032"/>
            <a:ext cx="9107057" cy="796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CE2E42-1FB2-42D4-984C-C393664113C8}"/>
              </a:ext>
            </a:extLst>
          </p:cNvPr>
          <p:cNvSpPr txBox="1"/>
          <p:nvPr/>
        </p:nvSpPr>
        <p:spPr>
          <a:xfrm>
            <a:off x="9554140" y="5251391"/>
            <a:ext cx="2185278" cy="923330"/>
          </a:xfrm>
          <a:prstGeom prst="rect">
            <a:avLst/>
          </a:prstGeom>
          <a:noFill/>
        </p:spPr>
        <p:txBody>
          <a:bodyPr wrap="none" rtlCol="0">
            <a:spAutoFit/>
          </a:bodyPr>
          <a:lstStyle/>
          <a:p>
            <a:pPr algn="ctr"/>
            <a:r>
              <a:rPr lang="en-GB" sz="1800" b="1" u="sng" dirty="0">
                <a:effectLst/>
                <a:latin typeface="Times New Roman" panose="02020603050405020304" pitchFamily="18" charset="0"/>
                <a:ea typeface="Times New Roman" panose="02020603050405020304" pitchFamily="18" charset="0"/>
                <a:cs typeface="Times New Roman" panose="02020603050405020304" pitchFamily="18" charset="0"/>
              </a:rPr>
              <a:t>Faculty In-charge</a:t>
            </a:r>
            <a:endParaRPr lang="en-IN" sz="1800" b="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Dr.</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Mahesh Kumar 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4683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6CA7582-B57F-405D-8016-8490B31BA07C}"/>
              </a:ext>
            </a:extLst>
          </p:cNvPr>
          <p:cNvSpPr>
            <a:spLocks noGrp="1" noRot="1" noChangeArrowheads="1"/>
          </p:cNvSpPr>
          <p:nvPr>
            <p:ph type="title"/>
          </p:nvPr>
        </p:nvSpPr>
        <p:spPr>
          <a:xfrm>
            <a:off x="598056" y="291235"/>
            <a:ext cx="10515600" cy="1325563"/>
          </a:xfrm>
        </p:spPr>
        <p:txBody>
          <a:bodyPr>
            <a:normAutofit/>
          </a:bodyPr>
          <a:lstStyle/>
          <a:p>
            <a:pPr eaLnBrk="1" hangingPunct="1"/>
            <a:r>
              <a:rPr lang="en-US" altLang="zh-CN" sz="4000" u="sng" dirty="0"/>
              <a:t>Algorithm to Convert Canonical POS to SOP</a:t>
            </a:r>
          </a:p>
        </p:txBody>
      </p:sp>
      <p:sp>
        <p:nvSpPr>
          <p:cNvPr id="56323" name="Rectangle 3">
            <a:extLst>
              <a:ext uri="{FF2B5EF4-FFF2-40B4-BE49-F238E27FC236}">
                <a16:creationId xmlns:a16="http://schemas.microsoft.com/office/drawing/2014/main" id="{967E9B77-2E84-4216-95FA-A484FD0E3D11}"/>
              </a:ext>
            </a:extLst>
          </p:cNvPr>
          <p:cNvSpPr>
            <a:spLocks noGrp="1" noChangeArrowheads="1"/>
          </p:cNvSpPr>
          <p:nvPr>
            <p:ph idx="1"/>
          </p:nvPr>
        </p:nvSpPr>
        <p:spPr>
          <a:xfrm>
            <a:off x="598056" y="1659373"/>
            <a:ext cx="10515600" cy="2699513"/>
          </a:xfrm>
        </p:spPr>
        <p:txBody>
          <a:bodyPr>
            <a:normAutofit fontScale="92500" lnSpcReduction="10000"/>
          </a:bodyPr>
          <a:lstStyle/>
          <a:p>
            <a:pPr marL="0" indent="0" eaLnBrk="1" hangingPunct="1">
              <a:buNone/>
            </a:pPr>
            <a:r>
              <a:rPr lang="en-US" sz="2600" b="1" i="0" dirty="0">
                <a:effectLst/>
                <a:latin typeface="Times New Roman" panose="02020603050405020304" pitchFamily="18" charset="0"/>
                <a:cs typeface="Times New Roman" panose="02020603050405020304" pitchFamily="18" charset="0"/>
              </a:rPr>
              <a:t>Assumption:</a:t>
            </a:r>
            <a:r>
              <a:rPr lang="en-US" sz="2600" b="0" i="0" dirty="0">
                <a:effectLst/>
                <a:latin typeface="Times New Roman" panose="02020603050405020304" pitchFamily="18" charset="0"/>
                <a:cs typeface="Times New Roman" panose="02020603050405020304" pitchFamily="18" charset="0"/>
              </a:rPr>
              <a:t> The input POS expression is standard. </a:t>
            </a:r>
          </a:p>
          <a:p>
            <a:pPr marL="0" indent="0" eaLnBrk="1" hangingPunct="1">
              <a:buNone/>
            </a:pPr>
            <a:r>
              <a:rPr lang="en-US" sz="2600" b="0" i="0" dirty="0">
                <a:effectLst/>
                <a:latin typeface="Times New Roman" panose="02020603050405020304" pitchFamily="18" charset="0"/>
                <a:cs typeface="Times New Roman" panose="02020603050405020304" pitchFamily="18" charset="0"/>
              </a:rPr>
              <a:t>The variables in POS expression are continuous i.e. </a:t>
            </a:r>
          </a:p>
          <a:p>
            <a:pPr marL="0" indent="0" eaLnBrk="1" hangingPunct="1">
              <a:buNone/>
            </a:pPr>
            <a:r>
              <a:rPr lang="en-US" sz="2600" b="0" i="0" dirty="0">
                <a:effectLst/>
                <a:latin typeface="Times New Roman" panose="02020603050405020304" pitchFamily="18" charset="0"/>
                <a:cs typeface="Times New Roman" panose="02020603050405020304" pitchFamily="18" charset="0"/>
              </a:rPr>
              <a:t>if expression contains variable </a:t>
            </a:r>
            <a:r>
              <a:rPr lang="en-US" sz="2600" b="0" i="1" dirty="0">
                <a:effectLst/>
                <a:latin typeface="Times New Roman" panose="02020603050405020304" pitchFamily="18" charset="0"/>
                <a:cs typeface="Times New Roman" panose="02020603050405020304" pitchFamily="18" charset="0"/>
              </a:rPr>
              <a:t>A</a:t>
            </a:r>
            <a:r>
              <a:rPr lang="en-US" sz="2600" b="0" i="0" dirty="0">
                <a:effectLst/>
                <a:latin typeface="Times New Roman" panose="02020603050405020304" pitchFamily="18" charset="0"/>
                <a:cs typeface="Times New Roman" panose="02020603050405020304" pitchFamily="18" charset="0"/>
              </a:rPr>
              <a:t> then it will have</a:t>
            </a:r>
          </a:p>
          <a:p>
            <a:pPr marL="0" indent="0" eaLnBrk="1" hangingPunct="1">
              <a:buNone/>
            </a:pPr>
            <a:r>
              <a:rPr lang="en-US" sz="2600" b="0" i="0" dirty="0">
                <a:effectLst/>
                <a:latin typeface="Times New Roman" panose="02020603050405020304" pitchFamily="18" charset="0"/>
                <a:cs typeface="Times New Roman" panose="02020603050405020304" pitchFamily="18" charset="0"/>
              </a:rPr>
              <a:t>Variables </a:t>
            </a:r>
            <a:r>
              <a:rPr lang="en-US" sz="2600" b="0" i="1" dirty="0">
                <a:effectLst/>
                <a:latin typeface="Times New Roman" panose="02020603050405020304" pitchFamily="18" charset="0"/>
                <a:cs typeface="Times New Roman" panose="02020603050405020304" pitchFamily="18" charset="0"/>
              </a:rPr>
              <a:t>B</a:t>
            </a:r>
            <a:r>
              <a:rPr lang="en-US" sz="2600" b="0" i="0" dirty="0">
                <a:effectLst/>
                <a:latin typeface="Times New Roman" panose="02020603050405020304" pitchFamily="18" charset="0"/>
                <a:cs typeface="Times New Roman" panose="02020603050405020304" pitchFamily="18" charset="0"/>
              </a:rPr>
              <a:t>, </a:t>
            </a:r>
            <a:r>
              <a:rPr lang="en-US" sz="2600" b="0" i="1" dirty="0">
                <a:effectLst/>
                <a:latin typeface="Times New Roman" panose="02020603050405020304" pitchFamily="18" charset="0"/>
                <a:cs typeface="Times New Roman" panose="02020603050405020304" pitchFamily="18" charset="0"/>
              </a:rPr>
              <a:t>C</a:t>
            </a:r>
            <a:r>
              <a:rPr lang="en-US" sz="2600" b="0" i="0" dirty="0">
                <a:effectLst/>
                <a:latin typeface="Times New Roman" panose="02020603050405020304" pitchFamily="18" charset="0"/>
                <a:cs typeface="Times New Roman" panose="02020603050405020304" pitchFamily="18" charset="0"/>
              </a:rPr>
              <a:t> respectively and each Sum term</a:t>
            </a:r>
          </a:p>
          <a:p>
            <a:pPr marL="0" indent="0" eaLnBrk="1" hangingPunct="1">
              <a:buNone/>
            </a:pPr>
            <a:r>
              <a:rPr lang="en-US" sz="2600" b="0" i="0" dirty="0">
                <a:effectLst/>
                <a:latin typeface="Times New Roman" panose="02020603050405020304" pitchFamily="18" charset="0"/>
                <a:cs typeface="Times New Roman" panose="02020603050405020304" pitchFamily="18" charset="0"/>
              </a:rPr>
              <a:t>contains the alphabets in sorted order i.e.</a:t>
            </a:r>
          </a:p>
          <a:p>
            <a:pPr marL="0" indent="0" eaLnBrk="1" hangingPunct="1">
              <a:buNone/>
            </a:pPr>
            <a:r>
              <a:rPr lang="en-US" sz="2600" b="0" i="1" dirty="0">
                <a:effectLst/>
                <a:latin typeface="Times New Roman" panose="02020603050405020304" pitchFamily="18" charset="0"/>
                <a:cs typeface="Times New Roman" panose="02020603050405020304" pitchFamily="18" charset="0"/>
              </a:rPr>
              <a:t>A + B + C</a:t>
            </a:r>
            <a:r>
              <a:rPr lang="en-US" sz="2600" b="0" i="0" dirty="0">
                <a:effectLst/>
                <a:latin typeface="Times New Roman" panose="02020603050405020304" pitchFamily="18" charset="0"/>
                <a:cs typeface="Times New Roman" panose="02020603050405020304" pitchFamily="18" charset="0"/>
              </a:rPr>
              <a:t> (not like B+A+C).</a:t>
            </a:r>
            <a:endParaRPr lang="en-US" altLang="zh-CN" sz="2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733D9BE-CFC1-4A74-ABDC-C2E5EEBA9005}"/>
              </a:ext>
            </a:extLst>
          </p:cNvPr>
          <p:cNvSpPr txBox="1"/>
          <p:nvPr/>
        </p:nvSpPr>
        <p:spPr>
          <a:xfrm>
            <a:off x="598056" y="4493823"/>
            <a:ext cx="5840302" cy="1292662"/>
          </a:xfrm>
          <a:prstGeom prst="rect">
            <a:avLst/>
          </a:prstGeom>
          <a:noFill/>
        </p:spPr>
        <p:txBody>
          <a:bodyPr wrap="square">
            <a:spAutoFit/>
          </a:bodyPr>
          <a:lstStyle/>
          <a:p>
            <a:r>
              <a:rPr lang="en-US" sz="2600" b="1" i="0" dirty="0">
                <a:effectLst/>
                <a:latin typeface="Times New Roman" panose="02020603050405020304" pitchFamily="18" charset="0"/>
                <a:cs typeface="Times New Roman" panose="02020603050405020304" pitchFamily="18" charset="0"/>
              </a:rPr>
              <a:t>INPUT: </a:t>
            </a:r>
          </a:p>
          <a:p>
            <a:r>
              <a:rPr lang="en-US" altLang="zh-CN" sz="2600" dirty="0">
                <a:latin typeface="Times New Roman" panose="02020603050405020304" pitchFamily="18" charset="0"/>
                <a:cs typeface="Times New Roman" panose="02020603050405020304" pitchFamily="18" charset="0"/>
              </a:rPr>
              <a:t>f(A,B,C)= (A+B+C).(A+B+C’).</a:t>
            </a:r>
          </a:p>
          <a:p>
            <a:r>
              <a:rPr lang="en-US" altLang="zh-CN" sz="2600" dirty="0">
                <a:latin typeface="Times New Roman" panose="02020603050405020304" pitchFamily="18" charset="0"/>
                <a:cs typeface="Times New Roman" panose="02020603050405020304" pitchFamily="18" charset="0"/>
              </a:rPr>
              <a:t>                 (A’+B+C).(A’+B’+C’)</a:t>
            </a:r>
            <a:endParaRPr lang="en-US" sz="2600" b="0" i="0" dirty="0">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2D0110D-C170-4CDD-A731-7C592594222E}"/>
              </a:ext>
            </a:extLst>
          </p:cNvPr>
          <p:cNvSpPr txBox="1"/>
          <p:nvPr/>
        </p:nvSpPr>
        <p:spPr>
          <a:xfrm>
            <a:off x="7918603" y="1778142"/>
            <a:ext cx="938077" cy="369332"/>
          </a:xfrm>
          <a:prstGeom prst="rect">
            <a:avLst/>
          </a:prstGeom>
          <a:noFill/>
        </p:spPr>
        <p:txBody>
          <a:bodyPr wrap="none" rtlCol="0">
            <a:spAutoFit/>
          </a:bodyPr>
          <a:lstStyle/>
          <a:p>
            <a:r>
              <a:rPr lang="en-US" altLang="zh-CN" sz="1800" dirty="0"/>
              <a:t>(A+B+C)</a:t>
            </a:r>
            <a:endParaRPr lang="en-IN" dirty="0"/>
          </a:p>
        </p:txBody>
      </p:sp>
      <p:sp>
        <p:nvSpPr>
          <p:cNvPr id="25" name="TextBox 24">
            <a:extLst>
              <a:ext uri="{FF2B5EF4-FFF2-40B4-BE49-F238E27FC236}">
                <a16:creationId xmlns:a16="http://schemas.microsoft.com/office/drawing/2014/main" id="{77A631FA-2284-439C-A38B-4331791DA9EF}"/>
              </a:ext>
            </a:extLst>
          </p:cNvPr>
          <p:cNvSpPr txBox="1"/>
          <p:nvPr/>
        </p:nvSpPr>
        <p:spPr>
          <a:xfrm>
            <a:off x="7884748" y="3042603"/>
            <a:ext cx="1005788" cy="369332"/>
          </a:xfrm>
          <a:prstGeom prst="rect">
            <a:avLst/>
          </a:prstGeom>
          <a:noFill/>
        </p:spPr>
        <p:txBody>
          <a:bodyPr wrap="none" rtlCol="0">
            <a:spAutoFit/>
          </a:bodyPr>
          <a:lstStyle/>
          <a:p>
            <a:r>
              <a:rPr lang="en-US" altLang="zh-CN" dirty="0"/>
              <a:t>(A+B+C’)</a:t>
            </a:r>
            <a:endParaRPr lang="en-IN" dirty="0"/>
          </a:p>
        </p:txBody>
      </p:sp>
      <p:sp>
        <p:nvSpPr>
          <p:cNvPr id="26" name="object 8">
            <a:extLst>
              <a:ext uri="{FF2B5EF4-FFF2-40B4-BE49-F238E27FC236}">
                <a16:creationId xmlns:a16="http://schemas.microsoft.com/office/drawing/2014/main" id="{C26B6735-B2BF-43DB-B4BE-05977AB24AE9}"/>
              </a:ext>
            </a:extLst>
          </p:cNvPr>
          <p:cNvSpPr/>
          <p:nvPr/>
        </p:nvSpPr>
        <p:spPr>
          <a:xfrm rot="14795944">
            <a:off x="8796354" y="2681409"/>
            <a:ext cx="120650" cy="533400"/>
          </a:xfrm>
          <a:custGeom>
            <a:avLst/>
            <a:gdLst/>
            <a:ahLst/>
            <a:cxnLst/>
            <a:rect l="l" t="t" r="r" b="b"/>
            <a:pathLst>
              <a:path w="120650" h="533400">
                <a:moveTo>
                  <a:pt x="14477" y="415289"/>
                </a:moveTo>
                <a:lnTo>
                  <a:pt x="8381" y="418845"/>
                </a:lnTo>
                <a:lnTo>
                  <a:pt x="2158" y="422401"/>
                </a:lnTo>
                <a:lnTo>
                  <a:pt x="0" y="430402"/>
                </a:lnTo>
                <a:lnTo>
                  <a:pt x="3682" y="436499"/>
                </a:lnTo>
                <a:lnTo>
                  <a:pt x="60197" y="533400"/>
                </a:lnTo>
                <a:lnTo>
                  <a:pt x="75160" y="507745"/>
                </a:lnTo>
                <a:lnTo>
                  <a:pt x="47243" y="507745"/>
                </a:lnTo>
                <a:lnTo>
                  <a:pt x="47243" y="459903"/>
                </a:lnTo>
                <a:lnTo>
                  <a:pt x="26034" y="423544"/>
                </a:lnTo>
                <a:lnTo>
                  <a:pt x="22478" y="417321"/>
                </a:lnTo>
                <a:lnTo>
                  <a:pt x="14477" y="415289"/>
                </a:lnTo>
                <a:close/>
              </a:path>
              <a:path w="120650" h="533400">
                <a:moveTo>
                  <a:pt x="47243" y="459903"/>
                </a:moveTo>
                <a:lnTo>
                  <a:pt x="47243" y="507745"/>
                </a:lnTo>
                <a:lnTo>
                  <a:pt x="73151" y="507745"/>
                </a:lnTo>
                <a:lnTo>
                  <a:pt x="73151" y="501269"/>
                </a:lnTo>
                <a:lnTo>
                  <a:pt x="49021" y="501269"/>
                </a:lnTo>
                <a:lnTo>
                  <a:pt x="60197" y="482110"/>
                </a:lnTo>
                <a:lnTo>
                  <a:pt x="47243" y="459903"/>
                </a:lnTo>
                <a:close/>
              </a:path>
              <a:path w="120650" h="533400">
                <a:moveTo>
                  <a:pt x="105917" y="415289"/>
                </a:moveTo>
                <a:lnTo>
                  <a:pt x="97916" y="417321"/>
                </a:lnTo>
                <a:lnTo>
                  <a:pt x="94360" y="423544"/>
                </a:lnTo>
                <a:lnTo>
                  <a:pt x="73151" y="459903"/>
                </a:lnTo>
                <a:lnTo>
                  <a:pt x="73151" y="507745"/>
                </a:lnTo>
                <a:lnTo>
                  <a:pt x="75160" y="507745"/>
                </a:lnTo>
                <a:lnTo>
                  <a:pt x="120268" y="430402"/>
                </a:lnTo>
                <a:lnTo>
                  <a:pt x="118236" y="422401"/>
                </a:lnTo>
                <a:lnTo>
                  <a:pt x="112013" y="418845"/>
                </a:lnTo>
                <a:lnTo>
                  <a:pt x="105917" y="415289"/>
                </a:lnTo>
                <a:close/>
              </a:path>
              <a:path w="120650" h="533400">
                <a:moveTo>
                  <a:pt x="60197" y="482110"/>
                </a:moveTo>
                <a:lnTo>
                  <a:pt x="49021" y="501269"/>
                </a:lnTo>
                <a:lnTo>
                  <a:pt x="71374" y="501269"/>
                </a:lnTo>
                <a:lnTo>
                  <a:pt x="60197" y="482110"/>
                </a:lnTo>
                <a:close/>
              </a:path>
              <a:path w="120650" h="533400">
                <a:moveTo>
                  <a:pt x="73151" y="459903"/>
                </a:moveTo>
                <a:lnTo>
                  <a:pt x="60197" y="482110"/>
                </a:lnTo>
                <a:lnTo>
                  <a:pt x="71374" y="501269"/>
                </a:lnTo>
                <a:lnTo>
                  <a:pt x="73151" y="501269"/>
                </a:lnTo>
                <a:lnTo>
                  <a:pt x="73151" y="459903"/>
                </a:lnTo>
                <a:close/>
              </a:path>
              <a:path w="120650" h="533400">
                <a:moveTo>
                  <a:pt x="73151" y="0"/>
                </a:moveTo>
                <a:lnTo>
                  <a:pt x="47243" y="0"/>
                </a:lnTo>
                <a:lnTo>
                  <a:pt x="47243" y="459903"/>
                </a:lnTo>
                <a:lnTo>
                  <a:pt x="60197" y="482110"/>
                </a:lnTo>
                <a:lnTo>
                  <a:pt x="73151" y="459903"/>
                </a:lnTo>
                <a:lnTo>
                  <a:pt x="73151" y="0"/>
                </a:lnTo>
                <a:close/>
              </a:path>
            </a:pathLst>
          </a:custGeom>
          <a:solidFill>
            <a:srgbClr val="000000"/>
          </a:solidFill>
        </p:spPr>
        <p:txBody>
          <a:bodyPr wrap="square" lIns="0" tIns="0" rIns="0" bIns="0" rtlCol="0"/>
          <a:lstStyle/>
          <a:p>
            <a:endParaRPr/>
          </a:p>
        </p:txBody>
      </p:sp>
      <p:sp>
        <p:nvSpPr>
          <p:cNvPr id="20" name="TextBox 19">
            <a:extLst>
              <a:ext uri="{FF2B5EF4-FFF2-40B4-BE49-F238E27FC236}">
                <a16:creationId xmlns:a16="http://schemas.microsoft.com/office/drawing/2014/main" id="{A7B6B8B8-275E-4844-BEFE-D295A08A9E33}"/>
              </a:ext>
            </a:extLst>
          </p:cNvPr>
          <p:cNvSpPr txBox="1"/>
          <p:nvPr/>
        </p:nvSpPr>
        <p:spPr>
          <a:xfrm>
            <a:off x="9705931" y="1245883"/>
            <a:ext cx="1503553" cy="369332"/>
          </a:xfrm>
          <a:prstGeom prst="rect">
            <a:avLst/>
          </a:prstGeom>
          <a:noFill/>
        </p:spPr>
        <p:txBody>
          <a:bodyPr wrap="none" rtlCol="0">
            <a:spAutoFit/>
          </a:bodyPr>
          <a:lstStyle/>
          <a:p>
            <a:r>
              <a:rPr lang="en-US" dirty="0"/>
              <a:t>TRUTH TABLE:</a:t>
            </a:r>
            <a:endParaRPr lang="en-IN" dirty="0"/>
          </a:p>
        </p:txBody>
      </p:sp>
      <p:sp>
        <p:nvSpPr>
          <p:cNvPr id="19" name="TextBox 18">
            <a:extLst>
              <a:ext uri="{FF2B5EF4-FFF2-40B4-BE49-F238E27FC236}">
                <a16:creationId xmlns:a16="http://schemas.microsoft.com/office/drawing/2014/main" id="{07E0B0E7-57A3-41AE-946F-93613DF5C44A}"/>
              </a:ext>
            </a:extLst>
          </p:cNvPr>
          <p:cNvSpPr txBox="1"/>
          <p:nvPr/>
        </p:nvSpPr>
        <p:spPr>
          <a:xfrm>
            <a:off x="7594442" y="4194220"/>
            <a:ext cx="989373" cy="369332"/>
          </a:xfrm>
          <a:prstGeom prst="rect">
            <a:avLst/>
          </a:prstGeom>
          <a:noFill/>
        </p:spPr>
        <p:txBody>
          <a:bodyPr wrap="none" rtlCol="0">
            <a:spAutoFit/>
          </a:bodyPr>
          <a:lstStyle/>
          <a:p>
            <a:r>
              <a:rPr lang="en-US" altLang="zh-CN" dirty="0"/>
              <a:t>(A’+B+C)</a:t>
            </a:r>
            <a:endParaRPr lang="en-IN" dirty="0"/>
          </a:p>
        </p:txBody>
      </p:sp>
      <p:sp>
        <p:nvSpPr>
          <p:cNvPr id="21" name="object 8">
            <a:extLst>
              <a:ext uri="{FF2B5EF4-FFF2-40B4-BE49-F238E27FC236}">
                <a16:creationId xmlns:a16="http://schemas.microsoft.com/office/drawing/2014/main" id="{D8F418C2-899B-4A7F-9E64-95B7E964F3D2}"/>
              </a:ext>
            </a:extLst>
          </p:cNvPr>
          <p:cNvSpPr/>
          <p:nvPr/>
        </p:nvSpPr>
        <p:spPr>
          <a:xfrm rot="16200000">
            <a:off x="8739065" y="4122768"/>
            <a:ext cx="120650" cy="533400"/>
          </a:xfrm>
          <a:custGeom>
            <a:avLst/>
            <a:gdLst/>
            <a:ahLst/>
            <a:cxnLst/>
            <a:rect l="l" t="t" r="r" b="b"/>
            <a:pathLst>
              <a:path w="120650" h="533400">
                <a:moveTo>
                  <a:pt x="14477" y="415289"/>
                </a:moveTo>
                <a:lnTo>
                  <a:pt x="8381" y="418845"/>
                </a:lnTo>
                <a:lnTo>
                  <a:pt x="2158" y="422401"/>
                </a:lnTo>
                <a:lnTo>
                  <a:pt x="0" y="430402"/>
                </a:lnTo>
                <a:lnTo>
                  <a:pt x="3682" y="436499"/>
                </a:lnTo>
                <a:lnTo>
                  <a:pt x="60197" y="533400"/>
                </a:lnTo>
                <a:lnTo>
                  <a:pt x="75160" y="507745"/>
                </a:lnTo>
                <a:lnTo>
                  <a:pt x="47243" y="507745"/>
                </a:lnTo>
                <a:lnTo>
                  <a:pt x="47243" y="459903"/>
                </a:lnTo>
                <a:lnTo>
                  <a:pt x="26034" y="423544"/>
                </a:lnTo>
                <a:lnTo>
                  <a:pt x="22478" y="417321"/>
                </a:lnTo>
                <a:lnTo>
                  <a:pt x="14477" y="415289"/>
                </a:lnTo>
                <a:close/>
              </a:path>
              <a:path w="120650" h="533400">
                <a:moveTo>
                  <a:pt x="47243" y="459903"/>
                </a:moveTo>
                <a:lnTo>
                  <a:pt x="47243" y="507745"/>
                </a:lnTo>
                <a:lnTo>
                  <a:pt x="73151" y="507745"/>
                </a:lnTo>
                <a:lnTo>
                  <a:pt x="73151" y="501269"/>
                </a:lnTo>
                <a:lnTo>
                  <a:pt x="49021" y="501269"/>
                </a:lnTo>
                <a:lnTo>
                  <a:pt x="60197" y="482110"/>
                </a:lnTo>
                <a:lnTo>
                  <a:pt x="47243" y="459903"/>
                </a:lnTo>
                <a:close/>
              </a:path>
              <a:path w="120650" h="533400">
                <a:moveTo>
                  <a:pt x="105917" y="415289"/>
                </a:moveTo>
                <a:lnTo>
                  <a:pt x="97916" y="417321"/>
                </a:lnTo>
                <a:lnTo>
                  <a:pt x="94360" y="423544"/>
                </a:lnTo>
                <a:lnTo>
                  <a:pt x="73151" y="459903"/>
                </a:lnTo>
                <a:lnTo>
                  <a:pt x="73151" y="507745"/>
                </a:lnTo>
                <a:lnTo>
                  <a:pt x="75160" y="507745"/>
                </a:lnTo>
                <a:lnTo>
                  <a:pt x="120268" y="430402"/>
                </a:lnTo>
                <a:lnTo>
                  <a:pt x="118236" y="422401"/>
                </a:lnTo>
                <a:lnTo>
                  <a:pt x="112013" y="418845"/>
                </a:lnTo>
                <a:lnTo>
                  <a:pt x="105917" y="415289"/>
                </a:lnTo>
                <a:close/>
              </a:path>
              <a:path w="120650" h="533400">
                <a:moveTo>
                  <a:pt x="60197" y="482110"/>
                </a:moveTo>
                <a:lnTo>
                  <a:pt x="49021" y="501269"/>
                </a:lnTo>
                <a:lnTo>
                  <a:pt x="71374" y="501269"/>
                </a:lnTo>
                <a:lnTo>
                  <a:pt x="60197" y="482110"/>
                </a:lnTo>
                <a:close/>
              </a:path>
              <a:path w="120650" h="533400">
                <a:moveTo>
                  <a:pt x="73151" y="459903"/>
                </a:moveTo>
                <a:lnTo>
                  <a:pt x="60197" y="482110"/>
                </a:lnTo>
                <a:lnTo>
                  <a:pt x="71374" y="501269"/>
                </a:lnTo>
                <a:lnTo>
                  <a:pt x="73151" y="501269"/>
                </a:lnTo>
                <a:lnTo>
                  <a:pt x="73151" y="459903"/>
                </a:lnTo>
                <a:close/>
              </a:path>
              <a:path w="120650" h="533400">
                <a:moveTo>
                  <a:pt x="73151" y="0"/>
                </a:moveTo>
                <a:lnTo>
                  <a:pt x="47243" y="0"/>
                </a:lnTo>
                <a:lnTo>
                  <a:pt x="47243" y="459903"/>
                </a:lnTo>
                <a:lnTo>
                  <a:pt x="60197" y="482110"/>
                </a:lnTo>
                <a:lnTo>
                  <a:pt x="73151" y="459903"/>
                </a:lnTo>
                <a:lnTo>
                  <a:pt x="73151" y="0"/>
                </a:lnTo>
                <a:close/>
              </a:path>
            </a:pathLst>
          </a:custGeom>
          <a:solidFill>
            <a:srgbClr val="000000"/>
          </a:solidFill>
        </p:spPr>
        <p:txBody>
          <a:bodyPr wrap="square" lIns="0" tIns="0" rIns="0" bIns="0" rtlCol="0"/>
          <a:lstStyle/>
          <a:p>
            <a:endParaRPr/>
          </a:p>
        </p:txBody>
      </p:sp>
      <p:sp>
        <p:nvSpPr>
          <p:cNvPr id="22" name="TextBox 21">
            <a:extLst>
              <a:ext uri="{FF2B5EF4-FFF2-40B4-BE49-F238E27FC236}">
                <a16:creationId xmlns:a16="http://schemas.microsoft.com/office/drawing/2014/main" id="{B95DB60C-BD06-494D-910B-CE4208C34FC7}"/>
              </a:ext>
            </a:extLst>
          </p:cNvPr>
          <p:cNvSpPr txBox="1"/>
          <p:nvPr/>
        </p:nvSpPr>
        <p:spPr>
          <a:xfrm>
            <a:off x="7489561" y="5695869"/>
            <a:ext cx="1106008" cy="369332"/>
          </a:xfrm>
          <a:prstGeom prst="rect">
            <a:avLst/>
          </a:prstGeom>
          <a:noFill/>
        </p:spPr>
        <p:txBody>
          <a:bodyPr wrap="none" rtlCol="0">
            <a:spAutoFit/>
          </a:bodyPr>
          <a:lstStyle/>
          <a:p>
            <a:r>
              <a:rPr lang="en-US" altLang="zh-CN" dirty="0"/>
              <a:t>(A’+B’+C’)</a:t>
            </a:r>
            <a:endParaRPr lang="en-IN" dirty="0"/>
          </a:p>
        </p:txBody>
      </p:sp>
      <p:sp>
        <p:nvSpPr>
          <p:cNvPr id="23" name="object 8">
            <a:extLst>
              <a:ext uri="{FF2B5EF4-FFF2-40B4-BE49-F238E27FC236}">
                <a16:creationId xmlns:a16="http://schemas.microsoft.com/office/drawing/2014/main" id="{647BE9FB-4562-4900-9905-484B1A220814}"/>
              </a:ext>
            </a:extLst>
          </p:cNvPr>
          <p:cNvSpPr/>
          <p:nvPr/>
        </p:nvSpPr>
        <p:spPr>
          <a:xfrm rot="16200000">
            <a:off x="8739065" y="5639854"/>
            <a:ext cx="120650" cy="533400"/>
          </a:xfrm>
          <a:custGeom>
            <a:avLst/>
            <a:gdLst/>
            <a:ahLst/>
            <a:cxnLst/>
            <a:rect l="l" t="t" r="r" b="b"/>
            <a:pathLst>
              <a:path w="120650" h="533400">
                <a:moveTo>
                  <a:pt x="14477" y="415289"/>
                </a:moveTo>
                <a:lnTo>
                  <a:pt x="8381" y="418845"/>
                </a:lnTo>
                <a:lnTo>
                  <a:pt x="2158" y="422401"/>
                </a:lnTo>
                <a:lnTo>
                  <a:pt x="0" y="430402"/>
                </a:lnTo>
                <a:lnTo>
                  <a:pt x="3682" y="436499"/>
                </a:lnTo>
                <a:lnTo>
                  <a:pt x="60197" y="533400"/>
                </a:lnTo>
                <a:lnTo>
                  <a:pt x="75160" y="507745"/>
                </a:lnTo>
                <a:lnTo>
                  <a:pt x="47243" y="507745"/>
                </a:lnTo>
                <a:lnTo>
                  <a:pt x="47243" y="459903"/>
                </a:lnTo>
                <a:lnTo>
                  <a:pt x="26034" y="423544"/>
                </a:lnTo>
                <a:lnTo>
                  <a:pt x="22478" y="417321"/>
                </a:lnTo>
                <a:lnTo>
                  <a:pt x="14477" y="415289"/>
                </a:lnTo>
                <a:close/>
              </a:path>
              <a:path w="120650" h="533400">
                <a:moveTo>
                  <a:pt x="47243" y="459903"/>
                </a:moveTo>
                <a:lnTo>
                  <a:pt x="47243" y="507745"/>
                </a:lnTo>
                <a:lnTo>
                  <a:pt x="73151" y="507745"/>
                </a:lnTo>
                <a:lnTo>
                  <a:pt x="73151" y="501269"/>
                </a:lnTo>
                <a:lnTo>
                  <a:pt x="49021" y="501269"/>
                </a:lnTo>
                <a:lnTo>
                  <a:pt x="60197" y="482110"/>
                </a:lnTo>
                <a:lnTo>
                  <a:pt x="47243" y="459903"/>
                </a:lnTo>
                <a:close/>
              </a:path>
              <a:path w="120650" h="533400">
                <a:moveTo>
                  <a:pt x="105917" y="415289"/>
                </a:moveTo>
                <a:lnTo>
                  <a:pt x="97916" y="417321"/>
                </a:lnTo>
                <a:lnTo>
                  <a:pt x="94360" y="423544"/>
                </a:lnTo>
                <a:lnTo>
                  <a:pt x="73151" y="459903"/>
                </a:lnTo>
                <a:lnTo>
                  <a:pt x="73151" y="507745"/>
                </a:lnTo>
                <a:lnTo>
                  <a:pt x="75160" y="507745"/>
                </a:lnTo>
                <a:lnTo>
                  <a:pt x="120268" y="430402"/>
                </a:lnTo>
                <a:lnTo>
                  <a:pt x="118236" y="422401"/>
                </a:lnTo>
                <a:lnTo>
                  <a:pt x="112013" y="418845"/>
                </a:lnTo>
                <a:lnTo>
                  <a:pt x="105917" y="415289"/>
                </a:lnTo>
                <a:close/>
              </a:path>
              <a:path w="120650" h="533400">
                <a:moveTo>
                  <a:pt x="60197" y="482110"/>
                </a:moveTo>
                <a:lnTo>
                  <a:pt x="49021" y="501269"/>
                </a:lnTo>
                <a:lnTo>
                  <a:pt x="71374" y="501269"/>
                </a:lnTo>
                <a:lnTo>
                  <a:pt x="60197" y="482110"/>
                </a:lnTo>
                <a:close/>
              </a:path>
              <a:path w="120650" h="533400">
                <a:moveTo>
                  <a:pt x="73151" y="459903"/>
                </a:moveTo>
                <a:lnTo>
                  <a:pt x="60197" y="482110"/>
                </a:lnTo>
                <a:lnTo>
                  <a:pt x="71374" y="501269"/>
                </a:lnTo>
                <a:lnTo>
                  <a:pt x="73151" y="501269"/>
                </a:lnTo>
                <a:lnTo>
                  <a:pt x="73151" y="459903"/>
                </a:lnTo>
                <a:close/>
              </a:path>
              <a:path w="120650" h="533400">
                <a:moveTo>
                  <a:pt x="73151" y="0"/>
                </a:moveTo>
                <a:lnTo>
                  <a:pt x="47243" y="0"/>
                </a:lnTo>
                <a:lnTo>
                  <a:pt x="47243" y="459903"/>
                </a:lnTo>
                <a:lnTo>
                  <a:pt x="60197" y="482110"/>
                </a:lnTo>
                <a:lnTo>
                  <a:pt x="73151" y="459903"/>
                </a:lnTo>
                <a:lnTo>
                  <a:pt x="73151" y="0"/>
                </a:lnTo>
                <a:close/>
              </a:path>
            </a:pathLst>
          </a:custGeom>
          <a:solidFill>
            <a:srgbClr val="000000"/>
          </a:solidFill>
        </p:spPr>
        <p:txBody>
          <a:bodyPr wrap="square" lIns="0" tIns="0" rIns="0" bIns="0" rtlCol="0"/>
          <a:lstStyle/>
          <a:p>
            <a:endParaRPr/>
          </a:p>
        </p:txBody>
      </p:sp>
      <p:graphicFrame>
        <p:nvGraphicFramePr>
          <p:cNvPr id="27" name="Table 6">
            <a:extLst>
              <a:ext uri="{FF2B5EF4-FFF2-40B4-BE49-F238E27FC236}">
                <a16:creationId xmlns:a16="http://schemas.microsoft.com/office/drawing/2014/main" id="{A554173F-6A3D-4171-AEF0-BFB2B38A28B0}"/>
              </a:ext>
            </a:extLst>
          </p:cNvPr>
          <p:cNvGraphicFramePr>
            <a:graphicFrameLocks noGrp="1"/>
          </p:cNvGraphicFramePr>
          <p:nvPr>
            <p:extLst>
              <p:ext uri="{D42A27DB-BD31-4B8C-83A1-F6EECF244321}">
                <p14:modId xmlns:p14="http://schemas.microsoft.com/office/powerpoint/2010/main" val="1415197325"/>
              </p:ext>
            </p:extLst>
          </p:nvPr>
        </p:nvGraphicFramePr>
        <p:xfrm>
          <a:off x="9194905" y="1597176"/>
          <a:ext cx="2283040" cy="4623615"/>
        </p:xfrm>
        <a:graphic>
          <a:graphicData uri="http://schemas.openxmlformats.org/drawingml/2006/table">
            <a:tbl>
              <a:tblPr firstRow="1" bandRow="1">
                <a:tableStyleId>{5C22544A-7EE6-4342-B048-85BDC9FD1C3A}</a:tableStyleId>
              </a:tblPr>
              <a:tblGrid>
                <a:gridCol w="570760">
                  <a:extLst>
                    <a:ext uri="{9D8B030D-6E8A-4147-A177-3AD203B41FA5}">
                      <a16:colId xmlns:a16="http://schemas.microsoft.com/office/drawing/2014/main" val="118924656"/>
                    </a:ext>
                  </a:extLst>
                </a:gridCol>
                <a:gridCol w="570760">
                  <a:extLst>
                    <a:ext uri="{9D8B030D-6E8A-4147-A177-3AD203B41FA5}">
                      <a16:colId xmlns:a16="http://schemas.microsoft.com/office/drawing/2014/main" val="1874711702"/>
                    </a:ext>
                  </a:extLst>
                </a:gridCol>
                <a:gridCol w="570760">
                  <a:extLst>
                    <a:ext uri="{9D8B030D-6E8A-4147-A177-3AD203B41FA5}">
                      <a16:colId xmlns:a16="http://schemas.microsoft.com/office/drawing/2014/main" val="3374466404"/>
                    </a:ext>
                  </a:extLst>
                </a:gridCol>
                <a:gridCol w="570760">
                  <a:extLst>
                    <a:ext uri="{9D8B030D-6E8A-4147-A177-3AD203B41FA5}">
                      <a16:colId xmlns:a16="http://schemas.microsoft.com/office/drawing/2014/main" val="3085604476"/>
                    </a:ext>
                  </a:extLst>
                </a:gridCol>
              </a:tblGrid>
              <a:tr h="513735">
                <a:tc>
                  <a:txBody>
                    <a:bodyPr/>
                    <a:lstStyle/>
                    <a:p>
                      <a:r>
                        <a:rPr lang="en-US" sz="1900" dirty="0"/>
                        <a:t>A</a:t>
                      </a:r>
                      <a:endParaRPr lang="en-IN" sz="1900" dirty="0"/>
                    </a:p>
                  </a:txBody>
                  <a:tcPr marL="97727" marR="97727" marT="48863" marB="48863"/>
                </a:tc>
                <a:tc>
                  <a:txBody>
                    <a:bodyPr/>
                    <a:lstStyle/>
                    <a:p>
                      <a:r>
                        <a:rPr lang="en-US" sz="1900" dirty="0"/>
                        <a:t>B</a:t>
                      </a:r>
                      <a:endParaRPr lang="en-IN" sz="1900" dirty="0"/>
                    </a:p>
                  </a:txBody>
                  <a:tcPr marL="97727" marR="97727" marT="48863" marB="48863"/>
                </a:tc>
                <a:tc>
                  <a:txBody>
                    <a:bodyPr/>
                    <a:lstStyle/>
                    <a:p>
                      <a:r>
                        <a:rPr lang="en-US" sz="1900" dirty="0"/>
                        <a:t>C</a:t>
                      </a:r>
                      <a:endParaRPr lang="en-IN" sz="1900" dirty="0"/>
                    </a:p>
                  </a:txBody>
                  <a:tcPr marL="97727" marR="97727" marT="48863" marB="48863"/>
                </a:tc>
                <a:tc>
                  <a:txBody>
                    <a:bodyPr/>
                    <a:lstStyle/>
                    <a:p>
                      <a:r>
                        <a:rPr lang="en-US" sz="1900" dirty="0"/>
                        <a:t>F</a:t>
                      </a:r>
                      <a:endParaRPr lang="en-IN" sz="1900" dirty="0"/>
                    </a:p>
                  </a:txBody>
                  <a:tcPr marL="97727" marR="97727" marT="48863" marB="48863"/>
                </a:tc>
                <a:extLst>
                  <a:ext uri="{0D108BD9-81ED-4DB2-BD59-A6C34878D82A}">
                    <a16:rowId xmlns:a16="http://schemas.microsoft.com/office/drawing/2014/main" val="2681145752"/>
                  </a:ext>
                </a:extLst>
              </a:tr>
              <a:tr h="513735">
                <a:tc>
                  <a:txBody>
                    <a:bodyPr/>
                    <a:lstStyle/>
                    <a:p>
                      <a:r>
                        <a:rPr lang="en-US" sz="1900" dirty="0"/>
                        <a:t>0</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0</a:t>
                      </a:r>
                      <a:endParaRPr lang="en-IN" sz="1900" dirty="0"/>
                    </a:p>
                  </a:txBody>
                  <a:tcPr marL="97727" marR="97727" marT="48863" marB="48863"/>
                </a:tc>
                <a:extLst>
                  <a:ext uri="{0D108BD9-81ED-4DB2-BD59-A6C34878D82A}">
                    <a16:rowId xmlns:a16="http://schemas.microsoft.com/office/drawing/2014/main" val="39398941"/>
                  </a:ext>
                </a:extLst>
              </a:tr>
              <a:tr h="513735">
                <a:tc>
                  <a:txBody>
                    <a:bodyPr/>
                    <a:lstStyle/>
                    <a:p>
                      <a:r>
                        <a:rPr lang="en-US" sz="1900" dirty="0"/>
                        <a:t>0</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extLst>
                  <a:ext uri="{0D108BD9-81ED-4DB2-BD59-A6C34878D82A}">
                    <a16:rowId xmlns:a16="http://schemas.microsoft.com/office/drawing/2014/main" val="3444444962"/>
                  </a:ext>
                </a:extLst>
              </a:tr>
              <a:tr h="513735">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extLst>
                  <a:ext uri="{0D108BD9-81ED-4DB2-BD59-A6C34878D82A}">
                    <a16:rowId xmlns:a16="http://schemas.microsoft.com/office/drawing/2014/main" val="3585134679"/>
                  </a:ext>
                </a:extLst>
              </a:tr>
              <a:tr h="513735">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1</a:t>
                      </a:r>
                      <a:endParaRPr lang="en-IN" sz="1900" dirty="0"/>
                    </a:p>
                  </a:txBody>
                  <a:tcPr marL="97727" marR="97727" marT="48863" marB="48863"/>
                </a:tc>
                <a:extLst>
                  <a:ext uri="{0D108BD9-81ED-4DB2-BD59-A6C34878D82A}">
                    <a16:rowId xmlns:a16="http://schemas.microsoft.com/office/drawing/2014/main" val="2718043859"/>
                  </a:ext>
                </a:extLst>
              </a:tr>
              <a:tr h="513735">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0</a:t>
                      </a:r>
                      <a:endParaRPr lang="en-IN" sz="1900" dirty="0"/>
                    </a:p>
                  </a:txBody>
                  <a:tcPr marL="97727" marR="97727" marT="48863" marB="48863"/>
                </a:tc>
                <a:extLst>
                  <a:ext uri="{0D108BD9-81ED-4DB2-BD59-A6C34878D82A}">
                    <a16:rowId xmlns:a16="http://schemas.microsoft.com/office/drawing/2014/main" val="640809854"/>
                  </a:ext>
                </a:extLst>
              </a:tr>
              <a:tr h="513735">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1</a:t>
                      </a:r>
                      <a:endParaRPr lang="en-IN" sz="1900" dirty="0"/>
                    </a:p>
                  </a:txBody>
                  <a:tcPr marL="97727" marR="97727" marT="48863" marB="48863"/>
                </a:tc>
                <a:extLst>
                  <a:ext uri="{0D108BD9-81ED-4DB2-BD59-A6C34878D82A}">
                    <a16:rowId xmlns:a16="http://schemas.microsoft.com/office/drawing/2014/main" val="3149265347"/>
                  </a:ext>
                </a:extLst>
              </a:tr>
              <a:tr h="513735">
                <a:tc>
                  <a:txBody>
                    <a:bodyPr/>
                    <a:lstStyle/>
                    <a:p>
                      <a:r>
                        <a:rPr lang="en-US" sz="1900" dirty="0"/>
                        <a:t>1</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extLst>
                  <a:ext uri="{0D108BD9-81ED-4DB2-BD59-A6C34878D82A}">
                    <a16:rowId xmlns:a16="http://schemas.microsoft.com/office/drawing/2014/main" val="2537859350"/>
                  </a:ext>
                </a:extLst>
              </a:tr>
              <a:tr h="513735">
                <a:tc>
                  <a:txBody>
                    <a:bodyPr/>
                    <a:lstStyle/>
                    <a:p>
                      <a:r>
                        <a:rPr lang="en-US" sz="1900" dirty="0"/>
                        <a:t>1</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extLst>
                  <a:ext uri="{0D108BD9-81ED-4DB2-BD59-A6C34878D82A}">
                    <a16:rowId xmlns:a16="http://schemas.microsoft.com/office/drawing/2014/main" val="74435434"/>
                  </a:ext>
                </a:extLst>
              </a:tr>
            </a:tbl>
          </a:graphicData>
        </a:graphic>
      </p:graphicFrame>
      <p:sp>
        <p:nvSpPr>
          <p:cNvPr id="29" name="object 8">
            <a:extLst>
              <a:ext uri="{FF2B5EF4-FFF2-40B4-BE49-F238E27FC236}">
                <a16:creationId xmlns:a16="http://schemas.microsoft.com/office/drawing/2014/main" id="{B41CFD0F-7ABB-4684-B386-35E213E4DBFF}"/>
              </a:ext>
            </a:extLst>
          </p:cNvPr>
          <p:cNvSpPr/>
          <p:nvPr/>
        </p:nvSpPr>
        <p:spPr>
          <a:xfrm rot="17745869">
            <a:off x="8818506" y="1991857"/>
            <a:ext cx="120650" cy="513080"/>
          </a:xfrm>
          <a:custGeom>
            <a:avLst/>
            <a:gdLst/>
            <a:ahLst/>
            <a:cxnLst/>
            <a:rect l="l" t="t" r="r" b="b"/>
            <a:pathLst>
              <a:path w="120650" h="513079">
                <a:moveTo>
                  <a:pt x="14350" y="394462"/>
                </a:moveTo>
                <a:lnTo>
                  <a:pt x="2031" y="401700"/>
                </a:lnTo>
                <a:lnTo>
                  <a:pt x="0" y="409575"/>
                </a:lnTo>
                <a:lnTo>
                  <a:pt x="3555" y="415797"/>
                </a:lnTo>
                <a:lnTo>
                  <a:pt x="60071" y="512699"/>
                </a:lnTo>
                <a:lnTo>
                  <a:pt x="75107" y="486918"/>
                </a:lnTo>
                <a:lnTo>
                  <a:pt x="47116" y="486918"/>
                </a:lnTo>
                <a:lnTo>
                  <a:pt x="47116" y="439075"/>
                </a:lnTo>
                <a:lnTo>
                  <a:pt x="25908" y="402716"/>
                </a:lnTo>
                <a:lnTo>
                  <a:pt x="22351" y="396494"/>
                </a:lnTo>
                <a:lnTo>
                  <a:pt x="14350" y="394462"/>
                </a:lnTo>
                <a:close/>
              </a:path>
              <a:path w="120650" h="513079">
                <a:moveTo>
                  <a:pt x="47117" y="439075"/>
                </a:moveTo>
                <a:lnTo>
                  <a:pt x="47116" y="486918"/>
                </a:lnTo>
                <a:lnTo>
                  <a:pt x="73025" y="486918"/>
                </a:lnTo>
                <a:lnTo>
                  <a:pt x="73025" y="480440"/>
                </a:lnTo>
                <a:lnTo>
                  <a:pt x="48894" y="480440"/>
                </a:lnTo>
                <a:lnTo>
                  <a:pt x="60071" y="461282"/>
                </a:lnTo>
                <a:lnTo>
                  <a:pt x="47117" y="439075"/>
                </a:lnTo>
                <a:close/>
              </a:path>
              <a:path w="120650" h="513079">
                <a:moveTo>
                  <a:pt x="105790" y="394462"/>
                </a:moveTo>
                <a:lnTo>
                  <a:pt x="97789" y="396494"/>
                </a:lnTo>
                <a:lnTo>
                  <a:pt x="94234" y="402716"/>
                </a:lnTo>
                <a:lnTo>
                  <a:pt x="73025" y="439075"/>
                </a:lnTo>
                <a:lnTo>
                  <a:pt x="73025" y="486918"/>
                </a:lnTo>
                <a:lnTo>
                  <a:pt x="75107" y="486918"/>
                </a:lnTo>
                <a:lnTo>
                  <a:pt x="116586" y="415797"/>
                </a:lnTo>
                <a:lnTo>
                  <a:pt x="120141" y="409575"/>
                </a:lnTo>
                <a:lnTo>
                  <a:pt x="118110" y="401700"/>
                </a:lnTo>
                <a:lnTo>
                  <a:pt x="105790" y="394462"/>
                </a:lnTo>
                <a:close/>
              </a:path>
              <a:path w="120650" h="513079">
                <a:moveTo>
                  <a:pt x="60071" y="461282"/>
                </a:moveTo>
                <a:lnTo>
                  <a:pt x="48894" y="480440"/>
                </a:lnTo>
                <a:lnTo>
                  <a:pt x="71247" y="480440"/>
                </a:lnTo>
                <a:lnTo>
                  <a:pt x="60071" y="461282"/>
                </a:lnTo>
                <a:close/>
              </a:path>
              <a:path w="120650" h="513079">
                <a:moveTo>
                  <a:pt x="73025" y="439075"/>
                </a:moveTo>
                <a:lnTo>
                  <a:pt x="60071" y="461282"/>
                </a:lnTo>
                <a:lnTo>
                  <a:pt x="71247" y="480440"/>
                </a:lnTo>
                <a:lnTo>
                  <a:pt x="73025" y="480440"/>
                </a:lnTo>
                <a:lnTo>
                  <a:pt x="73025" y="439075"/>
                </a:lnTo>
                <a:close/>
              </a:path>
              <a:path w="120650" h="513079">
                <a:moveTo>
                  <a:pt x="73025" y="0"/>
                </a:moveTo>
                <a:lnTo>
                  <a:pt x="47116" y="0"/>
                </a:lnTo>
                <a:lnTo>
                  <a:pt x="47117" y="439075"/>
                </a:lnTo>
                <a:lnTo>
                  <a:pt x="60071" y="461282"/>
                </a:lnTo>
                <a:lnTo>
                  <a:pt x="73025" y="439075"/>
                </a:lnTo>
                <a:lnTo>
                  <a:pt x="73025"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124821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3490298-5C08-4DB0-BF5D-CA4599FCC152}"/>
              </a:ext>
            </a:extLst>
          </p:cNvPr>
          <p:cNvSpPr txBox="1"/>
          <p:nvPr/>
        </p:nvSpPr>
        <p:spPr>
          <a:xfrm>
            <a:off x="4196773" y="452580"/>
            <a:ext cx="92364" cy="369332"/>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95D2419A-A8F3-4184-B49B-F38EB35024E7}"/>
              </a:ext>
            </a:extLst>
          </p:cNvPr>
          <p:cNvSpPr txBox="1"/>
          <p:nvPr/>
        </p:nvSpPr>
        <p:spPr>
          <a:xfrm>
            <a:off x="2290741" y="459467"/>
            <a:ext cx="341781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Input as Product of Max terms</a:t>
            </a:r>
            <a:endParaRPr lang="en-IN" dirty="0">
              <a:latin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13D3B341-D226-4B98-8BC0-52EA5DDD0451}"/>
              </a:ext>
            </a:extLst>
          </p:cNvPr>
          <p:cNvCxnSpPr/>
          <p:nvPr/>
        </p:nvCxnSpPr>
        <p:spPr>
          <a:xfrm>
            <a:off x="3671758" y="927094"/>
            <a:ext cx="0" cy="27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ECCC45F-AF33-4D27-ABFA-E4E7E35FEE48}"/>
              </a:ext>
            </a:extLst>
          </p:cNvPr>
          <p:cNvSpPr/>
          <p:nvPr/>
        </p:nvSpPr>
        <p:spPr>
          <a:xfrm>
            <a:off x="1755398" y="1236512"/>
            <a:ext cx="3953156" cy="93551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tx1"/>
                </a:solidFill>
              </a:ln>
              <a:noFill/>
            </a:endParaRPr>
          </a:p>
        </p:txBody>
      </p:sp>
      <p:sp>
        <p:nvSpPr>
          <p:cNvPr id="13" name="TextBox 12">
            <a:extLst>
              <a:ext uri="{FF2B5EF4-FFF2-40B4-BE49-F238E27FC236}">
                <a16:creationId xmlns:a16="http://schemas.microsoft.com/office/drawing/2014/main" id="{E1AB71E7-0F8B-40DD-8C63-331197184648}"/>
              </a:ext>
            </a:extLst>
          </p:cNvPr>
          <p:cNvSpPr txBox="1"/>
          <p:nvPr/>
        </p:nvSpPr>
        <p:spPr>
          <a:xfrm>
            <a:off x="1976326" y="1256144"/>
            <a:ext cx="403971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Conversion of Max terms to Binary</a:t>
            </a:r>
          </a:p>
          <a:p>
            <a:r>
              <a:rPr lang="en-US" dirty="0">
                <a:latin typeface="Times New Roman" panose="02020603050405020304" pitchFamily="18" charset="0"/>
                <a:cs typeface="Times New Roman" panose="02020603050405020304" pitchFamily="18" charset="0"/>
              </a:rPr>
              <a:t>    (0 for </a:t>
            </a:r>
            <a:r>
              <a:rPr lang="en-US" dirty="0" err="1">
                <a:latin typeface="Times New Roman" panose="02020603050405020304" pitchFamily="18" charset="0"/>
                <a:cs typeface="Times New Roman" panose="02020603050405020304" pitchFamily="18" charset="0"/>
              </a:rPr>
              <a:t>uncomplement</a:t>
            </a:r>
            <a:r>
              <a:rPr lang="en-US" dirty="0">
                <a:latin typeface="Times New Roman" panose="02020603050405020304" pitchFamily="18" charset="0"/>
                <a:cs typeface="Times New Roman" panose="02020603050405020304" pitchFamily="18" charset="0"/>
              </a:rPr>
              <a:t> and 1 for                           </a:t>
            </a:r>
          </a:p>
          <a:p>
            <a:r>
              <a:rPr lang="en-US" dirty="0">
                <a:latin typeface="Times New Roman" panose="02020603050405020304" pitchFamily="18" charset="0"/>
                <a:cs typeface="Times New Roman" panose="02020603050405020304" pitchFamily="18" charset="0"/>
              </a:rPr>
              <a:t>          complement variable)</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47CE9FBB-66C6-46EA-A5D2-F45489F9B928}"/>
              </a:ext>
            </a:extLst>
          </p:cNvPr>
          <p:cNvSpPr/>
          <p:nvPr/>
        </p:nvSpPr>
        <p:spPr>
          <a:xfrm>
            <a:off x="1820050" y="2555008"/>
            <a:ext cx="3953156" cy="55418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tx1"/>
                </a:solidFill>
              </a:ln>
              <a:no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DE05B40-0BDE-4B4E-8A3D-118CBD335D8C}"/>
              </a:ext>
            </a:extLst>
          </p:cNvPr>
          <p:cNvSpPr txBox="1"/>
          <p:nvPr/>
        </p:nvSpPr>
        <p:spPr>
          <a:xfrm>
            <a:off x="1982659" y="2628961"/>
            <a:ext cx="3790547" cy="369332"/>
          </a:xfrm>
          <a:prstGeom prst="rect">
            <a:avLst/>
          </a:prstGeom>
          <a:noFill/>
        </p:spPr>
        <p:txBody>
          <a:bodyPr wrap="square" rtlCol="0">
            <a:spAutoFit/>
          </a:bodyPr>
          <a:lstStyle/>
          <a:p>
            <a:r>
              <a:rPr lang="en-US" dirty="0"/>
              <a:t>Binary to decimal and Stored in a List</a:t>
            </a:r>
            <a:endParaRPr lang="en-IN" dirty="0"/>
          </a:p>
        </p:txBody>
      </p:sp>
      <p:cxnSp>
        <p:nvCxnSpPr>
          <p:cNvPr id="17" name="Straight Arrow Connector 16">
            <a:extLst>
              <a:ext uri="{FF2B5EF4-FFF2-40B4-BE49-F238E27FC236}">
                <a16:creationId xmlns:a16="http://schemas.microsoft.com/office/drawing/2014/main" id="{27A6F01B-3C3D-49F5-B29A-99C2CE687265}"/>
              </a:ext>
            </a:extLst>
          </p:cNvPr>
          <p:cNvCxnSpPr/>
          <p:nvPr/>
        </p:nvCxnSpPr>
        <p:spPr>
          <a:xfrm>
            <a:off x="3736410" y="3190051"/>
            <a:ext cx="0" cy="27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1809290-4C1F-4B05-9AEB-210EF7F3E815}"/>
              </a:ext>
            </a:extLst>
          </p:cNvPr>
          <p:cNvSpPr/>
          <p:nvPr/>
        </p:nvSpPr>
        <p:spPr>
          <a:xfrm>
            <a:off x="1820049" y="3566432"/>
            <a:ext cx="4039713" cy="68685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tx1"/>
                </a:solidFill>
              </a:ln>
              <a:noFill/>
            </a:endParaRPr>
          </a:p>
        </p:txBody>
      </p:sp>
      <p:sp>
        <p:nvSpPr>
          <p:cNvPr id="19" name="TextBox 18">
            <a:extLst>
              <a:ext uri="{FF2B5EF4-FFF2-40B4-BE49-F238E27FC236}">
                <a16:creationId xmlns:a16="http://schemas.microsoft.com/office/drawing/2014/main" id="{4B53FCA7-2861-4FB3-95BA-83E96D216CF1}"/>
              </a:ext>
            </a:extLst>
          </p:cNvPr>
          <p:cNvSpPr txBox="1"/>
          <p:nvPr/>
        </p:nvSpPr>
        <p:spPr>
          <a:xfrm>
            <a:off x="1982659" y="3606954"/>
            <a:ext cx="395315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Conversion of Numbers not present in      </a:t>
            </a:r>
          </a:p>
          <a:p>
            <a:r>
              <a:rPr lang="en-US" dirty="0">
                <a:latin typeface="Times New Roman" panose="02020603050405020304" pitchFamily="18" charset="0"/>
                <a:cs typeface="Times New Roman" panose="02020603050405020304" pitchFamily="18" charset="0"/>
              </a:rPr>
              <a:t>                   the List to Binary</a:t>
            </a:r>
            <a:endParaRPr lang="en-IN"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09287153-99B9-4195-ACBA-924912A0B9F7}"/>
              </a:ext>
            </a:extLst>
          </p:cNvPr>
          <p:cNvSpPr txBox="1"/>
          <p:nvPr/>
        </p:nvSpPr>
        <p:spPr>
          <a:xfrm>
            <a:off x="6096000" y="496800"/>
            <a:ext cx="4323089"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(A+B+C).(A+B+C’).(A’+B+C).(A’+B’+C’)</a:t>
            </a:r>
            <a:endParaRPr lang="en-IN"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AE5A4D5-3695-4597-A160-F72785814A19}"/>
              </a:ext>
            </a:extLst>
          </p:cNvPr>
          <p:cNvSpPr txBox="1"/>
          <p:nvPr/>
        </p:nvSpPr>
        <p:spPr>
          <a:xfrm>
            <a:off x="6830527" y="1373158"/>
            <a:ext cx="2527298"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( 000,  001,  100,  111 )</a:t>
            </a:r>
            <a:endParaRPr lang="en-IN"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C10D3F2E-CEAF-4E31-B6F2-541E2BF19DE2}"/>
              </a:ext>
            </a:extLst>
          </p:cNvPr>
          <p:cNvSpPr txBox="1"/>
          <p:nvPr/>
        </p:nvSpPr>
        <p:spPr>
          <a:xfrm>
            <a:off x="7248944" y="2434182"/>
            <a:ext cx="1526509"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L=[ 0, </a:t>
            </a:r>
            <a:r>
              <a:rPr lang="en-US" altLang="zh-CN" dirty="0">
                <a:latin typeface="Times New Roman" panose="02020603050405020304" pitchFamily="18" charset="0"/>
                <a:cs typeface="Times New Roman" panose="02020603050405020304" pitchFamily="18" charset="0"/>
              </a:rPr>
              <a:t>1</a:t>
            </a:r>
            <a:r>
              <a:rPr lang="en-US" altLang="zh-CN" sz="1800" dirty="0">
                <a:latin typeface="Times New Roman" panose="02020603050405020304" pitchFamily="18" charset="0"/>
                <a:cs typeface="Times New Roman" panose="02020603050405020304" pitchFamily="18" charset="0"/>
              </a:rPr>
              <a:t>, 4, 7 ]</a:t>
            </a:r>
            <a:endParaRPr lang="en-IN"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31F06FF6-1713-4476-9A71-210B35A8A9E0}"/>
              </a:ext>
            </a:extLst>
          </p:cNvPr>
          <p:cNvSpPr txBox="1"/>
          <p:nvPr/>
        </p:nvSpPr>
        <p:spPr>
          <a:xfrm>
            <a:off x="6830527" y="3691615"/>
            <a:ext cx="2527298"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( 000,  011,  101,  110 )</a:t>
            </a:r>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27EC3BE2-255C-4B35-B3B1-09A3181E14EE}"/>
              </a:ext>
            </a:extLst>
          </p:cNvPr>
          <p:cNvSpPr txBox="1"/>
          <p:nvPr/>
        </p:nvSpPr>
        <p:spPr>
          <a:xfrm>
            <a:off x="7334483" y="3386166"/>
            <a:ext cx="1526509"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( 2, 3, 5, 6 ) </a:t>
            </a:r>
            <a:endParaRPr lang="en-IN" dirty="0">
              <a:latin typeface="Times New Roman" panose="02020603050405020304" pitchFamily="18"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69A3C808-6D82-478C-BE66-5F143B35CF7A}"/>
              </a:ext>
            </a:extLst>
          </p:cNvPr>
          <p:cNvCxnSpPr/>
          <p:nvPr/>
        </p:nvCxnSpPr>
        <p:spPr>
          <a:xfrm>
            <a:off x="3736410" y="4354816"/>
            <a:ext cx="0" cy="27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3088650-DC40-49BF-9F02-1B9758850046}"/>
              </a:ext>
            </a:extLst>
          </p:cNvPr>
          <p:cNvSpPr/>
          <p:nvPr/>
        </p:nvSpPr>
        <p:spPr>
          <a:xfrm>
            <a:off x="1820049" y="4689150"/>
            <a:ext cx="4039713" cy="986851"/>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tx1"/>
                </a:solidFill>
              </a:ln>
              <a:noFill/>
            </a:endParaRPr>
          </a:p>
        </p:txBody>
      </p:sp>
      <p:sp>
        <p:nvSpPr>
          <p:cNvPr id="28" name="TextBox 27">
            <a:extLst>
              <a:ext uri="{FF2B5EF4-FFF2-40B4-BE49-F238E27FC236}">
                <a16:creationId xmlns:a16="http://schemas.microsoft.com/office/drawing/2014/main" id="{D23583B7-2A55-4399-BFB6-52A1BEC4B331}"/>
              </a:ext>
            </a:extLst>
          </p:cNvPr>
          <p:cNvSpPr txBox="1"/>
          <p:nvPr/>
        </p:nvSpPr>
        <p:spPr>
          <a:xfrm>
            <a:off x="2056547" y="4727961"/>
            <a:ext cx="395315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Replacing 0 by Complement variable   and 1 by </a:t>
            </a:r>
            <a:r>
              <a:rPr lang="en-US" dirty="0" err="1">
                <a:latin typeface="Times New Roman" panose="02020603050405020304" pitchFamily="18" charset="0"/>
                <a:cs typeface="Times New Roman" panose="02020603050405020304" pitchFamily="18" charset="0"/>
              </a:rPr>
              <a:t>Uncomplement</a:t>
            </a:r>
            <a:r>
              <a:rPr lang="en-US" dirty="0">
                <a:latin typeface="Times New Roman" panose="02020603050405020304" pitchFamily="18" charset="0"/>
                <a:cs typeface="Times New Roman" panose="02020603050405020304" pitchFamily="18" charset="0"/>
              </a:rPr>
              <a:t> Variable by</a:t>
            </a:r>
          </a:p>
          <a:p>
            <a:r>
              <a:rPr lang="en-US" dirty="0">
                <a:latin typeface="Times New Roman" panose="02020603050405020304" pitchFamily="18" charset="0"/>
                <a:cs typeface="Times New Roman" panose="02020603050405020304" pitchFamily="18" charset="0"/>
              </a:rPr>
              <a:t>           using ‘+’ in between.</a:t>
            </a:r>
            <a:endParaRPr lang="en-IN"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34C4CC4-DBAD-4C4A-81DE-6EDBC500611D}"/>
              </a:ext>
            </a:extLst>
          </p:cNvPr>
          <p:cNvSpPr txBox="1"/>
          <p:nvPr/>
        </p:nvSpPr>
        <p:spPr>
          <a:xfrm>
            <a:off x="6710164" y="4737949"/>
            <a:ext cx="2999725"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 A’BC’, A’BC</a:t>
            </a:r>
            <a:r>
              <a:rPr lang="en-US" altLang="zh-CN"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AB’C</a:t>
            </a:r>
            <a:r>
              <a:rPr lang="en-US" altLang="zh-CN"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ABC’ )</a:t>
            </a:r>
            <a:endParaRPr lang="en-IN" dirty="0">
              <a:latin typeface="Times New Roman" panose="02020603050405020304" pitchFamily="18" charset="0"/>
              <a:cs typeface="Times New Roman" panose="02020603050405020304" pitchFamily="18" charset="0"/>
            </a:endParaRPr>
          </a:p>
        </p:txBody>
      </p:sp>
      <p:cxnSp>
        <p:nvCxnSpPr>
          <p:cNvPr id="30" name="Straight Arrow Connector 29">
            <a:extLst>
              <a:ext uri="{FF2B5EF4-FFF2-40B4-BE49-F238E27FC236}">
                <a16:creationId xmlns:a16="http://schemas.microsoft.com/office/drawing/2014/main" id="{EA0AD7BF-6BD6-48F7-B624-9D8CFAB62997}"/>
              </a:ext>
            </a:extLst>
          </p:cNvPr>
          <p:cNvCxnSpPr/>
          <p:nvPr/>
        </p:nvCxnSpPr>
        <p:spPr>
          <a:xfrm>
            <a:off x="3759684" y="5724028"/>
            <a:ext cx="0" cy="27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3182C88-F1E8-4569-AEF4-19E5AF50AE86}"/>
              </a:ext>
            </a:extLst>
          </p:cNvPr>
          <p:cNvSpPr txBox="1"/>
          <p:nvPr/>
        </p:nvSpPr>
        <p:spPr>
          <a:xfrm>
            <a:off x="3003569" y="6056054"/>
            <a:ext cx="1782031"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Output as SOP</a:t>
            </a:r>
            <a:endParaRPr lang="en-IN"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0C121CB2-0F22-4595-B458-0E0FB9BBA5D3}"/>
              </a:ext>
            </a:extLst>
          </p:cNvPr>
          <p:cNvSpPr txBox="1"/>
          <p:nvPr/>
        </p:nvSpPr>
        <p:spPr>
          <a:xfrm>
            <a:off x="6765910" y="5765872"/>
            <a:ext cx="2888232"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A’BC’+A’BC+AB’C+ABC’</a:t>
            </a:r>
            <a:endParaRPr lang="en-IN" dirty="0"/>
          </a:p>
        </p:txBody>
      </p:sp>
      <p:cxnSp>
        <p:nvCxnSpPr>
          <p:cNvPr id="35" name="Straight Arrow Connector 34">
            <a:extLst>
              <a:ext uri="{FF2B5EF4-FFF2-40B4-BE49-F238E27FC236}">
                <a16:creationId xmlns:a16="http://schemas.microsoft.com/office/drawing/2014/main" id="{5E4E97E4-1198-4910-8BEE-77A97FA8DB42}"/>
              </a:ext>
            </a:extLst>
          </p:cNvPr>
          <p:cNvCxnSpPr/>
          <p:nvPr/>
        </p:nvCxnSpPr>
        <p:spPr>
          <a:xfrm>
            <a:off x="7949349" y="979053"/>
            <a:ext cx="0" cy="27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FEA929A-6F96-4F63-9212-5AA00A0BA266}"/>
              </a:ext>
            </a:extLst>
          </p:cNvPr>
          <p:cNvCxnSpPr/>
          <p:nvPr/>
        </p:nvCxnSpPr>
        <p:spPr>
          <a:xfrm>
            <a:off x="7977057" y="1938486"/>
            <a:ext cx="0" cy="27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403175B-396A-4AA7-AF83-BF696A2988FC}"/>
              </a:ext>
            </a:extLst>
          </p:cNvPr>
          <p:cNvCxnSpPr/>
          <p:nvPr/>
        </p:nvCxnSpPr>
        <p:spPr>
          <a:xfrm>
            <a:off x="7977057" y="3006481"/>
            <a:ext cx="0" cy="27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35C7B15-D2B1-4175-84B2-672DEB55EE98}"/>
              </a:ext>
            </a:extLst>
          </p:cNvPr>
          <p:cNvCxnSpPr/>
          <p:nvPr/>
        </p:nvCxnSpPr>
        <p:spPr>
          <a:xfrm>
            <a:off x="7977057" y="4218581"/>
            <a:ext cx="0" cy="27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41E3E63-E4B7-4225-B1D6-8147CCFA61C3}"/>
              </a:ext>
            </a:extLst>
          </p:cNvPr>
          <p:cNvCxnSpPr/>
          <p:nvPr/>
        </p:nvCxnSpPr>
        <p:spPr>
          <a:xfrm>
            <a:off x="8037275" y="5390364"/>
            <a:ext cx="0" cy="27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Flowchart: Alternate Process 32">
            <a:extLst>
              <a:ext uri="{FF2B5EF4-FFF2-40B4-BE49-F238E27FC236}">
                <a16:creationId xmlns:a16="http://schemas.microsoft.com/office/drawing/2014/main" id="{A08043FF-5B59-4AA1-BEB5-D61E37EBF535}"/>
              </a:ext>
            </a:extLst>
          </p:cNvPr>
          <p:cNvSpPr/>
          <p:nvPr/>
        </p:nvSpPr>
        <p:spPr>
          <a:xfrm>
            <a:off x="2833717" y="6082969"/>
            <a:ext cx="1883072" cy="32163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Flowchart: Alternate Process 39">
            <a:extLst>
              <a:ext uri="{FF2B5EF4-FFF2-40B4-BE49-F238E27FC236}">
                <a16:creationId xmlns:a16="http://schemas.microsoft.com/office/drawing/2014/main" id="{DD4DFEDD-C4AD-45F2-A88B-A372CFA21293}"/>
              </a:ext>
            </a:extLst>
          </p:cNvPr>
          <p:cNvSpPr/>
          <p:nvPr/>
        </p:nvSpPr>
        <p:spPr>
          <a:xfrm>
            <a:off x="2257074" y="454428"/>
            <a:ext cx="2979938" cy="43064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Arrow Connector 30">
            <a:extLst>
              <a:ext uri="{FF2B5EF4-FFF2-40B4-BE49-F238E27FC236}">
                <a16:creationId xmlns:a16="http://schemas.microsoft.com/office/drawing/2014/main" id="{6AAF0894-6A76-4FA4-8D58-807C99E4B75C}"/>
              </a:ext>
            </a:extLst>
          </p:cNvPr>
          <p:cNvCxnSpPr/>
          <p:nvPr/>
        </p:nvCxnSpPr>
        <p:spPr>
          <a:xfrm>
            <a:off x="3736410" y="2239106"/>
            <a:ext cx="0" cy="27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465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80341-BCD1-47E7-B0CE-BE07FE765E66}"/>
              </a:ext>
            </a:extLst>
          </p:cNvPr>
          <p:cNvSpPr>
            <a:spLocks noGrp="1"/>
          </p:cNvSpPr>
          <p:nvPr>
            <p:ph type="title"/>
          </p:nvPr>
        </p:nvSpPr>
        <p:spPr>
          <a:xfrm>
            <a:off x="3587172" y="2313997"/>
            <a:ext cx="5335155" cy="1325563"/>
          </a:xfrm>
        </p:spPr>
        <p:txBody>
          <a:bodyPr>
            <a:noAutofit/>
          </a:bodyPr>
          <a:lstStyle/>
          <a:p>
            <a:r>
              <a:rPr lang="en-US" sz="7200" dirty="0">
                <a:latin typeface="Times New Roman" panose="02020603050405020304" pitchFamily="18" charset="0"/>
                <a:cs typeface="Times New Roman" panose="02020603050405020304" pitchFamily="18" charset="0"/>
              </a:rPr>
              <a:t>Thank You!</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58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ED20533-2F74-4647-B7AF-3361C0525CA6}"/>
              </a:ext>
            </a:extLst>
          </p:cNvPr>
          <p:cNvSpPr txBox="1"/>
          <p:nvPr/>
        </p:nvSpPr>
        <p:spPr>
          <a:xfrm>
            <a:off x="649676" y="2308463"/>
            <a:ext cx="8194089" cy="1077218"/>
          </a:xfrm>
          <a:prstGeom prst="rect">
            <a:avLst/>
          </a:prstGeom>
          <a:noFill/>
        </p:spPr>
        <p:txBody>
          <a:bodyPr wrap="square" rtlCol="0">
            <a:spAutoFit/>
          </a:bodyPr>
          <a:lstStyle/>
          <a:p>
            <a:br>
              <a:rPr lang="en-US" sz="3200" dirty="0"/>
            </a:br>
            <a:endParaRPr lang="en-IN" sz="3200" dirty="0"/>
          </a:p>
        </p:txBody>
      </p:sp>
      <p:sp>
        <p:nvSpPr>
          <p:cNvPr id="3" name="TextBox 2">
            <a:extLst>
              <a:ext uri="{FF2B5EF4-FFF2-40B4-BE49-F238E27FC236}">
                <a16:creationId xmlns:a16="http://schemas.microsoft.com/office/drawing/2014/main" id="{4A6C4A3D-D423-41EF-88EB-A993752DEC27}"/>
              </a:ext>
            </a:extLst>
          </p:cNvPr>
          <p:cNvSpPr txBox="1"/>
          <p:nvPr/>
        </p:nvSpPr>
        <p:spPr>
          <a:xfrm>
            <a:off x="415964" y="1496272"/>
            <a:ext cx="11360072" cy="5593839"/>
          </a:xfrm>
          <a:prstGeom prst="rect">
            <a:avLst/>
          </a:prstGeom>
          <a:noFill/>
        </p:spPr>
        <p:txBody>
          <a:bodyPr wrap="square" rtlCol="0">
            <a:spAutoFit/>
          </a:bodyPr>
          <a:lstStyle/>
          <a:p>
            <a:pPr marL="342900" indent="-342900">
              <a:lnSpc>
                <a:spcPct val="150000"/>
              </a:lnSpc>
              <a:spcAft>
                <a:spcPts val="700"/>
              </a:spcAft>
              <a:buFont typeface="Arial" panose="020B0604020202020204" pitchFamily="34" charset="0"/>
              <a:buChar char="•"/>
            </a:pPr>
            <a:r>
              <a:rPr lang="en-US" sz="2000" b="1" i="0" dirty="0">
                <a:solidFill>
                  <a:srgbClr val="202122"/>
                </a:solidFill>
                <a:effectLst/>
                <a:latin typeface="Times New Roman" panose="02020603050405020304" pitchFamily="18" charset="0"/>
                <a:cs typeface="Times New Roman" panose="02020603050405020304" pitchFamily="18" charset="0"/>
              </a:rPr>
              <a:t>Digital electronics</a:t>
            </a:r>
            <a:r>
              <a:rPr lang="en-US" sz="2000" b="0" i="0" dirty="0">
                <a:solidFill>
                  <a:srgbClr val="202122"/>
                </a:solidFill>
                <a:effectLst/>
                <a:latin typeface="Times New Roman" panose="02020603050405020304" pitchFamily="18" charset="0"/>
                <a:cs typeface="Times New Roman" panose="02020603050405020304" pitchFamily="18" charset="0"/>
              </a:rPr>
              <a:t> is a field of electronics involving the study of digital signal and the engineering of devices that use or produce them. Digital electronic circuits are usually made from large assemblies of logic gates. </a:t>
            </a:r>
          </a:p>
          <a:p>
            <a:pPr marL="342900" indent="-342900">
              <a:lnSpc>
                <a:spcPct val="150000"/>
              </a:lnSpc>
              <a:spcAft>
                <a:spcPts val="700"/>
              </a:spcAft>
              <a:buFont typeface="Arial" panose="020B0604020202020204" pitchFamily="34" charset="0"/>
              <a:buChar char="•"/>
            </a:pPr>
            <a:r>
              <a:rPr lang="en-US" sz="2000" b="0" i="0" dirty="0">
                <a:solidFill>
                  <a:srgbClr val="202122"/>
                </a:solidFill>
                <a:effectLst/>
                <a:latin typeface="Times New Roman" panose="02020603050405020304" pitchFamily="18" charset="0"/>
                <a:cs typeface="Times New Roman" panose="02020603050405020304" pitchFamily="18" charset="0"/>
              </a:rPr>
              <a:t>Binary logic d</a:t>
            </a:r>
            <a:r>
              <a:rPr lang="en-US" altLang="zh-CN" sz="2000" dirty="0">
                <a:latin typeface="Times New Roman" panose="02020603050405020304" pitchFamily="18" charset="0"/>
                <a:cs typeface="Times New Roman" panose="02020603050405020304" pitchFamily="18" charset="0"/>
              </a:rPr>
              <a:t>eals with binary variables that take 2 discrete values (0 and 1), and with logic operations(AND, OR, NOT).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basic syntax of a binary logic function is F(variables) = Expression.</a:t>
            </a:r>
          </a:p>
          <a:p>
            <a:pPr marL="342900" indent="-342900">
              <a:lnSpc>
                <a:spcPct val="150000"/>
              </a:lnSpc>
              <a:spcAft>
                <a:spcPts val="70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Boolean algebra(</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developed by George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B</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oole</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is the branch of algebra in which the values of the variables are the truth values true and false, usually denoted by 1 and 0, respectively. Boolean expression can primarily  be represented in two ways: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US" altLang="zh-CN" sz="2000" dirty="0">
              <a:latin typeface="Times New Roman" panose="02020603050405020304" pitchFamily="18" charset="0"/>
              <a:cs typeface="Times New Roman" panose="02020603050405020304" pitchFamily="18" charset="0"/>
            </a:endParaRPr>
          </a:p>
          <a:p>
            <a:pPr algn="l"/>
            <a:endParaRPr lang="en-US" sz="2000" b="0" i="0" dirty="0">
              <a:solidFill>
                <a:srgbClr val="202122"/>
              </a:solidFill>
              <a:effectLst/>
              <a:latin typeface="Times New Roman" panose="02020603050405020304" pitchFamily="18" charset="0"/>
              <a:cs typeface="Times New Roman" panose="02020603050405020304" pitchFamily="18" charset="0"/>
            </a:endParaRPr>
          </a:p>
          <a:p>
            <a:pPr algn="l"/>
            <a:endParaRPr lang="en-US" sz="2000" b="0" i="0" dirty="0">
              <a:solidFill>
                <a:srgbClr val="202122"/>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12D30D1-F5B6-4663-A3CE-394738F338B5}"/>
              </a:ext>
            </a:extLst>
          </p:cNvPr>
          <p:cNvSpPr txBox="1"/>
          <p:nvPr/>
        </p:nvSpPr>
        <p:spPr>
          <a:xfrm>
            <a:off x="4378936" y="459235"/>
            <a:ext cx="3970736" cy="630942"/>
          </a:xfrm>
          <a:prstGeom prst="rect">
            <a:avLst/>
          </a:prstGeom>
          <a:noFill/>
        </p:spPr>
        <p:txBody>
          <a:bodyPr wrap="square">
            <a:spAutoFit/>
          </a:bodyPr>
          <a:lstStyle/>
          <a:p>
            <a:r>
              <a:rPr lang="en-US" altLang="zh-CN" sz="3500" b="1" u="sng" dirty="0">
                <a:latin typeface="Times New Roman" panose="02020603050405020304" pitchFamily="18" charset="0"/>
                <a:cs typeface="Times New Roman" panose="02020603050405020304" pitchFamily="18" charset="0"/>
              </a:rPr>
              <a:t>INTRODUCTION</a:t>
            </a:r>
            <a:endParaRPr lang="en-IN" sz="3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90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0506" y="492845"/>
            <a:ext cx="4482641" cy="550792"/>
          </a:xfrm>
          <a:prstGeom prst="rect">
            <a:avLst/>
          </a:prstGeom>
        </p:spPr>
        <p:txBody>
          <a:bodyPr vert="horz" wrap="square" lIns="0" tIns="12065" rIns="0" bIns="0" rtlCol="0" anchor="ctr">
            <a:spAutoFit/>
          </a:bodyPr>
          <a:lstStyle/>
          <a:p>
            <a:pPr marL="12700">
              <a:lnSpc>
                <a:spcPct val="100000"/>
              </a:lnSpc>
              <a:spcBef>
                <a:spcPts val="95"/>
              </a:spcBef>
            </a:pPr>
            <a:r>
              <a:rPr sz="3500" u="sng" spc="-10" dirty="0">
                <a:latin typeface="Times New Roman" panose="02020603050405020304" pitchFamily="18" charset="0"/>
                <a:cs typeface="Times New Roman" panose="02020603050405020304" pitchFamily="18" charset="0"/>
              </a:rPr>
              <a:t>Sum </a:t>
            </a:r>
            <a:r>
              <a:rPr sz="3500" u="sng" spc="-5" dirty="0">
                <a:latin typeface="Times New Roman" panose="02020603050405020304" pitchFamily="18" charset="0"/>
                <a:cs typeface="Times New Roman" panose="02020603050405020304" pitchFamily="18" charset="0"/>
              </a:rPr>
              <a:t>of</a:t>
            </a:r>
            <a:r>
              <a:rPr sz="3500" u="sng" spc="-50" dirty="0">
                <a:latin typeface="Times New Roman" panose="02020603050405020304" pitchFamily="18" charset="0"/>
                <a:cs typeface="Times New Roman" panose="02020603050405020304" pitchFamily="18" charset="0"/>
              </a:rPr>
              <a:t> </a:t>
            </a:r>
            <a:r>
              <a:rPr sz="3500" u="sng" spc="-15" dirty="0">
                <a:latin typeface="Times New Roman" panose="02020603050405020304" pitchFamily="18" charset="0"/>
                <a:cs typeface="Times New Roman" panose="02020603050405020304" pitchFamily="18" charset="0"/>
              </a:rPr>
              <a:t>Product</a:t>
            </a:r>
            <a:r>
              <a:rPr lang="en-US" sz="3500" u="sng" spc="-15" dirty="0">
                <a:latin typeface="Times New Roman" panose="02020603050405020304" pitchFamily="18" charset="0"/>
                <a:cs typeface="Times New Roman" panose="02020603050405020304" pitchFamily="18" charset="0"/>
              </a:rPr>
              <a:t>(SOP)</a:t>
            </a:r>
            <a:endParaRPr sz="3500"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880506" y="1683206"/>
            <a:ext cx="4971580" cy="1490793"/>
          </a:xfrm>
          <a:prstGeom prst="rect">
            <a:avLst/>
          </a:prstGeom>
        </p:spPr>
        <p:txBody>
          <a:bodyPr vert="horz" wrap="square" lIns="0" tIns="13335" rIns="0" bIns="0" rtlCol="0">
            <a:spAutoFit/>
          </a:bodyPr>
          <a:lstStyle/>
          <a:p>
            <a:pPr marL="355600" marR="166370" indent="-342900">
              <a:spcBef>
                <a:spcPts val="105"/>
              </a:spcBef>
              <a:buFont typeface="Arial"/>
              <a:buChar char="•"/>
              <a:tabLst>
                <a:tab pos="354965" algn="l"/>
                <a:tab pos="355600" algn="l"/>
              </a:tabLst>
            </a:pPr>
            <a:r>
              <a:rPr sz="2400" spc="-5" dirty="0">
                <a:latin typeface="Times New Roman" panose="02020603050405020304" pitchFamily="18" charset="0"/>
                <a:cs typeface="Times New Roman" panose="02020603050405020304" pitchFamily="18" charset="0"/>
              </a:rPr>
              <a:t>The </a:t>
            </a:r>
            <a:r>
              <a:rPr sz="2400" spc="-10" dirty="0">
                <a:latin typeface="Times New Roman" panose="02020603050405020304" pitchFamily="18" charset="0"/>
                <a:cs typeface="Times New Roman" panose="02020603050405020304" pitchFamily="18" charset="0"/>
              </a:rPr>
              <a:t>sum-of-products </a:t>
            </a:r>
            <a:r>
              <a:rPr sz="2400" dirty="0">
                <a:latin typeface="Times New Roman" panose="02020603050405020304" pitchFamily="18" charset="0"/>
                <a:cs typeface="Times New Roman" panose="02020603050405020304" pitchFamily="18" charset="0"/>
              </a:rPr>
              <a:t>(</a:t>
            </a:r>
            <a:r>
              <a:rPr sz="2400" b="1" dirty="0">
                <a:latin typeface="Times New Roman" panose="02020603050405020304" pitchFamily="18" charset="0"/>
                <a:cs typeface="Times New Roman" panose="02020603050405020304" pitchFamily="18" charset="0"/>
              </a:rPr>
              <a:t>SOP</a:t>
            </a:r>
            <a:r>
              <a:rPr sz="240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form </a:t>
            </a:r>
            <a:r>
              <a:rPr sz="2400" dirty="0">
                <a:latin typeface="Times New Roman" panose="02020603050405020304" pitchFamily="18" charset="0"/>
                <a:cs typeface="Times New Roman" panose="02020603050405020304" pitchFamily="18" charset="0"/>
              </a:rPr>
              <a:t>is a method  </a:t>
            </a:r>
            <a:r>
              <a:rPr sz="2400" spc="-5" dirty="0">
                <a:latin typeface="Times New Roman" panose="02020603050405020304" pitchFamily="18" charset="0"/>
                <a:cs typeface="Times New Roman" panose="02020603050405020304" pitchFamily="18" charset="0"/>
              </a:rPr>
              <a:t>(or </a:t>
            </a:r>
            <a:r>
              <a:rPr sz="2400" spc="-20" dirty="0">
                <a:latin typeface="Times New Roman" panose="02020603050405020304" pitchFamily="18" charset="0"/>
                <a:cs typeface="Times New Roman" panose="02020603050405020304" pitchFamily="18" charset="0"/>
              </a:rPr>
              <a:t>form) </a:t>
            </a:r>
            <a:r>
              <a:rPr sz="2400" spc="-5" dirty="0">
                <a:latin typeface="Times New Roman" panose="02020603050405020304" pitchFamily="18" charset="0"/>
                <a:cs typeface="Times New Roman" panose="02020603050405020304" pitchFamily="18" charset="0"/>
              </a:rPr>
              <a:t>of simplifying </a:t>
            </a:r>
            <a:r>
              <a:rPr sz="2400" dirty="0">
                <a:latin typeface="Times New Roman" panose="02020603050405020304" pitchFamily="18" charset="0"/>
                <a:cs typeface="Times New Roman" panose="02020603050405020304" pitchFamily="18" charset="0"/>
              </a:rPr>
              <a:t>the </a:t>
            </a:r>
            <a:r>
              <a:rPr sz="2400" spc="-5" dirty="0">
                <a:latin typeface="Times New Roman" panose="02020603050405020304" pitchFamily="18" charset="0"/>
                <a:cs typeface="Times New Roman" panose="02020603050405020304" pitchFamily="18" charset="0"/>
              </a:rPr>
              <a:t>Boolean  </a:t>
            </a:r>
            <a:r>
              <a:rPr sz="2400" spc="-10" dirty="0">
                <a:latin typeface="Times New Roman" panose="02020603050405020304" pitchFamily="18" charset="0"/>
                <a:cs typeface="Times New Roman" panose="02020603050405020304" pitchFamily="18" charset="0"/>
              </a:rPr>
              <a:t>expressions </a:t>
            </a:r>
            <a:r>
              <a:rPr sz="2400" spc="-5" dirty="0">
                <a:latin typeface="Times New Roman" panose="02020603050405020304" pitchFamily="18" charset="0"/>
                <a:cs typeface="Times New Roman" panose="02020603050405020304" pitchFamily="18" charset="0"/>
              </a:rPr>
              <a:t>of </a:t>
            </a:r>
            <a:r>
              <a:rPr sz="2400" dirty="0">
                <a:latin typeface="Times New Roman" panose="02020603050405020304" pitchFamily="18" charset="0"/>
                <a:cs typeface="Times New Roman" panose="02020603050405020304" pitchFamily="18" charset="0"/>
              </a:rPr>
              <a:t>logic</a:t>
            </a:r>
            <a:r>
              <a:rPr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gates.</a:t>
            </a:r>
            <a:endParaRPr sz="2400" dirty="0">
              <a:latin typeface="Times New Roman" panose="02020603050405020304" pitchFamily="18" charset="0"/>
              <a:cs typeface="Times New Roman" panose="02020603050405020304" pitchFamily="18" charset="0"/>
            </a:endParaRPr>
          </a:p>
        </p:txBody>
      </p:sp>
      <p:sp>
        <p:nvSpPr>
          <p:cNvPr id="17" name="object 2">
            <a:extLst>
              <a:ext uri="{FF2B5EF4-FFF2-40B4-BE49-F238E27FC236}">
                <a16:creationId xmlns:a16="http://schemas.microsoft.com/office/drawing/2014/main" id="{FC687F38-B792-42E2-96AB-7BE11C35E08F}"/>
              </a:ext>
            </a:extLst>
          </p:cNvPr>
          <p:cNvSpPr txBox="1">
            <a:spLocks/>
          </p:cNvSpPr>
          <p:nvPr/>
        </p:nvSpPr>
        <p:spPr>
          <a:xfrm>
            <a:off x="6439405" y="491563"/>
            <a:ext cx="4989727" cy="552074"/>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en-IN" sz="3500" u="sng" spc="-15" dirty="0">
                <a:latin typeface="Times New Roman" panose="02020603050405020304" pitchFamily="18" charset="0"/>
                <a:cs typeface="Times New Roman" panose="02020603050405020304" pitchFamily="18" charset="0"/>
              </a:rPr>
              <a:t>Product </a:t>
            </a:r>
            <a:r>
              <a:rPr lang="en-IN" sz="3500" u="sng" spc="-5" dirty="0">
                <a:latin typeface="Times New Roman" panose="02020603050405020304" pitchFamily="18" charset="0"/>
                <a:cs typeface="Times New Roman" panose="02020603050405020304" pitchFamily="18" charset="0"/>
              </a:rPr>
              <a:t>of</a:t>
            </a:r>
            <a:r>
              <a:rPr lang="en-IN" sz="3500" u="sng" spc="45" dirty="0">
                <a:latin typeface="Times New Roman" panose="02020603050405020304" pitchFamily="18" charset="0"/>
                <a:cs typeface="Times New Roman" panose="02020603050405020304" pitchFamily="18" charset="0"/>
              </a:rPr>
              <a:t> </a:t>
            </a:r>
            <a:r>
              <a:rPr lang="en-IN" sz="3500" u="sng" spc="-5" dirty="0">
                <a:latin typeface="Times New Roman" panose="02020603050405020304" pitchFamily="18" charset="0"/>
                <a:cs typeface="Times New Roman" panose="02020603050405020304" pitchFamily="18" charset="0"/>
              </a:rPr>
              <a:t>Sum(POS)</a:t>
            </a:r>
            <a:endParaRPr lang="en-IN" sz="3500" u="sng" dirty="0">
              <a:latin typeface="Times New Roman" panose="02020603050405020304" pitchFamily="18" charset="0"/>
              <a:cs typeface="Times New Roman" panose="02020603050405020304" pitchFamily="18" charset="0"/>
            </a:endParaRPr>
          </a:p>
        </p:txBody>
      </p:sp>
      <p:sp>
        <p:nvSpPr>
          <p:cNvPr id="18" name="object 3">
            <a:extLst>
              <a:ext uri="{FF2B5EF4-FFF2-40B4-BE49-F238E27FC236}">
                <a16:creationId xmlns:a16="http://schemas.microsoft.com/office/drawing/2014/main" id="{AD4CE3FA-CB0A-462D-96E0-269CB87FD49A}"/>
              </a:ext>
            </a:extLst>
          </p:cNvPr>
          <p:cNvSpPr txBox="1"/>
          <p:nvPr/>
        </p:nvSpPr>
        <p:spPr>
          <a:xfrm>
            <a:off x="6339915" y="1676474"/>
            <a:ext cx="5309866" cy="752129"/>
          </a:xfrm>
          <a:prstGeom prst="rect">
            <a:avLst/>
          </a:prstGeom>
        </p:spPr>
        <p:txBody>
          <a:bodyPr vert="horz" wrap="square" lIns="0" tIns="13335" rIns="0" bIns="0" rtlCol="0">
            <a:spAutoFit/>
          </a:bodyPr>
          <a:lstStyle/>
          <a:p>
            <a:pPr marL="355600" marR="168275" indent="-342900" algn="just">
              <a:spcBef>
                <a:spcPts val="105"/>
              </a:spcBef>
              <a:buFont typeface="Arial"/>
              <a:buChar char="•"/>
              <a:tabLst>
                <a:tab pos="355600" algn="l"/>
              </a:tabLst>
            </a:pPr>
            <a:r>
              <a:rPr sz="2400" dirty="0">
                <a:latin typeface="Times New Roman" panose="02020603050405020304" pitchFamily="18" charset="0"/>
                <a:cs typeface="Times New Roman" panose="02020603050405020304" pitchFamily="18" charset="0"/>
              </a:rPr>
              <a:t>When </a:t>
            </a:r>
            <a:r>
              <a:rPr sz="2400" spc="-10" dirty="0">
                <a:latin typeface="Times New Roman" panose="02020603050405020304" pitchFamily="18" charset="0"/>
                <a:cs typeface="Times New Roman" panose="02020603050405020304" pitchFamily="18" charset="0"/>
              </a:rPr>
              <a:t>two </a:t>
            </a:r>
            <a:r>
              <a:rPr sz="2400" dirty="0">
                <a:latin typeface="Times New Roman" panose="02020603050405020304" pitchFamily="18" charset="0"/>
                <a:cs typeface="Times New Roman" panose="02020603050405020304" pitchFamily="18" charset="0"/>
              </a:rPr>
              <a:t>or </a:t>
            </a:r>
            <a:r>
              <a:rPr sz="2400" spc="-10" dirty="0">
                <a:latin typeface="Times New Roman" panose="02020603050405020304" pitchFamily="18" charset="0"/>
                <a:cs typeface="Times New Roman" panose="02020603050405020304" pitchFamily="18" charset="0"/>
              </a:rPr>
              <a:t>more </a:t>
            </a:r>
            <a:r>
              <a:rPr sz="2400" dirty="0">
                <a:latin typeface="Times New Roman" panose="02020603050405020304" pitchFamily="18" charset="0"/>
                <a:cs typeface="Times New Roman" panose="02020603050405020304" pitchFamily="18" charset="0"/>
              </a:rPr>
              <a:t>sum </a:t>
            </a:r>
            <a:r>
              <a:rPr sz="2400" spc="-5" dirty="0">
                <a:latin typeface="Times New Roman" panose="02020603050405020304" pitchFamily="18" charset="0"/>
                <a:cs typeface="Times New Roman" panose="02020603050405020304" pitchFamily="18" charset="0"/>
              </a:rPr>
              <a:t>terms </a:t>
            </a:r>
            <a:r>
              <a:rPr sz="2400" spc="-10" dirty="0">
                <a:latin typeface="Times New Roman" panose="02020603050405020304" pitchFamily="18" charset="0"/>
                <a:cs typeface="Times New Roman" panose="02020603050405020304" pitchFamily="18" charset="0"/>
              </a:rPr>
              <a:t>are </a:t>
            </a:r>
            <a:r>
              <a:rPr sz="2400" spc="-5" dirty="0">
                <a:latin typeface="Times New Roman" panose="02020603050405020304" pitchFamily="18" charset="0"/>
                <a:cs typeface="Times New Roman" panose="02020603050405020304" pitchFamily="18" charset="0"/>
              </a:rPr>
              <a:t>multiplied  </a:t>
            </a:r>
            <a:r>
              <a:rPr sz="2400" spc="-10" dirty="0">
                <a:latin typeface="Times New Roman" panose="02020603050405020304" pitchFamily="18" charset="0"/>
                <a:cs typeface="Times New Roman" panose="02020603050405020304" pitchFamily="18" charset="0"/>
              </a:rPr>
              <a:t>by </a:t>
            </a:r>
            <a:r>
              <a:rPr sz="2400" dirty="0">
                <a:latin typeface="Times New Roman" panose="02020603050405020304" pitchFamily="18" charset="0"/>
                <a:cs typeface="Times New Roman" panose="02020603050405020304" pitchFamily="18" charset="0"/>
              </a:rPr>
              <a:t>a Boolean </a:t>
            </a:r>
            <a:r>
              <a:rPr sz="2400" spc="-5" dirty="0">
                <a:latin typeface="Times New Roman" panose="02020603050405020304" pitchFamily="18" charset="0"/>
                <a:cs typeface="Times New Roman" panose="02020603050405020304" pitchFamily="18" charset="0"/>
              </a:rPr>
              <a:t>OR</a:t>
            </a:r>
            <a:r>
              <a:rPr sz="2400" spc="-15" dirty="0">
                <a:latin typeface="Times New Roman" panose="02020603050405020304" pitchFamily="18" charset="0"/>
                <a:cs typeface="Times New Roman" panose="02020603050405020304" pitchFamily="18" charset="0"/>
              </a:rPr>
              <a:t> operation.</a:t>
            </a:r>
            <a:endParaRPr sz="2400" dirty="0">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6EE2FD28-2555-4BE7-8CA1-FA6CC84A7AB8}"/>
              </a:ext>
            </a:extLst>
          </p:cNvPr>
          <p:cNvSpPr/>
          <p:nvPr/>
        </p:nvSpPr>
        <p:spPr>
          <a:xfrm>
            <a:off x="1037272" y="3555512"/>
            <a:ext cx="4516734" cy="2337258"/>
          </a:xfrm>
          <a:prstGeom prst="rect">
            <a:avLst/>
          </a:prstGeom>
          <a:solidFill>
            <a:schemeClr val="accent6">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600" b="1" spc="-10" dirty="0">
                <a:solidFill>
                  <a:schemeClr val="tx1"/>
                </a:solidFill>
                <a:latin typeface="Times New Roman" panose="02020603050405020304" pitchFamily="18" charset="0"/>
                <a:cs typeface="Times New Roman" panose="02020603050405020304" pitchFamily="18" charset="0"/>
              </a:rPr>
              <a:t>f(A,B,C) </a:t>
            </a:r>
            <a:r>
              <a:rPr lang="en-IN" sz="2600" b="1" dirty="0">
                <a:solidFill>
                  <a:schemeClr val="tx1"/>
                </a:solidFill>
                <a:latin typeface="Times New Roman" panose="02020603050405020304" pitchFamily="18" charset="0"/>
                <a:cs typeface="Times New Roman" panose="02020603050405020304" pitchFamily="18" charset="0"/>
              </a:rPr>
              <a:t>= </a:t>
            </a:r>
            <a:r>
              <a:rPr lang="en-IN" sz="2600" b="1" spc="-5" dirty="0">
                <a:solidFill>
                  <a:schemeClr val="tx1"/>
                </a:solidFill>
                <a:latin typeface="Times New Roman" panose="02020603050405020304" pitchFamily="18" charset="0"/>
                <a:cs typeface="Times New Roman" panose="02020603050405020304" pitchFamily="18" charset="0"/>
              </a:rPr>
              <a:t>ABC </a:t>
            </a:r>
            <a:r>
              <a:rPr lang="en-IN" sz="2600" b="1" dirty="0">
                <a:solidFill>
                  <a:schemeClr val="tx1"/>
                </a:solidFill>
                <a:latin typeface="Times New Roman" panose="02020603050405020304" pitchFamily="18" charset="0"/>
                <a:cs typeface="Times New Roman" panose="02020603050405020304" pitchFamily="18" charset="0"/>
              </a:rPr>
              <a:t>+</a:t>
            </a:r>
            <a:r>
              <a:rPr lang="en-IN" sz="2600" b="1" spc="-5" dirty="0">
                <a:solidFill>
                  <a:schemeClr val="tx1"/>
                </a:solidFill>
                <a:latin typeface="Times New Roman" panose="02020603050405020304" pitchFamily="18" charset="0"/>
                <a:cs typeface="Times New Roman" panose="02020603050405020304" pitchFamily="18" charset="0"/>
              </a:rPr>
              <a:t> </a:t>
            </a:r>
            <a:r>
              <a:rPr lang="en-IN" sz="2600" b="1" dirty="0">
                <a:solidFill>
                  <a:schemeClr val="tx1"/>
                </a:solidFill>
                <a:latin typeface="Times New Roman" panose="02020603050405020304" pitchFamily="18" charset="0"/>
                <a:cs typeface="Times New Roman" panose="02020603050405020304" pitchFamily="18" charset="0"/>
              </a:rPr>
              <a:t>A’BC’</a:t>
            </a:r>
          </a:p>
        </p:txBody>
      </p:sp>
      <p:sp>
        <p:nvSpPr>
          <p:cNvPr id="34" name="object 15">
            <a:extLst>
              <a:ext uri="{FF2B5EF4-FFF2-40B4-BE49-F238E27FC236}">
                <a16:creationId xmlns:a16="http://schemas.microsoft.com/office/drawing/2014/main" id="{B09D317F-5AB5-4EB1-B193-C6C4EA8E3989}"/>
              </a:ext>
            </a:extLst>
          </p:cNvPr>
          <p:cNvSpPr/>
          <p:nvPr/>
        </p:nvSpPr>
        <p:spPr>
          <a:xfrm>
            <a:off x="3894614" y="4184862"/>
            <a:ext cx="120650" cy="369570"/>
          </a:xfrm>
          <a:custGeom>
            <a:avLst/>
            <a:gdLst/>
            <a:ahLst/>
            <a:cxnLst/>
            <a:rect l="l" t="t" r="r" b="b"/>
            <a:pathLst>
              <a:path w="120650" h="369570">
                <a:moveTo>
                  <a:pt x="14350" y="251206"/>
                </a:moveTo>
                <a:lnTo>
                  <a:pt x="8254" y="254762"/>
                </a:lnTo>
                <a:lnTo>
                  <a:pt x="2032" y="258318"/>
                </a:lnTo>
                <a:lnTo>
                  <a:pt x="0" y="266319"/>
                </a:lnTo>
                <a:lnTo>
                  <a:pt x="3555" y="272542"/>
                </a:lnTo>
                <a:lnTo>
                  <a:pt x="60071" y="369443"/>
                </a:lnTo>
                <a:lnTo>
                  <a:pt x="75107" y="343662"/>
                </a:lnTo>
                <a:lnTo>
                  <a:pt x="47116" y="343662"/>
                </a:lnTo>
                <a:lnTo>
                  <a:pt x="47116" y="295819"/>
                </a:lnTo>
                <a:lnTo>
                  <a:pt x="25908" y="259461"/>
                </a:lnTo>
                <a:lnTo>
                  <a:pt x="22351" y="253237"/>
                </a:lnTo>
                <a:lnTo>
                  <a:pt x="14350" y="251206"/>
                </a:lnTo>
                <a:close/>
              </a:path>
              <a:path w="120650" h="369570">
                <a:moveTo>
                  <a:pt x="47117" y="295819"/>
                </a:moveTo>
                <a:lnTo>
                  <a:pt x="47116" y="343662"/>
                </a:lnTo>
                <a:lnTo>
                  <a:pt x="73025" y="343662"/>
                </a:lnTo>
                <a:lnTo>
                  <a:pt x="73025" y="337185"/>
                </a:lnTo>
                <a:lnTo>
                  <a:pt x="48895" y="337185"/>
                </a:lnTo>
                <a:lnTo>
                  <a:pt x="60071" y="318026"/>
                </a:lnTo>
                <a:lnTo>
                  <a:pt x="47117" y="295819"/>
                </a:lnTo>
                <a:close/>
              </a:path>
              <a:path w="120650" h="369570">
                <a:moveTo>
                  <a:pt x="105790" y="251206"/>
                </a:moveTo>
                <a:lnTo>
                  <a:pt x="97789" y="253237"/>
                </a:lnTo>
                <a:lnTo>
                  <a:pt x="94234" y="259461"/>
                </a:lnTo>
                <a:lnTo>
                  <a:pt x="73025" y="295819"/>
                </a:lnTo>
                <a:lnTo>
                  <a:pt x="73025" y="343662"/>
                </a:lnTo>
                <a:lnTo>
                  <a:pt x="75107" y="343662"/>
                </a:lnTo>
                <a:lnTo>
                  <a:pt x="116586" y="272542"/>
                </a:lnTo>
                <a:lnTo>
                  <a:pt x="120141" y="266319"/>
                </a:lnTo>
                <a:lnTo>
                  <a:pt x="118110" y="258318"/>
                </a:lnTo>
                <a:lnTo>
                  <a:pt x="111887" y="254762"/>
                </a:lnTo>
                <a:lnTo>
                  <a:pt x="105790" y="251206"/>
                </a:lnTo>
                <a:close/>
              </a:path>
              <a:path w="120650" h="369570">
                <a:moveTo>
                  <a:pt x="60071" y="318026"/>
                </a:moveTo>
                <a:lnTo>
                  <a:pt x="48895" y="337185"/>
                </a:lnTo>
                <a:lnTo>
                  <a:pt x="71247" y="337185"/>
                </a:lnTo>
                <a:lnTo>
                  <a:pt x="60071" y="318026"/>
                </a:lnTo>
                <a:close/>
              </a:path>
              <a:path w="120650" h="369570">
                <a:moveTo>
                  <a:pt x="73025" y="295819"/>
                </a:moveTo>
                <a:lnTo>
                  <a:pt x="60071" y="318026"/>
                </a:lnTo>
                <a:lnTo>
                  <a:pt x="71247" y="337185"/>
                </a:lnTo>
                <a:lnTo>
                  <a:pt x="73025" y="337185"/>
                </a:lnTo>
                <a:lnTo>
                  <a:pt x="73025" y="295819"/>
                </a:lnTo>
                <a:close/>
              </a:path>
              <a:path w="120650" h="369570">
                <a:moveTo>
                  <a:pt x="73025" y="0"/>
                </a:moveTo>
                <a:lnTo>
                  <a:pt x="47116" y="0"/>
                </a:lnTo>
                <a:lnTo>
                  <a:pt x="47117" y="295819"/>
                </a:lnTo>
                <a:lnTo>
                  <a:pt x="60071" y="318026"/>
                </a:lnTo>
                <a:lnTo>
                  <a:pt x="73025" y="295819"/>
                </a:lnTo>
                <a:lnTo>
                  <a:pt x="73025" y="0"/>
                </a:lnTo>
                <a:close/>
              </a:path>
            </a:pathLst>
          </a:custGeom>
          <a:solidFill>
            <a:srgbClr val="000000"/>
          </a:solidFill>
        </p:spPr>
        <p:txBody>
          <a:bodyPr wrap="square" lIns="0" tIns="0" rIns="0" bIns="0" rtlCol="0"/>
          <a:lstStyle/>
          <a:p>
            <a:endParaRPr/>
          </a:p>
        </p:txBody>
      </p:sp>
      <p:sp>
        <p:nvSpPr>
          <p:cNvPr id="37" name="object 13">
            <a:extLst>
              <a:ext uri="{FF2B5EF4-FFF2-40B4-BE49-F238E27FC236}">
                <a16:creationId xmlns:a16="http://schemas.microsoft.com/office/drawing/2014/main" id="{53294DCF-76B4-4E7B-8C93-BDC391454112}"/>
              </a:ext>
            </a:extLst>
          </p:cNvPr>
          <p:cNvSpPr/>
          <p:nvPr/>
        </p:nvSpPr>
        <p:spPr>
          <a:xfrm>
            <a:off x="3947500" y="4184862"/>
            <a:ext cx="762000" cy="0"/>
          </a:xfrm>
          <a:custGeom>
            <a:avLst/>
            <a:gdLst/>
            <a:ahLst/>
            <a:cxnLst/>
            <a:rect l="l" t="t" r="r" b="b"/>
            <a:pathLst>
              <a:path w="762000">
                <a:moveTo>
                  <a:pt x="762000" y="0"/>
                </a:moveTo>
                <a:lnTo>
                  <a:pt x="0" y="0"/>
                </a:lnTo>
              </a:path>
            </a:pathLst>
          </a:custGeom>
          <a:ln w="25908">
            <a:solidFill>
              <a:srgbClr val="000000"/>
            </a:solidFill>
          </a:ln>
        </p:spPr>
        <p:txBody>
          <a:bodyPr wrap="square" lIns="0" tIns="0" rIns="0" bIns="0" rtlCol="0"/>
          <a:lstStyle/>
          <a:p>
            <a:endParaRPr/>
          </a:p>
        </p:txBody>
      </p:sp>
      <p:sp>
        <p:nvSpPr>
          <p:cNvPr id="38" name="object 5">
            <a:extLst>
              <a:ext uri="{FF2B5EF4-FFF2-40B4-BE49-F238E27FC236}">
                <a16:creationId xmlns:a16="http://schemas.microsoft.com/office/drawing/2014/main" id="{57174488-E09B-4597-94DF-744F461DACD2}"/>
              </a:ext>
            </a:extLst>
          </p:cNvPr>
          <p:cNvSpPr txBox="1"/>
          <p:nvPr/>
        </p:nvSpPr>
        <p:spPr>
          <a:xfrm>
            <a:off x="4770967" y="4070728"/>
            <a:ext cx="351155" cy="228268"/>
          </a:xfrm>
          <a:prstGeom prst="rect">
            <a:avLst/>
          </a:prstGeom>
        </p:spPr>
        <p:txBody>
          <a:bodyPr vert="horz" wrap="square" lIns="0" tIns="12700" rIns="0" bIns="0" rtlCol="0">
            <a:spAutoFit/>
          </a:bodyPr>
          <a:lstStyle/>
          <a:p>
            <a:pPr marL="12700">
              <a:spcBef>
                <a:spcPts val="100"/>
              </a:spcBef>
            </a:pPr>
            <a:r>
              <a:rPr sz="1400" b="1" dirty="0">
                <a:latin typeface="Calibri"/>
                <a:cs typeface="Calibri"/>
              </a:rPr>
              <a:t>Sum</a:t>
            </a:r>
            <a:endParaRPr sz="1400" dirty="0">
              <a:latin typeface="Calibri"/>
              <a:cs typeface="Calibri"/>
            </a:endParaRPr>
          </a:p>
        </p:txBody>
      </p:sp>
      <p:sp>
        <p:nvSpPr>
          <p:cNvPr id="40" name="object 7">
            <a:extLst>
              <a:ext uri="{FF2B5EF4-FFF2-40B4-BE49-F238E27FC236}">
                <a16:creationId xmlns:a16="http://schemas.microsoft.com/office/drawing/2014/main" id="{4E983803-430F-4AA4-946F-44BC04C39CB6}"/>
              </a:ext>
            </a:extLst>
          </p:cNvPr>
          <p:cNvSpPr/>
          <p:nvPr/>
        </p:nvSpPr>
        <p:spPr>
          <a:xfrm>
            <a:off x="3234176" y="5366353"/>
            <a:ext cx="1524000" cy="0"/>
          </a:xfrm>
          <a:custGeom>
            <a:avLst/>
            <a:gdLst/>
            <a:ahLst/>
            <a:cxnLst/>
            <a:rect l="l" t="t" r="r" b="b"/>
            <a:pathLst>
              <a:path w="1524000">
                <a:moveTo>
                  <a:pt x="0" y="0"/>
                </a:moveTo>
                <a:lnTo>
                  <a:pt x="1524000" y="0"/>
                </a:lnTo>
              </a:path>
            </a:pathLst>
          </a:custGeom>
          <a:ln w="25908">
            <a:solidFill>
              <a:srgbClr val="000000"/>
            </a:solidFill>
          </a:ln>
        </p:spPr>
        <p:txBody>
          <a:bodyPr wrap="square" lIns="0" tIns="0" rIns="0" bIns="0" rtlCol="0"/>
          <a:lstStyle/>
          <a:p>
            <a:endParaRPr/>
          </a:p>
        </p:txBody>
      </p:sp>
      <p:sp>
        <p:nvSpPr>
          <p:cNvPr id="41" name="object 9">
            <a:extLst>
              <a:ext uri="{FF2B5EF4-FFF2-40B4-BE49-F238E27FC236}">
                <a16:creationId xmlns:a16="http://schemas.microsoft.com/office/drawing/2014/main" id="{1E3CB33A-AE32-440C-8A4F-D1C27A60C15D}"/>
              </a:ext>
            </a:extLst>
          </p:cNvPr>
          <p:cNvSpPr/>
          <p:nvPr/>
        </p:nvSpPr>
        <p:spPr>
          <a:xfrm>
            <a:off x="3183341" y="4899854"/>
            <a:ext cx="120650" cy="457834"/>
          </a:xfrm>
          <a:custGeom>
            <a:avLst/>
            <a:gdLst/>
            <a:ahLst/>
            <a:cxnLst/>
            <a:rect l="l" t="t" r="r" b="b"/>
            <a:pathLst>
              <a:path w="120650" h="457835">
                <a:moveTo>
                  <a:pt x="60071" y="51404"/>
                </a:moveTo>
                <a:lnTo>
                  <a:pt x="47117" y="73611"/>
                </a:lnTo>
                <a:lnTo>
                  <a:pt x="47117" y="457263"/>
                </a:lnTo>
                <a:lnTo>
                  <a:pt x="73025" y="457263"/>
                </a:lnTo>
                <a:lnTo>
                  <a:pt x="73025" y="73611"/>
                </a:lnTo>
                <a:lnTo>
                  <a:pt x="60071" y="51404"/>
                </a:lnTo>
                <a:close/>
              </a:path>
              <a:path w="120650" h="457835">
                <a:moveTo>
                  <a:pt x="60071" y="0"/>
                </a:moveTo>
                <a:lnTo>
                  <a:pt x="3556" y="96913"/>
                </a:lnTo>
                <a:lnTo>
                  <a:pt x="0" y="103085"/>
                </a:lnTo>
                <a:lnTo>
                  <a:pt x="2032" y="111023"/>
                </a:lnTo>
                <a:lnTo>
                  <a:pt x="8255" y="114630"/>
                </a:lnTo>
                <a:lnTo>
                  <a:pt x="14350" y="118236"/>
                </a:lnTo>
                <a:lnTo>
                  <a:pt x="22351" y="116141"/>
                </a:lnTo>
                <a:lnTo>
                  <a:pt x="25908" y="109969"/>
                </a:lnTo>
                <a:lnTo>
                  <a:pt x="47117" y="73611"/>
                </a:lnTo>
                <a:lnTo>
                  <a:pt x="47117" y="25717"/>
                </a:lnTo>
                <a:lnTo>
                  <a:pt x="75068" y="25717"/>
                </a:lnTo>
                <a:lnTo>
                  <a:pt x="60071" y="0"/>
                </a:lnTo>
                <a:close/>
              </a:path>
              <a:path w="120650" h="457835">
                <a:moveTo>
                  <a:pt x="75068" y="25717"/>
                </a:moveTo>
                <a:lnTo>
                  <a:pt x="73025" y="25717"/>
                </a:lnTo>
                <a:lnTo>
                  <a:pt x="73025" y="73611"/>
                </a:lnTo>
                <a:lnTo>
                  <a:pt x="94234" y="109969"/>
                </a:lnTo>
                <a:lnTo>
                  <a:pt x="97789" y="116141"/>
                </a:lnTo>
                <a:lnTo>
                  <a:pt x="105791" y="118236"/>
                </a:lnTo>
                <a:lnTo>
                  <a:pt x="111887" y="114630"/>
                </a:lnTo>
                <a:lnTo>
                  <a:pt x="118110" y="111023"/>
                </a:lnTo>
                <a:lnTo>
                  <a:pt x="120142" y="103085"/>
                </a:lnTo>
                <a:lnTo>
                  <a:pt x="116586" y="96913"/>
                </a:lnTo>
                <a:lnTo>
                  <a:pt x="75068" y="25717"/>
                </a:lnTo>
                <a:close/>
              </a:path>
              <a:path w="120650" h="457835">
                <a:moveTo>
                  <a:pt x="73025" y="25717"/>
                </a:moveTo>
                <a:lnTo>
                  <a:pt x="47117" y="25717"/>
                </a:lnTo>
                <a:lnTo>
                  <a:pt x="47117" y="73611"/>
                </a:lnTo>
                <a:lnTo>
                  <a:pt x="60071" y="51404"/>
                </a:lnTo>
                <a:lnTo>
                  <a:pt x="48895" y="32245"/>
                </a:lnTo>
                <a:lnTo>
                  <a:pt x="73025" y="32245"/>
                </a:lnTo>
                <a:lnTo>
                  <a:pt x="73025" y="25717"/>
                </a:lnTo>
                <a:close/>
              </a:path>
              <a:path w="120650" h="457835">
                <a:moveTo>
                  <a:pt x="73025" y="32245"/>
                </a:moveTo>
                <a:lnTo>
                  <a:pt x="71247" y="32245"/>
                </a:lnTo>
                <a:lnTo>
                  <a:pt x="60071" y="51404"/>
                </a:lnTo>
                <a:lnTo>
                  <a:pt x="73025" y="73611"/>
                </a:lnTo>
                <a:lnTo>
                  <a:pt x="73025" y="32245"/>
                </a:lnTo>
                <a:close/>
              </a:path>
              <a:path w="120650" h="457835">
                <a:moveTo>
                  <a:pt x="71247" y="32245"/>
                </a:moveTo>
                <a:lnTo>
                  <a:pt x="48895" y="32245"/>
                </a:lnTo>
                <a:lnTo>
                  <a:pt x="60071" y="51404"/>
                </a:lnTo>
                <a:lnTo>
                  <a:pt x="71247" y="32245"/>
                </a:lnTo>
                <a:close/>
              </a:path>
            </a:pathLst>
          </a:custGeom>
          <a:solidFill>
            <a:srgbClr val="000000"/>
          </a:solidFill>
        </p:spPr>
        <p:txBody>
          <a:bodyPr wrap="square" lIns="0" tIns="0" rIns="0" bIns="0" rtlCol="0"/>
          <a:lstStyle/>
          <a:p>
            <a:endParaRPr/>
          </a:p>
        </p:txBody>
      </p:sp>
      <p:sp>
        <p:nvSpPr>
          <p:cNvPr id="43" name="object 16">
            <a:extLst>
              <a:ext uri="{FF2B5EF4-FFF2-40B4-BE49-F238E27FC236}">
                <a16:creationId xmlns:a16="http://schemas.microsoft.com/office/drawing/2014/main" id="{3D848B4F-D223-4BBA-81DC-7D270CDD536F}"/>
              </a:ext>
            </a:extLst>
          </p:cNvPr>
          <p:cNvSpPr txBox="1"/>
          <p:nvPr/>
        </p:nvSpPr>
        <p:spPr>
          <a:xfrm>
            <a:off x="3441087" y="5489655"/>
            <a:ext cx="1074420" cy="228268"/>
          </a:xfrm>
          <a:prstGeom prst="rect">
            <a:avLst/>
          </a:prstGeom>
        </p:spPr>
        <p:txBody>
          <a:bodyPr vert="horz" wrap="square" lIns="0" tIns="12700" rIns="0" bIns="0" rtlCol="0">
            <a:spAutoFit/>
          </a:bodyPr>
          <a:lstStyle/>
          <a:p>
            <a:pPr marL="12700">
              <a:spcBef>
                <a:spcPts val="100"/>
              </a:spcBef>
            </a:pPr>
            <a:r>
              <a:rPr sz="1400" b="1" spc="-5" dirty="0">
                <a:latin typeface="Calibri"/>
                <a:cs typeface="Calibri"/>
              </a:rPr>
              <a:t>Product</a:t>
            </a:r>
            <a:r>
              <a:rPr sz="1400" b="1" spc="-75" dirty="0">
                <a:latin typeface="Calibri"/>
                <a:cs typeface="Calibri"/>
              </a:rPr>
              <a:t> </a:t>
            </a:r>
            <a:r>
              <a:rPr sz="1400" b="1" spc="-5" dirty="0">
                <a:latin typeface="Calibri"/>
                <a:cs typeface="Calibri"/>
              </a:rPr>
              <a:t>terms</a:t>
            </a:r>
            <a:endParaRPr sz="1400">
              <a:latin typeface="Calibri"/>
              <a:cs typeface="Calibri"/>
            </a:endParaRPr>
          </a:p>
        </p:txBody>
      </p:sp>
      <p:sp>
        <p:nvSpPr>
          <p:cNvPr id="44" name="object 11">
            <a:extLst>
              <a:ext uri="{FF2B5EF4-FFF2-40B4-BE49-F238E27FC236}">
                <a16:creationId xmlns:a16="http://schemas.microsoft.com/office/drawing/2014/main" id="{CFD55427-52F9-4426-AA33-3B604830954C}"/>
              </a:ext>
            </a:extLst>
          </p:cNvPr>
          <p:cNvSpPr/>
          <p:nvPr/>
        </p:nvSpPr>
        <p:spPr>
          <a:xfrm>
            <a:off x="4690025" y="4911766"/>
            <a:ext cx="120650" cy="457834"/>
          </a:xfrm>
          <a:custGeom>
            <a:avLst/>
            <a:gdLst/>
            <a:ahLst/>
            <a:cxnLst/>
            <a:rect l="l" t="t" r="r" b="b"/>
            <a:pathLst>
              <a:path w="120650" h="457835">
                <a:moveTo>
                  <a:pt x="60070" y="51404"/>
                </a:moveTo>
                <a:lnTo>
                  <a:pt x="47116" y="73611"/>
                </a:lnTo>
                <a:lnTo>
                  <a:pt x="47116" y="457263"/>
                </a:lnTo>
                <a:lnTo>
                  <a:pt x="73025" y="457263"/>
                </a:lnTo>
                <a:lnTo>
                  <a:pt x="73025" y="73611"/>
                </a:lnTo>
                <a:lnTo>
                  <a:pt x="60070" y="51404"/>
                </a:lnTo>
                <a:close/>
              </a:path>
              <a:path w="120650" h="457835">
                <a:moveTo>
                  <a:pt x="60070" y="0"/>
                </a:moveTo>
                <a:lnTo>
                  <a:pt x="3555" y="96913"/>
                </a:lnTo>
                <a:lnTo>
                  <a:pt x="0" y="103085"/>
                </a:lnTo>
                <a:lnTo>
                  <a:pt x="2031" y="111023"/>
                </a:lnTo>
                <a:lnTo>
                  <a:pt x="8254" y="114630"/>
                </a:lnTo>
                <a:lnTo>
                  <a:pt x="14350" y="118236"/>
                </a:lnTo>
                <a:lnTo>
                  <a:pt x="22351" y="116141"/>
                </a:lnTo>
                <a:lnTo>
                  <a:pt x="25907" y="109969"/>
                </a:lnTo>
                <a:lnTo>
                  <a:pt x="47116" y="73611"/>
                </a:lnTo>
                <a:lnTo>
                  <a:pt x="47116" y="25717"/>
                </a:lnTo>
                <a:lnTo>
                  <a:pt x="75068" y="25717"/>
                </a:lnTo>
                <a:lnTo>
                  <a:pt x="60070" y="0"/>
                </a:lnTo>
                <a:close/>
              </a:path>
              <a:path w="120650" h="457835">
                <a:moveTo>
                  <a:pt x="75068" y="25717"/>
                </a:moveTo>
                <a:lnTo>
                  <a:pt x="73025" y="25717"/>
                </a:lnTo>
                <a:lnTo>
                  <a:pt x="73025" y="73611"/>
                </a:lnTo>
                <a:lnTo>
                  <a:pt x="94233" y="109969"/>
                </a:lnTo>
                <a:lnTo>
                  <a:pt x="97789" y="116141"/>
                </a:lnTo>
                <a:lnTo>
                  <a:pt x="105790" y="118236"/>
                </a:lnTo>
                <a:lnTo>
                  <a:pt x="111887" y="114630"/>
                </a:lnTo>
                <a:lnTo>
                  <a:pt x="118109" y="111023"/>
                </a:lnTo>
                <a:lnTo>
                  <a:pt x="120141" y="103085"/>
                </a:lnTo>
                <a:lnTo>
                  <a:pt x="116586" y="96913"/>
                </a:lnTo>
                <a:lnTo>
                  <a:pt x="75068" y="25717"/>
                </a:lnTo>
                <a:close/>
              </a:path>
              <a:path w="120650" h="457835">
                <a:moveTo>
                  <a:pt x="73025" y="25717"/>
                </a:moveTo>
                <a:lnTo>
                  <a:pt x="47116" y="25717"/>
                </a:lnTo>
                <a:lnTo>
                  <a:pt x="47116" y="73611"/>
                </a:lnTo>
                <a:lnTo>
                  <a:pt x="60070" y="51404"/>
                </a:lnTo>
                <a:lnTo>
                  <a:pt x="48894" y="32245"/>
                </a:lnTo>
                <a:lnTo>
                  <a:pt x="73025" y="32245"/>
                </a:lnTo>
                <a:lnTo>
                  <a:pt x="73025" y="25717"/>
                </a:lnTo>
                <a:close/>
              </a:path>
              <a:path w="120650" h="457835">
                <a:moveTo>
                  <a:pt x="73025" y="32245"/>
                </a:moveTo>
                <a:lnTo>
                  <a:pt x="71246" y="32245"/>
                </a:lnTo>
                <a:lnTo>
                  <a:pt x="60070" y="51404"/>
                </a:lnTo>
                <a:lnTo>
                  <a:pt x="73025" y="73611"/>
                </a:lnTo>
                <a:lnTo>
                  <a:pt x="73025" y="32245"/>
                </a:lnTo>
                <a:close/>
              </a:path>
              <a:path w="120650" h="457835">
                <a:moveTo>
                  <a:pt x="71246" y="32245"/>
                </a:moveTo>
                <a:lnTo>
                  <a:pt x="48894" y="32245"/>
                </a:lnTo>
                <a:lnTo>
                  <a:pt x="60070" y="51404"/>
                </a:lnTo>
                <a:lnTo>
                  <a:pt x="71246" y="32245"/>
                </a:lnTo>
                <a:close/>
              </a:path>
            </a:pathLst>
          </a:custGeom>
          <a:solidFill>
            <a:srgbClr val="000000"/>
          </a:solidFill>
        </p:spPr>
        <p:txBody>
          <a:bodyPr wrap="square" lIns="0" tIns="0" rIns="0" bIns="0" rtlCol="0"/>
          <a:lstStyle/>
          <a:p>
            <a:endParaRPr/>
          </a:p>
        </p:txBody>
      </p:sp>
      <p:sp>
        <p:nvSpPr>
          <p:cNvPr id="62" name="Rectangle 61">
            <a:extLst>
              <a:ext uri="{FF2B5EF4-FFF2-40B4-BE49-F238E27FC236}">
                <a16:creationId xmlns:a16="http://schemas.microsoft.com/office/drawing/2014/main" id="{BC9111F7-BD7D-4535-A691-052AE4DB7D3F}"/>
              </a:ext>
            </a:extLst>
          </p:cNvPr>
          <p:cNvSpPr/>
          <p:nvPr/>
        </p:nvSpPr>
        <p:spPr>
          <a:xfrm>
            <a:off x="6828874" y="3568158"/>
            <a:ext cx="4516734" cy="2337258"/>
          </a:xfrm>
          <a:prstGeom prst="rect">
            <a:avLst/>
          </a:prstGeom>
          <a:solidFill>
            <a:schemeClr val="accent6">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12700">
              <a:spcBef>
                <a:spcPts val="105"/>
              </a:spcBef>
            </a:pPr>
            <a:r>
              <a:rPr lang="en-US" sz="2600" b="1" spc="-5" dirty="0">
                <a:solidFill>
                  <a:schemeClr val="tx1"/>
                </a:solidFill>
                <a:latin typeface="Times New Roman" panose="02020603050405020304" pitchFamily="18" charset="0"/>
                <a:cs typeface="Times New Roman" panose="02020603050405020304" pitchFamily="18" charset="0"/>
              </a:rPr>
              <a:t>   f(A,B,C) </a:t>
            </a:r>
            <a:r>
              <a:rPr lang="en-US" sz="2600" b="1" dirty="0">
                <a:solidFill>
                  <a:schemeClr val="tx1"/>
                </a:solidFill>
                <a:latin typeface="Times New Roman" panose="02020603050405020304" pitchFamily="18" charset="0"/>
                <a:cs typeface="Times New Roman" panose="02020603050405020304" pitchFamily="18" charset="0"/>
              </a:rPr>
              <a:t>= </a:t>
            </a:r>
            <a:r>
              <a:rPr lang="en-US" sz="2600" b="1" spc="-20" dirty="0">
                <a:solidFill>
                  <a:schemeClr val="tx1"/>
                </a:solidFill>
                <a:latin typeface="Times New Roman" panose="02020603050405020304" pitchFamily="18" charset="0"/>
                <a:cs typeface="Times New Roman" panose="02020603050405020304" pitchFamily="18" charset="0"/>
              </a:rPr>
              <a:t>(A’+B) </a:t>
            </a:r>
            <a:r>
              <a:rPr lang="en-US" sz="2600" b="1" dirty="0">
                <a:solidFill>
                  <a:schemeClr val="tx1"/>
                </a:solidFill>
                <a:latin typeface="Times New Roman" panose="02020603050405020304" pitchFamily="18" charset="0"/>
                <a:cs typeface="Times New Roman" panose="02020603050405020304" pitchFamily="18" charset="0"/>
              </a:rPr>
              <a:t>.</a:t>
            </a:r>
            <a:r>
              <a:rPr lang="en-US" sz="2600" b="1" spc="-40" dirty="0">
                <a:solidFill>
                  <a:schemeClr val="tx1"/>
                </a:solidFill>
                <a:latin typeface="Times New Roman" panose="02020603050405020304" pitchFamily="18" charset="0"/>
                <a:cs typeface="Times New Roman" panose="02020603050405020304" pitchFamily="18" charset="0"/>
              </a:rPr>
              <a:t> </a:t>
            </a:r>
            <a:r>
              <a:rPr lang="en-US" sz="2600" b="1" spc="20" dirty="0">
                <a:solidFill>
                  <a:schemeClr val="tx1"/>
                </a:solidFill>
                <a:latin typeface="Times New Roman" panose="02020603050405020304" pitchFamily="18" charset="0"/>
                <a:cs typeface="Times New Roman" panose="02020603050405020304" pitchFamily="18" charset="0"/>
              </a:rPr>
              <a:t>(B+C’)</a:t>
            </a:r>
            <a:endParaRPr lang="en-US" sz="2600" b="1" dirty="0">
              <a:solidFill>
                <a:schemeClr val="tx1"/>
              </a:solidFill>
              <a:latin typeface="Times New Roman" panose="02020603050405020304" pitchFamily="18" charset="0"/>
              <a:cs typeface="Times New Roman" panose="02020603050405020304" pitchFamily="18" charset="0"/>
            </a:endParaRPr>
          </a:p>
        </p:txBody>
      </p:sp>
      <p:sp>
        <p:nvSpPr>
          <p:cNvPr id="63" name="object 6">
            <a:extLst>
              <a:ext uri="{FF2B5EF4-FFF2-40B4-BE49-F238E27FC236}">
                <a16:creationId xmlns:a16="http://schemas.microsoft.com/office/drawing/2014/main" id="{0B881F69-3E56-4EDB-910B-F73BF6056C6C}"/>
              </a:ext>
            </a:extLst>
          </p:cNvPr>
          <p:cNvSpPr/>
          <p:nvPr/>
        </p:nvSpPr>
        <p:spPr>
          <a:xfrm>
            <a:off x="9719360" y="4063190"/>
            <a:ext cx="670179" cy="45719"/>
          </a:xfrm>
          <a:custGeom>
            <a:avLst/>
            <a:gdLst/>
            <a:ahLst/>
            <a:cxnLst/>
            <a:rect l="l" t="t" r="r" b="b"/>
            <a:pathLst>
              <a:path w="990600">
                <a:moveTo>
                  <a:pt x="0" y="0"/>
                </a:moveTo>
                <a:lnTo>
                  <a:pt x="990600" y="0"/>
                </a:lnTo>
              </a:path>
            </a:pathLst>
          </a:custGeom>
          <a:ln w="25908">
            <a:solidFill>
              <a:srgbClr val="000000"/>
            </a:solidFill>
          </a:ln>
        </p:spPr>
        <p:txBody>
          <a:bodyPr wrap="square" lIns="0" tIns="0" rIns="0" bIns="0" rtlCol="0"/>
          <a:lstStyle/>
          <a:p>
            <a:endParaRPr/>
          </a:p>
        </p:txBody>
      </p:sp>
      <p:sp>
        <p:nvSpPr>
          <p:cNvPr id="64" name="object 8">
            <a:extLst>
              <a:ext uri="{FF2B5EF4-FFF2-40B4-BE49-F238E27FC236}">
                <a16:creationId xmlns:a16="http://schemas.microsoft.com/office/drawing/2014/main" id="{11A9854F-C91A-486B-9FDA-7A2BC1C65003}"/>
              </a:ext>
            </a:extLst>
          </p:cNvPr>
          <p:cNvSpPr/>
          <p:nvPr/>
        </p:nvSpPr>
        <p:spPr>
          <a:xfrm>
            <a:off x="9666909" y="4063191"/>
            <a:ext cx="120650" cy="513080"/>
          </a:xfrm>
          <a:custGeom>
            <a:avLst/>
            <a:gdLst/>
            <a:ahLst/>
            <a:cxnLst/>
            <a:rect l="l" t="t" r="r" b="b"/>
            <a:pathLst>
              <a:path w="120650" h="513079">
                <a:moveTo>
                  <a:pt x="14350" y="394462"/>
                </a:moveTo>
                <a:lnTo>
                  <a:pt x="2031" y="401700"/>
                </a:lnTo>
                <a:lnTo>
                  <a:pt x="0" y="409575"/>
                </a:lnTo>
                <a:lnTo>
                  <a:pt x="3555" y="415797"/>
                </a:lnTo>
                <a:lnTo>
                  <a:pt x="60071" y="512699"/>
                </a:lnTo>
                <a:lnTo>
                  <a:pt x="75107" y="486918"/>
                </a:lnTo>
                <a:lnTo>
                  <a:pt x="47116" y="486918"/>
                </a:lnTo>
                <a:lnTo>
                  <a:pt x="47116" y="439075"/>
                </a:lnTo>
                <a:lnTo>
                  <a:pt x="25908" y="402716"/>
                </a:lnTo>
                <a:lnTo>
                  <a:pt x="22351" y="396494"/>
                </a:lnTo>
                <a:lnTo>
                  <a:pt x="14350" y="394462"/>
                </a:lnTo>
                <a:close/>
              </a:path>
              <a:path w="120650" h="513079">
                <a:moveTo>
                  <a:pt x="47117" y="439075"/>
                </a:moveTo>
                <a:lnTo>
                  <a:pt x="47116" y="486918"/>
                </a:lnTo>
                <a:lnTo>
                  <a:pt x="73025" y="486918"/>
                </a:lnTo>
                <a:lnTo>
                  <a:pt x="73025" y="480440"/>
                </a:lnTo>
                <a:lnTo>
                  <a:pt x="48894" y="480440"/>
                </a:lnTo>
                <a:lnTo>
                  <a:pt x="60071" y="461282"/>
                </a:lnTo>
                <a:lnTo>
                  <a:pt x="47117" y="439075"/>
                </a:lnTo>
                <a:close/>
              </a:path>
              <a:path w="120650" h="513079">
                <a:moveTo>
                  <a:pt x="105790" y="394462"/>
                </a:moveTo>
                <a:lnTo>
                  <a:pt x="97789" y="396494"/>
                </a:lnTo>
                <a:lnTo>
                  <a:pt x="94234" y="402716"/>
                </a:lnTo>
                <a:lnTo>
                  <a:pt x="73025" y="439075"/>
                </a:lnTo>
                <a:lnTo>
                  <a:pt x="73025" y="486918"/>
                </a:lnTo>
                <a:lnTo>
                  <a:pt x="75107" y="486918"/>
                </a:lnTo>
                <a:lnTo>
                  <a:pt x="116586" y="415797"/>
                </a:lnTo>
                <a:lnTo>
                  <a:pt x="120141" y="409575"/>
                </a:lnTo>
                <a:lnTo>
                  <a:pt x="118110" y="401700"/>
                </a:lnTo>
                <a:lnTo>
                  <a:pt x="105790" y="394462"/>
                </a:lnTo>
                <a:close/>
              </a:path>
              <a:path w="120650" h="513079">
                <a:moveTo>
                  <a:pt x="60071" y="461282"/>
                </a:moveTo>
                <a:lnTo>
                  <a:pt x="48894" y="480440"/>
                </a:lnTo>
                <a:lnTo>
                  <a:pt x="71247" y="480440"/>
                </a:lnTo>
                <a:lnTo>
                  <a:pt x="60071" y="461282"/>
                </a:lnTo>
                <a:close/>
              </a:path>
              <a:path w="120650" h="513079">
                <a:moveTo>
                  <a:pt x="73025" y="439075"/>
                </a:moveTo>
                <a:lnTo>
                  <a:pt x="60071" y="461282"/>
                </a:lnTo>
                <a:lnTo>
                  <a:pt x="71247" y="480440"/>
                </a:lnTo>
                <a:lnTo>
                  <a:pt x="73025" y="480440"/>
                </a:lnTo>
                <a:lnTo>
                  <a:pt x="73025" y="439075"/>
                </a:lnTo>
                <a:close/>
              </a:path>
              <a:path w="120650" h="513079">
                <a:moveTo>
                  <a:pt x="73025" y="0"/>
                </a:moveTo>
                <a:lnTo>
                  <a:pt x="47116" y="0"/>
                </a:lnTo>
                <a:lnTo>
                  <a:pt x="47117" y="439075"/>
                </a:lnTo>
                <a:lnTo>
                  <a:pt x="60071" y="461282"/>
                </a:lnTo>
                <a:lnTo>
                  <a:pt x="73025" y="439075"/>
                </a:lnTo>
                <a:lnTo>
                  <a:pt x="73025" y="0"/>
                </a:lnTo>
                <a:close/>
              </a:path>
            </a:pathLst>
          </a:custGeom>
          <a:solidFill>
            <a:srgbClr val="000000"/>
          </a:solidFill>
        </p:spPr>
        <p:txBody>
          <a:bodyPr wrap="square" lIns="0" tIns="0" rIns="0" bIns="0" rtlCol="0"/>
          <a:lstStyle/>
          <a:p>
            <a:endParaRPr/>
          </a:p>
        </p:txBody>
      </p:sp>
      <p:sp>
        <p:nvSpPr>
          <p:cNvPr id="65" name="object 10">
            <a:extLst>
              <a:ext uri="{FF2B5EF4-FFF2-40B4-BE49-F238E27FC236}">
                <a16:creationId xmlns:a16="http://schemas.microsoft.com/office/drawing/2014/main" id="{4D4D0DE7-B959-42CF-9D9D-868911FA2A0E}"/>
              </a:ext>
            </a:extLst>
          </p:cNvPr>
          <p:cNvSpPr/>
          <p:nvPr/>
        </p:nvSpPr>
        <p:spPr>
          <a:xfrm>
            <a:off x="9109760" y="5489655"/>
            <a:ext cx="1219200" cy="0"/>
          </a:xfrm>
          <a:custGeom>
            <a:avLst/>
            <a:gdLst/>
            <a:ahLst/>
            <a:cxnLst/>
            <a:rect l="l" t="t" r="r" b="b"/>
            <a:pathLst>
              <a:path w="1219200">
                <a:moveTo>
                  <a:pt x="0" y="0"/>
                </a:moveTo>
                <a:lnTo>
                  <a:pt x="1219200" y="0"/>
                </a:lnTo>
              </a:path>
            </a:pathLst>
          </a:custGeom>
          <a:ln w="25908">
            <a:solidFill>
              <a:srgbClr val="000000"/>
            </a:solidFill>
          </a:ln>
        </p:spPr>
        <p:txBody>
          <a:bodyPr wrap="square" lIns="0" tIns="0" rIns="0" bIns="0" rtlCol="0"/>
          <a:lstStyle/>
          <a:p>
            <a:endParaRPr/>
          </a:p>
        </p:txBody>
      </p:sp>
      <p:sp>
        <p:nvSpPr>
          <p:cNvPr id="67" name="object 14">
            <a:extLst>
              <a:ext uri="{FF2B5EF4-FFF2-40B4-BE49-F238E27FC236}">
                <a16:creationId xmlns:a16="http://schemas.microsoft.com/office/drawing/2014/main" id="{3DEAA252-E0F6-4532-A929-E985D079176B}"/>
              </a:ext>
            </a:extLst>
          </p:cNvPr>
          <p:cNvSpPr/>
          <p:nvPr/>
        </p:nvSpPr>
        <p:spPr>
          <a:xfrm>
            <a:off x="10259653" y="5032455"/>
            <a:ext cx="120650" cy="457200"/>
          </a:xfrm>
          <a:custGeom>
            <a:avLst/>
            <a:gdLst/>
            <a:ahLst/>
            <a:cxnLst/>
            <a:rect l="l" t="t" r="r" b="b"/>
            <a:pathLst>
              <a:path w="120650" h="457200">
                <a:moveTo>
                  <a:pt x="60071" y="51302"/>
                </a:moveTo>
                <a:lnTo>
                  <a:pt x="47117" y="73523"/>
                </a:lnTo>
                <a:lnTo>
                  <a:pt x="47117" y="457200"/>
                </a:lnTo>
                <a:lnTo>
                  <a:pt x="73025" y="457200"/>
                </a:lnTo>
                <a:lnTo>
                  <a:pt x="73025" y="73523"/>
                </a:lnTo>
                <a:lnTo>
                  <a:pt x="60071" y="51302"/>
                </a:lnTo>
                <a:close/>
              </a:path>
              <a:path w="120650" h="457200">
                <a:moveTo>
                  <a:pt x="60071" y="0"/>
                </a:moveTo>
                <a:lnTo>
                  <a:pt x="0" y="103022"/>
                </a:lnTo>
                <a:lnTo>
                  <a:pt x="2032" y="110959"/>
                </a:lnTo>
                <a:lnTo>
                  <a:pt x="8255" y="114566"/>
                </a:lnTo>
                <a:lnTo>
                  <a:pt x="14350" y="118173"/>
                </a:lnTo>
                <a:lnTo>
                  <a:pt x="22351" y="116078"/>
                </a:lnTo>
                <a:lnTo>
                  <a:pt x="25908" y="109905"/>
                </a:lnTo>
                <a:lnTo>
                  <a:pt x="47117" y="73523"/>
                </a:lnTo>
                <a:lnTo>
                  <a:pt x="47117" y="25653"/>
                </a:lnTo>
                <a:lnTo>
                  <a:pt x="75033" y="25653"/>
                </a:lnTo>
                <a:lnTo>
                  <a:pt x="60071" y="0"/>
                </a:lnTo>
                <a:close/>
              </a:path>
              <a:path w="120650" h="457200">
                <a:moveTo>
                  <a:pt x="75033" y="25653"/>
                </a:moveTo>
                <a:lnTo>
                  <a:pt x="73025" y="25653"/>
                </a:lnTo>
                <a:lnTo>
                  <a:pt x="73025" y="73523"/>
                </a:lnTo>
                <a:lnTo>
                  <a:pt x="94234" y="109905"/>
                </a:lnTo>
                <a:lnTo>
                  <a:pt x="97789" y="116078"/>
                </a:lnTo>
                <a:lnTo>
                  <a:pt x="105791" y="118173"/>
                </a:lnTo>
                <a:lnTo>
                  <a:pt x="111887" y="114566"/>
                </a:lnTo>
                <a:lnTo>
                  <a:pt x="118110" y="110959"/>
                </a:lnTo>
                <a:lnTo>
                  <a:pt x="120142" y="103022"/>
                </a:lnTo>
                <a:lnTo>
                  <a:pt x="75033" y="25653"/>
                </a:lnTo>
                <a:close/>
              </a:path>
              <a:path w="120650" h="457200">
                <a:moveTo>
                  <a:pt x="73025" y="25653"/>
                </a:moveTo>
                <a:lnTo>
                  <a:pt x="47117" y="25653"/>
                </a:lnTo>
                <a:lnTo>
                  <a:pt x="47117" y="73523"/>
                </a:lnTo>
                <a:lnTo>
                  <a:pt x="60071" y="51302"/>
                </a:lnTo>
                <a:lnTo>
                  <a:pt x="48895" y="32131"/>
                </a:lnTo>
                <a:lnTo>
                  <a:pt x="73025" y="32131"/>
                </a:lnTo>
                <a:lnTo>
                  <a:pt x="73025" y="25653"/>
                </a:lnTo>
                <a:close/>
              </a:path>
              <a:path w="120650" h="457200">
                <a:moveTo>
                  <a:pt x="73025" y="32131"/>
                </a:moveTo>
                <a:lnTo>
                  <a:pt x="71247" y="32131"/>
                </a:lnTo>
                <a:lnTo>
                  <a:pt x="60071" y="51302"/>
                </a:lnTo>
                <a:lnTo>
                  <a:pt x="73025" y="73523"/>
                </a:lnTo>
                <a:lnTo>
                  <a:pt x="73025" y="32131"/>
                </a:lnTo>
                <a:close/>
              </a:path>
              <a:path w="120650" h="457200">
                <a:moveTo>
                  <a:pt x="71247" y="32131"/>
                </a:moveTo>
                <a:lnTo>
                  <a:pt x="48895" y="32131"/>
                </a:lnTo>
                <a:lnTo>
                  <a:pt x="60071" y="51302"/>
                </a:lnTo>
                <a:lnTo>
                  <a:pt x="71247" y="32131"/>
                </a:lnTo>
                <a:close/>
              </a:path>
            </a:pathLst>
          </a:custGeom>
          <a:solidFill>
            <a:srgbClr val="000000"/>
          </a:solidFill>
        </p:spPr>
        <p:txBody>
          <a:bodyPr wrap="square" lIns="0" tIns="0" rIns="0" bIns="0" rtlCol="0"/>
          <a:lstStyle/>
          <a:p>
            <a:endParaRPr/>
          </a:p>
        </p:txBody>
      </p:sp>
      <p:sp>
        <p:nvSpPr>
          <p:cNvPr id="68" name="object 15">
            <a:extLst>
              <a:ext uri="{FF2B5EF4-FFF2-40B4-BE49-F238E27FC236}">
                <a16:creationId xmlns:a16="http://schemas.microsoft.com/office/drawing/2014/main" id="{CD3829CD-85BB-428F-9EA1-520E8509FFAD}"/>
              </a:ext>
            </a:extLst>
          </p:cNvPr>
          <p:cNvSpPr txBox="1"/>
          <p:nvPr/>
        </p:nvSpPr>
        <p:spPr>
          <a:xfrm>
            <a:off x="10408011" y="3948147"/>
            <a:ext cx="606425" cy="228268"/>
          </a:xfrm>
          <a:prstGeom prst="rect">
            <a:avLst/>
          </a:prstGeom>
        </p:spPr>
        <p:txBody>
          <a:bodyPr vert="horz" wrap="square" lIns="0" tIns="12700" rIns="0" bIns="0" rtlCol="0">
            <a:spAutoFit/>
          </a:bodyPr>
          <a:lstStyle/>
          <a:p>
            <a:pPr marL="12700">
              <a:spcBef>
                <a:spcPts val="100"/>
              </a:spcBef>
            </a:pPr>
            <a:r>
              <a:rPr sz="1400" b="1" spc="-5" dirty="0">
                <a:latin typeface="Calibri"/>
                <a:cs typeface="Calibri"/>
              </a:rPr>
              <a:t>P</a:t>
            </a:r>
            <a:r>
              <a:rPr sz="1400" b="1" spc="-15" dirty="0">
                <a:latin typeface="Calibri"/>
                <a:cs typeface="Calibri"/>
              </a:rPr>
              <a:t>r</a:t>
            </a:r>
            <a:r>
              <a:rPr sz="1400" b="1" dirty="0">
                <a:latin typeface="Calibri"/>
                <a:cs typeface="Calibri"/>
              </a:rPr>
              <a:t>odu</a:t>
            </a:r>
            <a:r>
              <a:rPr sz="1400" b="1" spc="-5" dirty="0">
                <a:latin typeface="Calibri"/>
                <a:cs typeface="Calibri"/>
              </a:rPr>
              <a:t>ct</a:t>
            </a:r>
            <a:endParaRPr sz="1400" dirty="0">
              <a:latin typeface="Calibri"/>
              <a:cs typeface="Calibri"/>
            </a:endParaRPr>
          </a:p>
        </p:txBody>
      </p:sp>
      <p:sp>
        <p:nvSpPr>
          <p:cNvPr id="70" name="object 12">
            <a:extLst>
              <a:ext uri="{FF2B5EF4-FFF2-40B4-BE49-F238E27FC236}">
                <a16:creationId xmlns:a16="http://schemas.microsoft.com/office/drawing/2014/main" id="{C120CB39-ABFC-46D9-AC18-9E1AEFDD0B25}"/>
              </a:ext>
            </a:extLst>
          </p:cNvPr>
          <p:cNvSpPr/>
          <p:nvPr/>
        </p:nvSpPr>
        <p:spPr>
          <a:xfrm>
            <a:off x="9045388" y="5045414"/>
            <a:ext cx="120650" cy="457200"/>
          </a:xfrm>
          <a:custGeom>
            <a:avLst/>
            <a:gdLst/>
            <a:ahLst/>
            <a:cxnLst/>
            <a:rect l="l" t="t" r="r" b="b"/>
            <a:pathLst>
              <a:path w="120650" h="457200">
                <a:moveTo>
                  <a:pt x="60071" y="51302"/>
                </a:moveTo>
                <a:lnTo>
                  <a:pt x="47117" y="73523"/>
                </a:lnTo>
                <a:lnTo>
                  <a:pt x="47117" y="457200"/>
                </a:lnTo>
                <a:lnTo>
                  <a:pt x="73025" y="457200"/>
                </a:lnTo>
                <a:lnTo>
                  <a:pt x="73025" y="73523"/>
                </a:lnTo>
                <a:lnTo>
                  <a:pt x="60071" y="51302"/>
                </a:lnTo>
                <a:close/>
              </a:path>
              <a:path w="120650" h="457200">
                <a:moveTo>
                  <a:pt x="60071" y="0"/>
                </a:moveTo>
                <a:lnTo>
                  <a:pt x="0" y="103022"/>
                </a:lnTo>
                <a:lnTo>
                  <a:pt x="2032" y="110959"/>
                </a:lnTo>
                <a:lnTo>
                  <a:pt x="8255" y="114566"/>
                </a:lnTo>
                <a:lnTo>
                  <a:pt x="14350" y="118173"/>
                </a:lnTo>
                <a:lnTo>
                  <a:pt x="22351" y="116078"/>
                </a:lnTo>
                <a:lnTo>
                  <a:pt x="25908" y="109905"/>
                </a:lnTo>
                <a:lnTo>
                  <a:pt x="47117" y="73523"/>
                </a:lnTo>
                <a:lnTo>
                  <a:pt x="47117" y="25653"/>
                </a:lnTo>
                <a:lnTo>
                  <a:pt x="75033" y="25653"/>
                </a:lnTo>
                <a:lnTo>
                  <a:pt x="60071" y="0"/>
                </a:lnTo>
                <a:close/>
              </a:path>
              <a:path w="120650" h="457200">
                <a:moveTo>
                  <a:pt x="75033" y="25653"/>
                </a:moveTo>
                <a:lnTo>
                  <a:pt x="73025" y="25653"/>
                </a:lnTo>
                <a:lnTo>
                  <a:pt x="73025" y="73523"/>
                </a:lnTo>
                <a:lnTo>
                  <a:pt x="94234" y="109905"/>
                </a:lnTo>
                <a:lnTo>
                  <a:pt x="97789" y="116078"/>
                </a:lnTo>
                <a:lnTo>
                  <a:pt x="105791" y="118173"/>
                </a:lnTo>
                <a:lnTo>
                  <a:pt x="111887" y="114566"/>
                </a:lnTo>
                <a:lnTo>
                  <a:pt x="118110" y="110959"/>
                </a:lnTo>
                <a:lnTo>
                  <a:pt x="120142" y="103022"/>
                </a:lnTo>
                <a:lnTo>
                  <a:pt x="75033" y="25653"/>
                </a:lnTo>
                <a:close/>
              </a:path>
              <a:path w="120650" h="457200">
                <a:moveTo>
                  <a:pt x="73025" y="25653"/>
                </a:moveTo>
                <a:lnTo>
                  <a:pt x="47117" y="25653"/>
                </a:lnTo>
                <a:lnTo>
                  <a:pt x="47117" y="73523"/>
                </a:lnTo>
                <a:lnTo>
                  <a:pt x="60071" y="51302"/>
                </a:lnTo>
                <a:lnTo>
                  <a:pt x="48895" y="32131"/>
                </a:lnTo>
                <a:lnTo>
                  <a:pt x="73025" y="32131"/>
                </a:lnTo>
                <a:lnTo>
                  <a:pt x="73025" y="25653"/>
                </a:lnTo>
                <a:close/>
              </a:path>
              <a:path w="120650" h="457200">
                <a:moveTo>
                  <a:pt x="73025" y="32131"/>
                </a:moveTo>
                <a:lnTo>
                  <a:pt x="71247" y="32131"/>
                </a:lnTo>
                <a:lnTo>
                  <a:pt x="60071" y="51302"/>
                </a:lnTo>
                <a:lnTo>
                  <a:pt x="73025" y="73523"/>
                </a:lnTo>
                <a:lnTo>
                  <a:pt x="73025" y="32131"/>
                </a:lnTo>
                <a:close/>
              </a:path>
              <a:path w="120650" h="457200">
                <a:moveTo>
                  <a:pt x="71247" y="32131"/>
                </a:moveTo>
                <a:lnTo>
                  <a:pt x="48895" y="32131"/>
                </a:lnTo>
                <a:lnTo>
                  <a:pt x="60071" y="51302"/>
                </a:lnTo>
                <a:lnTo>
                  <a:pt x="71247" y="32131"/>
                </a:lnTo>
                <a:close/>
              </a:path>
            </a:pathLst>
          </a:custGeom>
          <a:solidFill>
            <a:srgbClr val="000000"/>
          </a:solidFill>
        </p:spPr>
        <p:txBody>
          <a:bodyPr wrap="square" lIns="0" tIns="0" rIns="0" bIns="0" rtlCol="0"/>
          <a:lstStyle/>
          <a:p>
            <a:endParaRPr/>
          </a:p>
        </p:txBody>
      </p:sp>
      <p:sp>
        <p:nvSpPr>
          <p:cNvPr id="71" name="object 16">
            <a:extLst>
              <a:ext uri="{FF2B5EF4-FFF2-40B4-BE49-F238E27FC236}">
                <a16:creationId xmlns:a16="http://schemas.microsoft.com/office/drawing/2014/main" id="{A726D20B-F4CE-4D8B-8659-B5383403C82C}"/>
              </a:ext>
            </a:extLst>
          </p:cNvPr>
          <p:cNvSpPr txBox="1"/>
          <p:nvPr/>
        </p:nvSpPr>
        <p:spPr>
          <a:xfrm>
            <a:off x="9290780" y="5505849"/>
            <a:ext cx="821055" cy="228268"/>
          </a:xfrm>
          <a:prstGeom prst="rect">
            <a:avLst/>
          </a:prstGeom>
        </p:spPr>
        <p:txBody>
          <a:bodyPr vert="horz" wrap="square" lIns="0" tIns="12700" rIns="0" bIns="0" rtlCol="0">
            <a:spAutoFit/>
          </a:bodyPr>
          <a:lstStyle/>
          <a:p>
            <a:pPr marL="12700">
              <a:spcBef>
                <a:spcPts val="100"/>
              </a:spcBef>
            </a:pPr>
            <a:r>
              <a:rPr sz="1400" b="1" dirty="0">
                <a:latin typeface="Calibri"/>
                <a:cs typeface="Calibri"/>
              </a:rPr>
              <a:t>Sum</a:t>
            </a:r>
            <a:r>
              <a:rPr sz="1400" b="1" spc="-70" dirty="0">
                <a:latin typeface="Calibri"/>
                <a:cs typeface="Calibri"/>
              </a:rPr>
              <a:t> </a:t>
            </a:r>
            <a:r>
              <a:rPr sz="1400" b="1" spc="-5" dirty="0">
                <a:latin typeface="Calibri"/>
                <a:cs typeface="Calibri"/>
              </a:rPr>
              <a:t>terms</a:t>
            </a:r>
            <a:endParaRPr sz="14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A32899-8345-4A03-85C6-CD7A86677C31}"/>
              </a:ext>
            </a:extLst>
          </p:cNvPr>
          <p:cNvSpPr>
            <a:spLocks noGrp="1"/>
          </p:cNvSpPr>
          <p:nvPr>
            <p:ph idx="1"/>
          </p:nvPr>
        </p:nvSpPr>
        <p:spPr>
          <a:xfrm>
            <a:off x="711200" y="1794493"/>
            <a:ext cx="4797768" cy="1826161"/>
          </a:xfrm>
        </p:spPr>
        <p:txBody>
          <a:bodyPr>
            <a:normAutofit/>
          </a:bodyPr>
          <a:lstStyle/>
          <a:p>
            <a:r>
              <a:rPr lang="en-US" sz="2400" dirty="0">
                <a:latin typeface="Times New Roman" panose="02020603050405020304" pitchFamily="18" charset="0"/>
                <a:cs typeface="Times New Roman" panose="02020603050405020304" pitchFamily="18" charset="0"/>
              </a:rPr>
              <a:t>In this form, each product term contains all literals. So, these product terms are the min terms. Hence, canonical SOP form is also called as </a:t>
            </a:r>
            <a:r>
              <a:rPr lang="en-US" sz="2400" b="1" dirty="0">
                <a:latin typeface="Times New Roman" panose="02020603050405020304" pitchFamily="18" charset="0"/>
                <a:cs typeface="Times New Roman" panose="02020603050405020304" pitchFamily="18" charset="0"/>
              </a:rPr>
              <a:t>sum of </a:t>
            </a:r>
            <a:r>
              <a:rPr lang="en-US" sz="2400" b="1" u="sng" dirty="0">
                <a:latin typeface="Times New Roman" panose="02020603050405020304" pitchFamily="18" charset="0"/>
                <a:cs typeface="Times New Roman" panose="02020603050405020304" pitchFamily="18" charset="0"/>
              </a:rPr>
              <a:t>Min terms </a:t>
            </a:r>
            <a:r>
              <a:rPr lang="en-US" sz="2400" b="1" dirty="0">
                <a:latin typeface="Times New Roman" panose="02020603050405020304" pitchFamily="18" charset="0"/>
                <a:cs typeface="Times New Roman" panose="02020603050405020304" pitchFamily="18" charset="0"/>
              </a:rPr>
              <a:t>form.</a:t>
            </a:r>
            <a:endParaRPr lang="en-US" altLang="zh-CN"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93CF217-E88D-4C14-AAF5-C2DF0E821E18}"/>
              </a:ext>
            </a:extLst>
          </p:cNvPr>
          <p:cNvSpPr txBox="1"/>
          <p:nvPr/>
        </p:nvSpPr>
        <p:spPr>
          <a:xfrm>
            <a:off x="711200" y="963222"/>
            <a:ext cx="3907801" cy="630942"/>
          </a:xfrm>
          <a:prstGeom prst="rect">
            <a:avLst/>
          </a:prstGeom>
          <a:noFill/>
        </p:spPr>
        <p:txBody>
          <a:bodyPr wrap="none" rtlCol="0">
            <a:spAutoFit/>
          </a:bodyPr>
          <a:lstStyle/>
          <a:p>
            <a:r>
              <a:rPr lang="en-US" sz="3500" u="sng" dirty="0">
                <a:latin typeface="Times New Roman" panose="02020603050405020304" pitchFamily="18" charset="0"/>
                <a:cs typeface="Times New Roman" panose="02020603050405020304" pitchFamily="18" charset="0"/>
              </a:rPr>
              <a:t>Canonical SOP form</a:t>
            </a:r>
          </a:p>
        </p:txBody>
      </p:sp>
      <p:sp>
        <p:nvSpPr>
          <p:cNvPr id="5" name="Content Placeholder 2">
            <a:extLst>
              <a:ext uri="{FF2B5EF4-FFF2-40B4-BE49-F238E27FC236}">
                <a16:creationId xmlns:a16="http://schemas.microsoft.com/office/drawing/2014/main" id="{D639DA7C-A254-4DC7-BD19-AF1C85736FF6}"/>
              </a:ext>
            </a:extLst>
          </p:cNvPr>
          <p:cNvSpPr txBox="1">
            <a:spLocks/>
          </p:cNvSpPr>
          <p:nvPr/>
        </p:nvSpPr>
        <p:spPr>
          <a:xfrm>
            <a:off x="6096000" y="1794493"/>
            <a:ext cx="4895273" cy="17537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In this form, each sum term contains all literals. So, these sum terms are the Max terms. Hence, canonical POS form is also called as </a:t>
            </a:r>
            <a:r>
              <a:rPr lang="en-US" sz="2400" b="1" dirty="0">
                <a:latin typeface="Times New Roman" panose="02020603050405020304" pitchFamily="18" charset="0"/>
                <a:cs typeface="Times New Roman" panose="02020603050405020304" pitchFamily="18" charset="0"/>
              </a:rPr>
              <a:t>product of </a:t>
            </a:r>
            <a:r>
              <a:rPr lang="en-US" sz="2400" b="1" u="sng" dirty="0">
                <a:latin typeface="Times New Roman" panose="02020603050405020304" pitchFamily="18" charset="0"/>
                <a:cs typeface="Times New Roman" panose="02020603050405020304" pitchFamily="18" charset="0"/>
              </a:rPr>
              <a:t>Max terms </a:t>
            </a:r>
            <a:r>
              <a:rPr lang="en-US" sz="2400" b="1" dirty="0">
                <a:latin typeface="Times New Roman" panose="02020603050405020304" pitchFamily="18" charset="0"/>
                <a:cs typeface="Times New Roman" panose="02020603050405020304" pitchFamily="18" charset="0"/>
              </a:rPr>
              <a:t>form.</a:t>
            </a:r>
          </a:p>
          <a:p>
            <a:pPr marL="0" indent="0">
              <a:buFont typeface="Arial" panose="020B0604020202020204" pitchFamily="34" charset="0"/>
              <a:buNone/>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7267D44-C360-400A-A855-52F752BB6E1D}"/>
              </a:ext>
            </a:extLst>
          </p:cNvPr>
          <p:cNvSpPr txBox="1"/>
          <p:nvPr/>
        </p:nvSpPr>
        <p:spPr>
          <a:xfrm>
            <a:off x="6096000" y="963222"/>
            <a:ext cx="3924472" cy="1169551"/>
          </a:xfrm>
          <a:prstGeom prst="rect">
            <a:avLst/>
          </a:prstGeom>
          <a:noFill/>
        </p:spPr>
        <p:txBody>
          <a:bodyPr wrap="none" rtlCol="0">
            <a:spAutoFit/>
          </a:bodyPr>
          <a:lstStyle/>
          <a:p>
            <a:r>
              <a:rPr lang="en-US" sz="3500" u="sng" dirty="0">
                <a:latin typeface="Times New Roman" panose="02020603050405020304" pitchFamily="18" charset="0"/>
                <a:cs typeface="Times New Roman" panose="02020603050405020304" pitchFamily="18" charset="0"/>
              </a:rPr>
              <a:t>Canonical POS form</a:t>
            </a:r>
          </a:p>
          <a:p>
            <a:endParaRPr lang="en-IN"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6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4DDAD8F-5B47-4D40-8207-B5CCC3FFAC0D}"/>
              </a:ext>
            </a:extLst>
          </p:cNvPr>
          <p:cNvSpPr>
            <a:spLocks noGrp="1" noRot="1" noChangeArrowheads="1"/>
          </p:cNvSpPr>
          <p:nvPr>
            <p:ph type="title"/>
          </p:nvPr>
        </p:nvSpPr>
        <p:spPr>
          <a:xfrm>
            <a:off x="763335" y="357765"/>
            <a:ext cx="2517523" cy="1325563"/>
          </a:xfrm>
        </p:spPr>
        <p:txBody>
          <a:bodyPr>
            <a:normAutofit/>
          </a:bodyPr>
          <a:lstStyle/>
          <a:p>
            <a:pPr eaLnBrk="1" hangingPunct="1"/>
            <a:r>
              <a:rPr lang="en-US" altLang="zh-CN" sz="4000" u="sng" dirty="0">
                <a:latin typeface="Times New Roman" panose="02020603050405020304" pitchFamily="18" charset="0"/>
                <a:cs typeface="Times New Roman" panose="02020603050405020304" pitchFamily="18" charset="0"/>
              </a:rPr>
              <a:t>Example</a:t>
            </a:r>
          </a:p>
        </p:txBody>
      </p:sp>
      <p:sp>
        <p:nvSpPr>
          <p:cNvPr id="54275" name="Rectangle 3">
            <a:extLst>
              <a:ext uri="{FF2B5EF4-FFF2-40B4-BE49-F238E27FC236}">
                <a16:creationId xmlns:a16="http://schemas.microsoft.com/office/drawing/2014/main" id="{19B92C36-87C1-4250-9860-3B6B98B3233C}"/>
              </a:ext>
            </a:extLst>
          </p:cNvPr>
          <p:cNvSpPr>
            <a:spLocks noGrp="1" noChangeArrowheads="1"/>
          </p:cNvSpPr>
          <p:nvPr>
            <p:ph idx="1"/>
          </p:nvPr>
        </p:nvSpPr>
        <p:spPr>
          <a:xfrm>
            <a:off x="763335" y="1683328"/>
            <a:ext cx="5696527" cy="4498975"/>
          </a:xfrm>
        </p:spPr>
        <p:txBody>
          <a:bodyPr>
            <a:normAutofit/>
          </a:bodyPr>
          <a:lstStyle/>
          <a:p>
            <a:pPr eaLnBrk="1" hangingPunct="1">
              <a:lnSpc>
                <a:spcPct val="90000"/>
              </a:lnSpc>
            </a:pPr>
            <a:r>
              <a:rPr lang="en-US" altLang="zh-CN" sz="2400" dirty="0">
                <a:latin typeface="Times New Roman" panose="02020603050405020304" pitchFamily="18" charset="0"/>
                <a:cs typeface="Times New Roman" panose="02020603050405020304" pitchFamily="18" charset="0"/>
              </a:rPr>
              <a:t>The canonical sum-of-products form for f is</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f(</a:t>
            </a:r>
            <a:r>
              <a:rPr lang="en-US" altLang="zh-CN" sz="2400" dirty="0" err="1">
                <a:latin typeface="Times New Roman" panose="02020603050405020304" pitchFamily="18" charset="0"/>
                <a:cs typeface="Times New Roman" panose="02020603050405020304" pitchFamily="18" charset="0"/>
              </a:rPr>
              <a:t>a,b,c</a:t>
            </a:r>
            <a:r>
              <a:rPr lang="en-US" altLang="zh-CN" sz="2400" dirty="0">
                <a:latin typeface="Times New Roman" panose="02020603050405020304" pitchFamily="18" charset="0"/>
                <a:cs typeface="Times New Roman" panose="02020603050405020304" pitchFamily="18" charset="0"/>
              </a:rPr>
              <a:t>) = m</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 m</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 m</a:t>
            </a:r>
            <a:r>
              <a:rPr lang="en-US" altLang="zh-CN" sz="2400" baseline="-25000" dirty="0">
                <a:latin typeface="Times New Roman" panose="02020603050405020304" pitchFamily="18" charset="0"/>
                <a:cs typeface="Times New Roman" panose="02020603050405020304" pitchFamily="18" charset="0"/>
              </a:rPr>
              <a:t>4</a:t>
            </a:r>
            <a:r>
              <a:rPr lang="en-US" altLang="zh-CN" sz="2400" dirty="0">
                <a:latin typeface="Times New Roman" panose="02020603050405020304" pitchFamily="18" charset="0"/>
                <a:cs typeface="Times New Roman" panose="02020603050405020304" pitchFamily="18" charset="0"/>
              </a:rPr>
              <a:t> + m</a:t>
            </a:r>
            <a:r>
              <a:rPr lang="en-US" altLang="zh-CN" sz="2400" baseline="-25000" dirty="0">
                <a:latin typeface="Times New Roman" panose="02020603050405020304" pitchFamily="18" charset="0"/>
                <a:cs typeface="Times New Roman" panose="02020603050405020304" pitchFamily="18" charset="0"/>
              </a:rPr>
              <a:t>6</a:t>
            </a:r>
            <a:r>
              <a:rPr lang="en-US" altLang="zh-CN" sz="2400" dirty="0">
                <a:latin typeface="Times New Roman" panose="02020603050405020304" pitchFamily="18" charset="0"/>
                <a:cs typeface="Times New Roman" panose="02020603050405020304" pitchFamily="18" charset="0"/>
              </a:rPr>
              <a:t> </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a’b’c</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a’bc</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ab’c</a:t>
            </a: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abc</a:t>
            </a:r>
            <a:r>
              <a:rPr lang="en-US" altLang="zh-CN" sz="2400" dirty="0">
                <a:latin typeface="Times New Roman" panose="02020603050405020304" pitchFamily="18" charset="0"/>
                <a:cs typeface="Times New Roman" panose="02020603050405020304" pitchFamily="18" charset="0"/>
              </a:rPr>
              <a:t>’</a:t>
            </a:r>
          </a:p>
          <a:p>
            <a:pPr eaLnBrk="1" hangingPunct="1">
              <a:lnSpc>
                <a:spcPct val="90000"/>
              </a:lnSpc>
            </a:pPr>
            <a:endParaRPr lang="en-US" altLang="zh-CN" sz="2400" dirty="0">
              <a:latin typeface="Times New Roman" panose="02020603050405020304" pitchFamily="18" charset="0"/>
              <a:cs typeface="Times New Roman" panose="02020603050405020304" pitchFamily="18" charset="0"/>
            </a:endParaRPr>
          </a:p>
          <a:p>
            <a:pPr eaLnBrk="1" hangingPunct="1">
              <a:lnSpc>
                <a:spcPct val="90000"/>
              </a:lnSpc>
            </a:pPr>
            <a:r>
              <a:rPr lang="en-US" altLang="zh-CN" sz="2400" dirty="0">
                <a:latin typeface="Times New Roman" panose="02020603050405020304" pitchFamily="18" charset="0"/>
                <a:cs typeface="Times New Roman" panose="02020603050405020304" pitchFamily="18" charset="0"/>
              </a:rPr>
              <a:t>The canonical product-of-sums form for f</a:t>
            </a:r>
            <a:r>
              <a:rPr lang="en-US" altLang="zh-CN" sz="2400" baseline="-250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is</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f(</a:t>
            </a:r>
            <a:r>
              <a:rPr lang="en-US" altLang="zh-CN" sz="2400" dirty="0" err="1">
                <a:latin typeface="Times New Roman" panose="02020603050405020304" pitchFamily="18" charset="0"/>
                <a:cs typeface="Times New Roman" panose="02020603050405020304" pitchFamily="18" charset="0"/>
              </a:rPr>
              <a:t>a,b,c</a:t>
            </a:r>
            <a:r>
              <a:rPr lang="en-US" altLang="zh-CN" sz="2400" dirty="0">
                <a:latin typeface="Times New Roman" panose="02020603050405020304" pitchFamily="18" charset="0"/>
                <a:cs typeface="Times New Roman" panose="02020603050405020304" pitchFamily="18" charset="0"/>
              </a:rPr>
              <a:t>) = M</a:t>
            </a:r>
            <a:r>
              <a:rPr lang="en-US" altLang="zh-CN" sz="2400" baseline="-25000" dirty="0">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 • M</a:t>
            </a:r>
            <a:r>
              <a:rPr lang="en-US" altLang="zh-CN" sz="2400" baseline="-25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 • M</a:t>
            </a:r>
            <a:r>
              <a:rPr lang="en-US" altLang="zh-CN" sz="2400" baseline="-25000" dirty="0">
                <a:latin typeface="Times New Roman" panose="02020603050405020304" pitchFamily="18" charset="0"/>
                <a:cs typeface="Times New Roman" panose="02020603050405020304" pitchFamily="18" charset="0"/>
              </a:rPr>
              <a:t>5</a:t>
            </a:r>
            <a:r>
              <a:rPr lang="en-US" altLang="zh-CN" sz="2400" dirty="0">
                <a:latin typeface="Times New Roman" panose="02020603050405020304" pitchFamily="18" charset="0"/>
                <a:cs typeface="Times New Roman" panose="02020603050405020304" pitchFamily="18" charset="0"/>
              </a:rPr>
              <a:t> • M</a:t>
            </a:r>
            <a:r>
              <a:rPr lang="en-US" altLang="zh-CN" sz="2400" baseline="-25000" dirty="0">
                <a:latin typeface="Times New Roman" panose="02020603050405020304" pitchFamily="18" charset="0"/>
                <a:cs typeface="Times New Roman" panose="02020603050405020304" pitchFamily="18" charset="0"/>
              </a:rPr>
              <a:t>7</a:t>
            </a:r>
            <a:r>
              <a:rPr lang="en-US" altLang="zh-CN" sz="2400" dirty="0">
                <a:latin typeface="Times New Roman" panose="02020603050405020304" pitchFamily="18" charset="0"/>
                <a:cs typeface="Times New Roman" panose="02020603050405020304" pitchFamily="18" charset="0"/>
              </a:rPr>
              <a:t>  </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 (</a:t>
            </a:r>
            <a:r>
              <a:rPr lang="en-US" altLang="zh-CN" sz="2400" dirty="0" err="1">
                <a:latin typeface="Times New Roman" panose="02020603050405020304" pitchFamily="18" charset="0"/>
                <a:cs typeface="Times New Roman" panose="02020603050405020304" pitchFamily="18" charset="0"/>
              </a:rPr>
              <a:t>a+b+c</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a+b</a:t>
            </a:r>
            <a:r>
              <a:rPr lang="en-US" altLang="zh-CN" sz="2400" dirty="0">
                <a:latin typeface="Times New Roman" panose="02020603050405020304" pitchFamily="18" charset="0"/>
                <a:cs typeface="Times New Roman" panose="02020603050405020304" pitchFamily="18" charset="0"/>
              </a:rPr>
              <a:t>’+c’)• 			          (a’+</a:t>
            </a:r>
            <a:r>
              <a:rPr lang="en-US" altLang="zh-CN" sz="2400" dirty="0" err="1">
                <a:latin typeface="Times New Roman" panose="02020603050405020304" pitchFamily="18" charset="0"/>
                <a:cs typeface="Times New Roman" panose="02020603050405020304" pitchFamily="18" charset="0"/>
              </a:rPr>
              <a:t>b+c</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a’+b’+c</a:t>
            </a:r>
            <a:r>
              <a:rPr lang="en-US" altLang="zh-CN" sz="2400" dirty="0">
                <a:latin typeface="Times New Roman" panose="02020603050405020304" pitchFamily="18" charset="0"/>
                <a:cs typeface="Times New Roman" panose="02020603050405020304" pitchFamily="18" charset="0"/>
              </a:rPr>
              <a:t>’).</a:t>
            </a:r>
          </a:p>
        </p:txBody>
      </p:sp>
      <p:sp>
        <p:nvSpPr>
          <p:cNvPr id="12" name="Rectangle 2">
            <a:extLst>
              <a:ext uri="{FF2B5EF4-FFF2-40B4-BE49-F238E27FC236}">
                <a16:creationId xmlns:a16="http://schemas.microsoft.com/office/drawing/2014/main" id="{A23619C1-3EBF-4517-B714-FE05D8FD3733}"/>
              </a:ext>
            </a:extLst>
          </p:cNvPr>
          <p:cNvSpPr txBox="1">
            <a:spLocks noRot="1" noChangeArrowheads="1"/>
          </p:cNvSpPr>
          <p:nvPr/>
        </p:nvSpPr>
        <p:spPr>
          <a:xfrm>
            <a:off x="8597107" y="1164008"/>
            <a:ext cx="1766093" cy="519320"/>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latin typeface="Times New Roman" panose="02020603050405020304" pitchFamily="18" charset="0"/>
                <a:cs typeface="Times New Roman" panose="02020603050405020304" pitchFamily="18" charset="0"/>
              </a:rPr>
              <a:t>Truth Table</a:t>
            </a:r>
          </a:p>
        </p:txBody>
      </p:sp>
      <p:graphicFrame>
        <p:nvGraphicFramePr>
          <p:cNvPr id="7" name="Table 8">
            <a:extLst>
              <a:ext uri="{FF2B5EF4-FFF2-40B4-BE49-F238E27FC236}">
                <a16:creationId xmlns:a16="http://schemas.microsoft.com/office/drawing/2014/main" id="{264B8D83-839E-41BF-9F5D-D9CBF9D46D05}"/>
              </a:ext>
            </a:extLst>
          </p:cNvPr>
          <p:cNvGraphicFramePr>
            <a:graphicFrameLocks noGrp="1"/>
          </p:cNvGraphicFramePr>
          <p:nvPr>
            <p:extLst>
              <p:ext uri="{D42A27DB-BD31-4B8C-83A1-F6EECF244321}">
                <p14:modId xmlns:p14="http://schemas.microsoft.com/office/powerpoint/2010/main" val="3181759036"/>
              </p:ext>
            </p:extLst>
          </p:nvPr>
        </p:nvGraphicFramePr>
        <p:xfrm>
          <a:off x="6687127" y="1683328"/>
          <a:ext cx="5227782" cy="4022728"/>
        </p:xfrm>
        <a:graphic>
          <a:graphicData uri="http://schemas.openxmlformats.org/drawingml/2006/table">
            <a:tbl>
              <a:tblPr firstRow="1" bandRow="1">
                <a:tableStyleId>{5C22544A-7EE6-4342-B048-85BDC9FD1C3A}</a:tableStyleId>
              </a:tblPr>
              <a:tblGrid>
                <a:gridCol w="627561">
                  <a:extLst>
                    <a:ext uri="{9D8B030D-6E8A-4147-A177-3AD203B41FA5}">
                      <a16:colId xmlns:a16="http://schemas.microsoft.com/office/drawing/2014/main" val="3221349300"/>
                    </a:ext>
                  </a:extLst>
                </a:gridCol>
                <a:gridCol w="570513">
                  <a:extLst>
                    <a:ext uri="{9D8B030D-6E8A-4147-A177-3AD203B41FA5}">
                      <a16:colId xmlns:a16="http://schemas.microsoft.com/office/drawing/2014/main" val="2741209584"/>
                    </a:ext>
                  </a:extLst>
                </a:gridCol>
                <a:gridCol w="656089">
                  <a:extLst>
                    <a:ext uri="{9D8B030D-6E8A-4147-A177-3AD203B41FA5}">
                      <a16:colId xmlns:a16="http://schemas.microsoft.com/office/drawing/2014/main" val="553807172"/>
                    </a:ext>
                  </a:extLst>
                </a:gridCol>
                <a:gridCol w="656089">
                  <a:extLst>
                    <a:ext uri="{9D8B030D-6E8A-4147-A177-3AD203B41FA5}">
                      <a16:colId xmlns:a16="http://schemas.microsoft.com/office/drawing/2014/main" val="2111465309"/>
                    </a:ext>
                  </a:extLst>
                </a:gridCol>
                <a:gridCol w="1347425">
                  <a:extLst>
                    <a:ext uri="{9D8B030D-6E8A-4147-A177-3AD203B41FA5}">
                      <a16:colId xmlns:a16="http://schemas.microsoft.com/office/drawing/2014/main" val="3256688713"/>
                    </a:ext>
                  </a:extLst>
                </a:gridCol>
                <a:gridCol w="1370105">
                  <a:extLst>
                    <a:ext uri="{9D8B030D-6E8A-4147-A177-3AD203B41FA5}">
                      <a16:colId xmlns:a16="http://schemas.microsoft.com/office/drawing/2014/main" val="3783206022"/>
                    </a:ext>
                  </a:extLst>
                </a:gridCol>
              </a:tblGrid>
              <a:tr h="397960">
                <a:tc>
                  <a:txBody>
                    <a:bodyPr/>
                    <a:lstStyle/>
                    <a:p>
                      <a:r>
                        <a:rPr lang="en-US" sz="2000" dirty="0">
                          <a:latin typeface="Times New Roman" panose="02020603050405020304" pitchFamily="18" charset="0"/>
                          <a:cs typeface="Times New Roman" panose="02020603050405020304" pitchFamily="18" charset="0"/>
                        </a:rPr>
                        <a:t>a</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b</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c</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f</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Min terms</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Max terms</a:t>
                      </a:r>
                      <a:endParaRPr lang="en-IN" sz="2000" dirty="0">
                        <a:latin typeface="Times New Roman" panose="02020603050405020304" pitchFamily="18" charset="0"/>
                        <a:cs typeface="Times New Roman" panose="02020603050405020304" pitchFamily="18" charset="0"/>
                      </a:endParaRPr>
                    </a:p>
                  </a:txBody>
                  <a:tcPr marL="78193" marR="78193" marT="39097" marB="39097"/>
                </a:tc>
                <a:extLst>
                  <a:ext uri="{0D108BD9-81ED-4DB2-BD59-A6C34878D82A}">
                    <a16:rowId xmlns:a16="http://schemas.microsoft.com/office/drawing/2014/main" val="3395173816"/>
                  </a:ext>
                </a:extLst>
              </a:tr>
              <a:tr h="453096">
                <a:tc>
                  <a:txBody>
                    <a:bodyPr/>
                    <a:lstStyle/>
                    <a:p>
                      <a:r>
                        <a:rPr lang="en-US" sz="2000" dirty="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err="1">
                          <a:latin typeface="Times New Roman" panose="02020603050405020304" pitchFamily="18" charset="0"/>
                          <a:cs typeface="Times New Roman" panose="02020603050405020304" pitchFamily="18" charset="0"/>
                        </a:rPr>
                        <a:t>a’b’c</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b="1" dirty="0" err="1">
                          <a:latin typeface="Times New Roman" panose="02020603050405020304" pitchFamily="18" charset="0"/>
                          <a:cs typeface="Times New Roman" panose="02020603050405020304" pitchFamily="18" charset="0"/>
                        </a:rPr>
                        <a:t>a+b+c</a:t>
                      </a:r>
                      <a:endParaRPr lang="en-IN" sz="2000" b="1" dirty="0">
                        <a:latin typeface="Times New Roman" panose="02020603050405020304" pitchFamily="18" charset="0"/>
                        <a:cs typeface="Times New Roman" panose="02020603050405020304" pitchFamily="18" charset="0"/>
                      </a:endParaRPr>
                    </a:p>
                  </a:txBody>
                  <a:tcPr marL="78193" marR="78193" marT="39097" marB="39097"/>
                </a:tc>
                <a:extLst>
                  <a:ext uri="{0D108BD9-81ED-4DB2-BD59-A6C34878D82A}">
                    <a16:rowId xmlns:a16="http://schemas.microsoft.com/office/drawing/2014/main" val="2595528996"/>
                  </a:ext>
                </a:extLst>
              </a:tr>
              <a:tr h="453096">
                <a:tc>
                  <a:txBody>
                    <a:bodyPr/>
                    <a:lstStyle/>
                    <a:p>
                      <a:r>
                        <a:rPr lang="en-US" sz="2000" dirty="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b="1" dirty="0" err="1">
                          <a:latin typeface="Times New Roman" panose="02020603050405020304" pitchFamily="18" charset="0"/>
                          <a:cs typeface="Times New Roman" panose="02020603050405020304" pitchFamily="18" charset="0"/>
                        </a:rPr>
                        <a:t>a'b’c</a:t>
                      </a:r>
                      <a:endParaRPr lang="en-IN" sz="2000" b="1"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err="1">
                          <a:latin typeface="Times New Roman" panose="02020603050405020304" pitchFamily="18" charset="0"/>
                          <a:cs typeface="Times New Roman" panose="02020603050405020304" pitchFamily="18" charset="0"/>
                        </a:rPr>
                        <a:t>a+b+c</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txBody>
                  <a:tcPr marL="78193" marR="78193" marT="39097" marB="39097"/>
                </a:tc>
                <a:extLst>
                  <a:ext uri="{0D108BD9-81ED-4DB2-BD59-A6C34878D82A}">
                    <a16:rowId xmlns:a16="http://schemas.microsoft.com/office/drawing/2014/main" val="1751078589"/>
                  </a:ext>
                </a:extLst>
              </a:tr>
              <a:tr h="453096">
                <a:tc>
                  <a:txBody>
                    <a:bodyPr/>
                    <a:lstStyle/>
                    <a:p>
                      <a:r>
                        <a:rPr lang="en-US" sz="2000" dirty="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err="1">
                          <a:latin typeface="Times New Roman" panose="02020603050405020304" pitchFamily="18" charset="0"/>
                          <a:cs typeface="Times New Roman" panose="02020603050405020304" pitchFamily="18" charset="0"/>
                        </a:rPr>
                        <a:t>a’bc</a:t>
                      </a:r>
                      <a:r>
                        <a:rPr lang="en-US" sz="2000"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err="1">
                          <a:latin typeface="Times New Roman" panose="02020603050405020304" pitchFamily="18" charset="0"/>
                          <a:cs typeface="Times New Roman" panose="02020603050405020304" pitchFamily="18" charset="0"/>
                        </a:rPr>
                        <a:t>a+b</a:t>
                      </a:r>
                      <a:r>
                        <a:rPr lang="en-US" sz="2000" dirty="0">
                          <a:latin typeface="Times New Roman" panose="02020603050405020304" pitchFamily="18" charset="0"/>
                          <a:cs typeface="Times New Roman" panose="02020603050405020304" pitchFamily="18" charset="0"/>
                        </a:rPr>
                        <a:t>’+c</a:t>
                      </a:r>
                      <a:endParaRPr lang="en-IN" sz="2000" dirty="0">
                        <a:latin typeface="Times New Roman" panose="02020603050405020304" pitchFamily="18" charset="0"/>
                        <a:cs typeface="Times New Roman" panose="02020603050405020304" pitchFamily="18" charset="0"/>
                      </a:endParaRPr>
                    </a:p>
                  </a:txBody>
                  <a:tcPr marL="78193" marR="78193" marT="39097" marB="39097"/>
                </a:tc>
                <a:extLst>
                  <a:ext uri="{0D108BD9-81ED-4DB2-BD59-A6C34878D82A}">
                    <a16:rowId xmlns:a16="http://schemas.microsoft.com/office/drawing/2014/main" val="1674148611"/>
                  </a:ext>
                </a:extLst>
              </a:tr>
              <a:tr h="453096">
                <a:tc>
                  <a:txBody>
                    <a:bodyPr/>
                    <a:lstStyle/>
                    <a:p>
                      <a:r>
                        <a:rPr lang="en-US" sz="2000" dirty="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err="1">
                          <a:latin typeface="Times New Roman" panose="02020603050405020304" pitchFamily="18" charset="0"/>
                          <a:cs typeface="Times New Roman" panose="02020603050405020304" pitchFamily="18" charset="0"/>
                        </a:rPr>
                        <a:t>a’bc</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b="1" dirty="0" err="1">
                          <a:latin typeface="Times New Roman" panose="02020603050405020304" pitchFamily="18" charset="0"/>
                          <a:cs typeface="Times New Roman" panose="02020603050405020304" pitchFamily="18" charset="0"/>
                        </a:rPr>
                        <a:t>a+b</a:t>
                      </a:r>
                      <a:r>
                        <a:rPr lang="en-US" sz="2000" b="1" dirty="0">
                          <a:latin typeface="Times New Roman" panose="02020603050405020304" pitchFamily="18" charset="0"/>
                          <a:cs typeface="Times New Roman" panose="02020603050405020304" pitchFamily="18" charset="0"/>
                        </a:rPr>
                        <a:t>’+c’</a:t>
                      </a:r>
                      <a:endParaRPr lang="en-IN" sz="2000" b="1" dirty="0">
                        <a:latin typeface="Times New Roman" panose="02020603050405020304" pitchFamily="18" charset="0"/>
                        <a:cs typeface="Times New Roman" panose="02020603050405020304" pitchFamily="18" charset="0"/>
                      </a:endParaRPr>
                    </a:p>
                  </a:txBody>
                  <a:tcPr marL="78193" marR="78193" marT="39097" marB="39097"/>
                </a:tc>
                <a:extLst>
                  <a:ext uri="{0D108BD9-81ED-4DB2-BD59-A6C34878D82A}">
                    <a16:rowId xmlns:a16="http://schemas.microsoft.com/office/drawing/2014/main" val="2316459508"/>
                  </a:ext>
                </a:extLst>
              </a:tr>
              <a:tr h="453096">
                <a:tc>
                  <a:txBody>
                    <a:bodyPr/>
                    <a:lstStyle/>
                    <a:p>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b="1" dirty="0" err="1">
                          <a:latin typeface="Times New Roman" panose="02020603050405020304" pitchFamily="18" charset="0"/>
                          <a:cs typeface="Times New Roman" panose="02020603050405020304" pitchFamily="18" charset="0"/>
                        </a:rPr>
                        <a:t>ab’c</a:t>
                      </a:r>
                      <a:r>
                        <a:rPr lang="en-US" sz="2000"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a’+</a:t>
                      </a:r>
                      <a:r>
                        <a:rPr lang="en-US" sz="2000" dirty="0" err="1">
                          <a:latin typeface="Times New Roman" panose="02020603050405020304" pitchFamily="18" charset="0"/>
                          <a:cs typeface="Times New Roman" panose="02020603050405020304" pitchFamily="18" charset="0"/>
                        </a:rPr>
                        <a:t>b+c</a:t>
                      </a:r>
                      <a:endParaRPr lang="en-IN" sz="2000" dirty="0">
                        <a:latin typeface="Times New Roman" panose="02020603050405020304" pitchFamily="18" charset="0"/>
                        <a:cs typeface="Times New Roman" panose="02020603050405020304" pitchFamily="18" charset="0"/>
                      </a:endParaRPr>
                    </a:p>
                  </a:txBody>
                  <a:tcPr marL="78193" marR="78193" marT="39097" marB="39097"/>
                </a:tc>
                <a:extLst>
                  <a:ext uri="{0D108BD9-81ED-4DB2-BD59-A6C34878D82A}">
                    <a16:rowId xmlns:a16="http://schemas.microsoft.com/office/drawing/2014/main" val="3890316458"/>
                  </a:ext>
                </a:extLst>
              </a:tr>
              <a:tr h="453096">
                <a:tc>
                  <a:txBody>
                    <a:bodyPr/>
                    <a:lstStyle/>
                    <a:p>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err="1">
                          <a:latin typeface="Times New Roman" panose="02020603050405020304" pitchFamily="18" charset="0"/>
                          <a:cs typeface="Times New Roman" panose="02020603050405020304" pitchFamily="18" charset="0"/>
                        </a:rPr>
                        <a:t>ab’c</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b="1" dirty="0">
                          <a:latin typeface="Times New Roman" panose="02020603050405020304" pitchFamily="18" charset="0"/>
                          <a:cs typeface="Times New Roman" panose="02020603050405020304" pitchFamily="18" charset="0"/>
                        </a:rPr>
                        <a:t>a’+</a:t>
                      </a:r>
                      <a:r>
                        <a:rPr lang="en-US" sz="2000" b="1" dirty="0" err="1">
                          <a:latin typeface="Times New Roman" panose="02020603050405020304" pitchFamily="18" charset="0"/>
                          <a:cs typeface="Times New Roman" panose="02020603050405020304" pitchFamily="18" charset="0"/>
                        </a:rPr>
                        <a:t>b+c</a:t>
                      </a:r>
                      <a:r>
                        <a:rPr lang="en-US" sz="2000"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txBody>
                  <a:tcPr marL="78193" marR="78193" marT="39097" marB="39097"/>
                </a:tc>
                <a:extLst>
                  <a:ext uri="{0D108BD9-81ED-4DB2-BD59-A6C34878D82A}">
                    <a16:rowId xmlns:a16="http://schemas.microsoft.com/office/drawing/2014/main" val="3811850103"/>
                  </a:ext>
                </a:extLst>
              </a:tr>
              <a:tr h="453096">
                <a:tc>
                  <a:txBody>
                    <a:bodyPr/>
                    <a:lstStyle/>
                    <a:p>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b="1" dirty="0" err="1">
                          <a:latin typeface="Times New Roman" panose="02020603050405020304" pitchFamily="18" charset="0"/>
                          <a:cs typeface="Times New Roman" panose="02020603050405020304" pitchFamily="18" charset="0"/>
                        </a:rPr>
                        <a:t>abc</a:t>
                      </a:r>
                      <a:r>
                        <a:rPr lang="en-US" sz="2000"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err="1">
                          <a:latin typeface="Times New Roman" panose="02020603050405020304" pitchFamily="18" charset="0"/>
                          <a:cs typeface="Times New Roman" panose="02020603050405020304" pitchFamily="18" charset="0"/>
                        </a:rPr>
                        <a:t>a’+b’+c</a:t>
                      </a:r>
                      <a:endParaRPr lang="en-IN" sz="2000" dirty="0">
                        <a:latin typeface="Times New Roman" panose="02020603050405020304" pitchFamily="18" charset="0"/>
                        <a:cs typeface="Times New Roman" panose="02020603050405020304" pitchFamily="18" charset="0"/>
                      </a:endParaRPr>
                    </a:p>
                  </a:txBody>
                  <a:tcPr marL="78193" marR="78193" marT="39097" marB="39097"/>
                </a:tc>
                <a:extLst>
                  <a:ext uri="{0D108BD9-81ED-4DB2-BD59-A6C34878D82A}">
                    <a16:rowId xmlns:a16="http://schemas.microsoft.com/office/drawing/2014/main" val="4098786963"/>
                  </a:ext>
                </a:extLst>
              </a:tr>
              <a:tr h="453096">
                <a:tc>
                  <a:txBody>
                    <a:bodyPr/>
                    <a:lstStyle/>
                    <a:p>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dirty="0" err="1">
                          <a:latin typeface="Times New Roman" panose="02020603050405020304" pitchFamily="18" charset="0"/>
                          <a:cs typeface="Times New Roman" panose="02020603050405020304" pitchFamily="18" charset="0"/>
                        </a:rPr>
                        <a:t>abc</a:t>
                      </a:r>
                      <a:endParaRPr lang="en-IN" sz="2000" dirty="0">
                        <a:latin typeface="Times New Roman" panose="02020603050405020304" pitchFamily="18" charset="0"/>
                        <a:cs typeface="Times New Roman" panose="02020603050405020304" pitchFamily="18" charset="0"/>
                      </a:endParaRPr>
                    </a:p>
                  </a:txBody>
                  <a:tcPr marL="78193" marR="78193" marT="39097" marB="39097"/>
                </a:tc>
                <a:tc>
                  <a:txBody>
                    <a:bodyPr/>
                    <a:lstStyle/>
                    <a:p>
                      <a:r>
                        <a:rPr lang="en-US" sz="2000" b="1" dirty="0" err="1">
                          <a:latin typeface="Times New Roman" panose="02020603050405020304" pitchFamily="18" charset="0"/>
                          <a:cs typeface="Times New Roman" panose="02020603050405020304" pitchFamily="18" charset="0"/>
                        </a:rPr>
                        <a:t>a’+b’+c</a:t>
                      </a:r>
                      <a:r>
                        <a:rPr lang="en-US" sz="2000"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txBody>
                  <a:tcPr marL="78193" marR="78193" marT="39097" marB="39097"/>
                </a:tc>
                <a:extLst>
                  <a:ext uri="{0D108BD9-81ED-4DB2-BD59-A6C34878D82A}">
                    <a16:rowId xmlns:a16="http://schemas.microsoft.com/office/drawing/2014/main" val="137855015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6CA7582-B57F-405D-8016-8490B31BA07C}"/>
              </a:ext>
            </a:extLst>
          </p:cNvPr>
          <p:cNvSpPr>
            <a:spLocks noGrp="1" noRot="1" noChangeArrowheads="1"/>
          </p:cNvSpPr>
          <p:nvPr>
            <p:ph type="title"/>
          </p:nvPr>
        </p:nvSpPr>
        <p:spPr>
          <a:xfrm>
            <a:off x="838200" y="424119"/>
            <a:ext cx="10515600" cy="1325563"/>
          </a:xfrm>
        </p:spPr>
        <p:txBody>
          <a:bodyPr>
            <a:normAutofit/>
          </a:bodyPr>
          <a:lstStyle/>
          <a:p>
            <a:pPr eaLnBrk="1" hangingPunct="1"/>
            <a:r>
              <a:rPr lang="en-US" altLang="zh-CN" sz="4000" u="sng" dirty="0">
                <a:latin typeface="Times New Roman" panose="02020603050405020304" pitchFamily="18" charset="0"/>
                <a:cs typeface="Times New Roman" panose="02020603050405020304" pitchFamily="18" charset="0"/>
              </a:rPr>
              <a:t>Conversion Between Canonical Forms</a:t>
            </a:r>
            <a:br>
              <a:rPr lang="en-US" altLang="zh-CN" sz="4000" u="sng" dirty="0">
                <a:latin typeface="Times New Roman" panose="02020603050405020304" pitchFamily="18" charset="0"/>
                <a:cs typeface="Times New Roman" panose="02020603050405020304" pitchFamily="18" charset="0"/>
              </a:rPr>
            </a:br>
            <a:r>
              <a:rPr lang="en-US" altLang="zh-CN" sz="4000" u="sng" dirty="0">
                <a:latin typeface="Times New Roman" panose="02020603050405020304" pitchFamily="18" charset="0"/>
                <a:cs typeface="Times New Roman" panose="02020603050405020304" pitchFamily="18" charset="0"/>
              </a:rPr>
              <a:t>(SOP to POS)</a:t>
            </a:r>
          </a:p>
        </p:txBody>
      </p:sp>
      <p:sp>
        <p:nvSpPr>
          <p:cNvPr id="56323" name="Rectangle 3">
            <a:extLst>
              <a:ext uri="{FF2B5EF4-FFF2-40B4-BE49-F238E27FC236}">
                <a16:creationId xmlns:a16="http://schemas.microsoft.com/office/drawing/2014/main" id="{967E9B77-2E84-4216-95FA-A484FD0E3D11}"/>
              </a:ext>
            </a:extLst>
          </p:cNvPr>
          <p:cNvSpPr>
            <a:spLocks noGrp="1" noChangeArrowheads="1"/>
          </p:cNvSpPr>
          <p:nvPr>
            <p:ph idx="1"/>
          </p:nvPr>
        </p:nvSpPr>
        <p:spPr>
          <a:xfrm>
            <a:off x="838200" y="2005012"/>
            <a:ext cx="8102600" cy="4351338"/>
          </a:xfrm>
        </p:spPr>
        <p:txBody>
          <a:bodyPr>
            <a:normAutofit/>
          </a:bodyPr>
          <a:lstStyle/>
          <a:p>
            <a:pPr eaLnBrk="1" hangingPunct="1"/>
            <a:r>
              <a:rPr lang="en-US" altLang="zh-CN" dirty="0">
                <a:latin typeface="Times New Roman" panose="02020603050405020304" pitchFamily="18" charset="0"/>
                <a:cs typeface="Times New Roman" panose="02020603050405020304" pitchFamily="18" charset="0"/>
              </a:rPr>
              <a:t>Replace ∑ with ∏ and replace those </a:t>
            </a:r>
            <a:r>
              <a:rPr lang="en-US" altLang="zh-CN" i="1"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s that appeared</a:t>
            </a:r>
          </a:p>
          <a:p>
            <a:pPr marL="0" indent="0" eaLnBrk="1" hangingPunct="1">
              <a:buNone/>
            </a:pPr>
            <a:r>
              <a:rPr lang="en-US" altLang="zh-CN" dirty="0">
                <a:latin typeface="Times New Roman" panose="02020603050405020304" pitchFamily="18" charset="0"/>
                <a:cs typeface="Times New Roman" panose="02020603050405020304" pitchFamily="18" charset="0"/>
              </a:rPr>
              <a:t>   in the original form with those that do not.</a:t>
            </a:r>
          </a:p>
          <a:p>
            <a:pPr eaLnBrk="1" hangingPunct="1"/>
            <a:r>
              <a:rPr lang="en-US" altLang="zh-CN" dirty="0">
                <a:latin typeface="Times New Roman" panose="02020603050405020304" pitchFamily="18" charset="0"/>
                <a:cs typeface="Times New Roman" panose="02020603050405020304" pitchFamily="18" charset="0"/>
              </a:rPr>
              <a:t>Example:</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f</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a,b,c</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a’b’c</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a’bc</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ab’c</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abc</a:t>
            </a:r>
            <a:r>
              <a:rPr lang="en-US" altLang="zh-CN" dirty="0">
                <a:latin typeface="Times New Roman" panose="02020603050405020304" pitchFamily="18" charset="0"/>
                <a:cs typeface="Times New Roman" panose="02020603050405020304" pitchFamily="18" charset="0"/>
              </a:rPr>
              <a:t>’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 m</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m</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m</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 + m</a:t>
            </a:r>
            <a:r>
              <a:rPr lang="en-US" altLang="zh-CN" baseline="-25000" dirty="0">
                <a:latin typeface="Times New Roman" panose="02020603050405020304" pitchFamily="18" charset="0"/>
                <a:cs typeface="Times New Roman" panose="02020603050405020304" pitchFamily="18" charset="0"/>
              </a:rPr>
              <a:t>6</a:t>
            </a:r>
            <a:br>
              <a:rPr lang="en-US" altLang="zh-CN" baseline="-25000" dirty="0">
                <a:latin typeface="Times New Roman" panose="02020603050405020304" pitchFamily="18" charset="0"/>
                <a:cs typeface="Times New Roman" panose="02020603050405020304" pitchFamily="18" charset="0"/>
              </a:rPr>
            </a:br>
            <a:r>
              <a:rPr lang="en-US" altLang="zh-CN"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1,2,4,6</a:t>
            </a:r>
            <a:r>
              <a:rPr lang="en-US" altLang="zh-CN" dirty="0">
                <a:latin typeface="Times New Roman" panose="02020603050405020304" pitchFamily="18" charset="0"/>
                <a:cs typeface="Times New Roman" panose="02020603050405020304" pitchFamily="18" charset="0"/>
              </a:rPr>
              <a:t>)</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 ∏(</a:t>
            </a:r>
            <a:r>
              <a:rPr lang="en-US" altLang="zh-CN" dirty="0">
                <a:solidFill>
                  <a:schemeClr val="accent2"/>
                </a:solidFill>
                <a:latin typeface="Times New Roman" panose="02020603050405020304" pitchFamily="18" charset="0"/>
                <a:cs typeface="Times New Roman" panose="02020603050405020304" pitchFamily="18" charset="0"/>
              </a:rPr>
              <a:t>0,3,5,7</a:t>
            </a:r>
            <a:r>
              <a:rPr lang="en-US" altLang="zh-CN" dirty="0">
                <a:latin typeface="Times New Roman" panose="02020603050405020304" pitchFamily="18" charset="0"/>
                <a:cs typeface="Times New Roman" panose="02020603050405020304" pitchFamily="18" charset="0"/>
              </a:rPr>
              <a:t>)</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a+b+c</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a+b</a:t>
            </a:r>
            <a:r>
              <a:rPr lang="en-US" altLang="zh-CN" dirty="0">
                <a:latin typeface="Times New Roman" panose="02020603050405020304" pitchFamily="18" charset="0"/>
                <a:cs typeface="Times New Roman" panose="02020603050405020304" pitchFamily="18" charset="0"/>
              </a:rPr>
              <a:t>’+c’)•(a’+</a:t>
            </a:r>
            <a:r>
              <a:rPr lang="en-US" altLang="zh-CN" dirty="0" err="1">
                <a:latin typeface="Times New Roman" panose="02020603050405020304" pitchFamily="18" charset="0"/>
                <a:cs typeface="Times New Roman" panose="02020603050405020304" pitchFamily="18" charset="0"/>
              </a:rPr>
              <a:t>b+c</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a’+b’+c</a:t>
            </a:r>
            <a:r>
              <a:rPr lang="en-US" altLang="zh-CN" dirty="0">
                <a:latin typeface="Times New Roman" panose="02020603050405020304" pitchFamily="18" charset="0"/>
                <a:cs typeface="Times New Roman" panose="02020603050405020304" pitchFamily="18" charset="0"/>
              </a:rPr>
              <a:t>’)</a:t>
            </a:r>
          </a:p>
        </p:txBody>
      </p:sp>
      <p:graphicFrame>
        <p:nvGraphicFramePr>
          <p:cNvPr id="10" name="Table 6">
            <a:extLst>
              <a:ext uri="{FF2B5EF4-FFF2-40B4-BE49-F238E27FC236}">
                <a16:creationId xmlns:a16="http://schemas.microsoft.com/office/drawing/2014/main" id="{FE3B105E-C1DB-4C15-8019-7545D696C67C}"/>
              </a:ext>
            </a:extLst>
          </p:cNvPr>
          <p:cNvGraphicFramePr>
            <a:graphicFrameLocks noGrp="1"/>
          </p:cNvGraphicFramePr>
          <p:nvPr>
            <p:extLst>
              <p:ext uri="{D42A27DB-BD31-4B8C-83A1-F6EECF244321}">
                <p14:modId xmlns:p14="http://schemas.microsoft.com/office/powerpoint/2010/main" val="3042607405"/>
              </p:ext>
            </p:extLst>
          </p:nvPr>
        </p:nvGraphicFramePr>
        <p:xfrm>
          <a:off x="9107054" y="1246908"/>
          <a:ext cx="2366820" cy="4808277"/>
        </p:xfrm>
        <a:graphic>
          <a:graphicData uri="http://schemas.openxmlformats.org/drawingml/2006/table">
            <a:tbl>
              <a:tblPr firstRow="1" bandRow="1">
                <a:tableStyleId>{5C22544A-7EE6-4342-B048-85BDC9FD1C3A}</a:tableStyleId>
              </a:tblPr>
              <a:tblGrid>
                <a:gridCol w="591705">
                  <a:extLst>
                    <a:ext uri="{9D8B030D-6E8A-4147-A177-3AD203B41FA5}">
                      <a16:colId xmlns:a16="http://schemas.microsoft.com/office/drawing/2014/main" val="118924656"/>
                    </a:ext>
                  </a:extLst>
                </a:gridCol>
                <a:gridCol w="591705">
                  <a:extLst>
                    <a:ext uri="{9D8B030D-6E8A-4147-A177-3AD203B41FA5}">
                      <a16:colId xmlns:a16="http://schemas.microsoft.com/office/drawing/2014/main" val="1874711702"/>
                    </a:ext>
                  </a:extLst>
                </a:gridCol>
                <a:gridCol w="591705">
                  <a:extLst>
                    <a:ext uri="{9D8B030D-6E8A-4147-A177-3AD203B41FA5}">
                      <a16:colId xmlns:a16="http://schemas.microsoft.com/office/drawing/2014/main" val="3374466404"/>
                    </a:ext>
                  </a:extLst>
                </a:gridCol>
                <a:gridCol w="591705">
                  <a:extLst>
                    <a:ext uri="{9D8B030D-6E8A-4147-A177-3AD203B41FA5}">
                      <a16:colId xmlns:a16="http://schemas.microsoft.com/office/drawing/2014/main" val="3085604476"/>
                    </a:ext>
                  </a:extLst>
                </a:gridCol>
              </a:tblGrid>
              <a:tr h="534253">
                <a:tc>
                  <a:txBody>
                    <a:bodyPr/>
                    <a:lstStyle/>
                    <a:p>
                      <a:r>
                        <a:rPr lang="en-US" sz="1900" dirty="0"/>
                        <a:t>a</a:t>
                      </a:r>
                      <a:endParaRPr lang="en-IN" sz="1900" dirty="0"/>
                    </a:p>
                  </a:txBody>
                  <a:tcPr marL="97727" marR="97727" marT="48863" marB="48863"/>
                </a:tc>
                <a:tc>
                  <a:txBody>
                    <a:bodyPr/>
                    <a:lstStyle/>
                    <a:p>
                      <a:r>
                        <a:rPr lang="en-US" sz="1900" dirty="0"/>
                        <a:t>b</a:t>
                      </a:r>
                      <a:endParaRPr lang="en-IN" sz="1900" dirty="0"/>
                    </a:p>
                  </a:txBody>
                  <a:tcPr marL="97727" marR="97727" marT="48863" marB="48863"/>
                </a:tc>
                <a:tc>
                  <a:txBody>
                    <a:bodyPr/>
                    <a:lstStyle/>
                    <a:p>
                      <a:r>
                        <a:rPr lang="en-US" sz="1900" dirty="0"/>
                        <a:t>c</a:t>
                      </a:r>
                      <a:endParaRPr lang="en-IN" sz="1900" dirty="0"/>
                    </a:p>
                  </a:txBody>
                  <a:tcPr marL="97727" marR="97727" marT="48863" marB="48863"/>
                </a:tc>
                <a:tc>
                  <a:txBody>
                    <a:bodyPr/>
                    <a:lstStyle/>
                    <a:p>
                      <a:r>
                        <a:rPr lang="en-US" sz="1900" dirty="0"/>
                        <a:t>f</a:t>
                      </a:r>
                      <a:endParaRPr lang="en-IN" sz="1900" dirty="0"/>
                    </a:p>
                  </a:txBody>
                  <a:tcPr marL="97727" marR="97727" marT="48863" marB="48863"/>
                </a:tc>
                <a:extLst>
                  <a:ext uri="{0D108BD9-81ED-4DB2-BD59-A6C34878D82A}">
                    <a16:rowId xmlns:a16="http://schemas.microsoft.com/office/drawing/2014/main" val="2681145752"/>
                  </a:ext>
                </a:extLst>
              </a:tr>
              <a:tr h="534253">
                <a:tc>
                  <a:txBody>
                    <a:bodyPr/>
                    <a:lstStyle/>
                    <a:p>
                      <a:r>
                        <a:rPr lang="en-US" sz="1900" dirty="0"/>
                        <a:t>0</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0</a:t>
                      </a:r>
                      <a:endParaRPr lang="en-IN" sz="1900" dirty="0"/>
                    </a:p>
                  </a:txBody>
                  <a:tcPr marL="97727" marR="97727" marT="48863" marB="48863"/>
                </a:tc>
                <a:extLst>
                  <a:ext uri="{0D108BD9-81ED-4DB2-BD59-A6C34878D82A}">
                    <a16:rowId xmlns:a16="http://schemas.microsoft.com/office/drawing/2014/main" val="39398941"/>
                  </a:ext>
                </a:extLst>
              </a:tr>
              <a:tr h="534253">
                <a:tc>
                  <a:txBody>
                    <a:bodyPr/>
                    <a:lstStyle/>
                    <a:p>
                      <a:r>
                        <a:rPr lang="en-US" sz="1900" dirty="0"/>
                        <a:t>0</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1</a:t>
                      </a:r>
                      <a:endParaRPr lang="en-IN" sz="1900" dirty="0"/>
                    </a:p>
                  </a:txBody>
                  <a:tcPr marL="97727" marR="97727" marT="48863" marB="48863"/>
                </a:tc>
                <a:extLst>
                  <a:ext uri="{0D108BD9-81ED-4DB2-BD59-A6C34878D82A}">
                    <a16:rowId xmlns:a16="http://schemas.microsoft.com/office/drawing/2014/main" val="3444444962"/>
                  </a:ext>
                </a:extLst>
              </a:tr>
              <a:tr h="534253">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extLst>
                  <a:ext uri="{0D108BD9-81ED-4DB2-BD59-A6C34878D82A}">
                    <a16:rowId xmlns:a16="http://schemas.microsoft.com/office/drawing/2014/main" val="3585134679"/>
                  </a:ext>
                </a:extLst>
              </a:tr>
              <a:tr h="534253">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extLst>
                  <a:ext uri="{0D108BD9-81ED-4DB2-BD59-A6C34878D82A}">
                    <a16:rowId xmlns:a16="http://schemas.microsoft.com/office/drawing/2014/main" val="2718043859"/>
                  </a:ext>
                </a:extLst>
              </a:tr>
              <a:tr h="534253">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extLst>
                  <a:ext uri="{0D108BD9-81ED-4DB2-BD59-A6C34878D82A}">
                    <a16:rowId xmlns:a16="http://schemas.microsoft.com/office/drawing/2014/main" val="640809854"/>
                  </a:ext>
                </a:extLst>
              </a:tr>
              <a:tr h="534253">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extLst>
                  <a:ext uri="{0D108BD9-81ED-4DB2-BD59-A6C34878D82A}">
                    <a16:rowId xmlns:a16="http://schemas.microsoft.com/office/drawing/2014/main" val="3149265347"/>
                  </a:ext>
                </a:extLst>
              </a:tr>
              <a:tr h="534253">
                <a:tc>
                  <a:txBody>
                    <a:bodyPr/>
                    <a:lstStyle/>
                    <a:p>
                      <a:r>
                        <a:rPr lang="en-US" sz="1900" dirty="0"/>
                        <a:t>1</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extLst>
                  <a:ext uri="{0D108BD9-81ED-4DB2-BD59-A6C34878D82A}">
                    <a16:rowId xmlns:a16="http://schemas.microsoft.com/office/drawing/2014/main" val="2537859350"/>
                  </a:ext>
                </a:extLst>
              </a:tr>
              <a:tr h="534253">
                <a:tc>
                  <a:txBody>
                    <a:bodyPr/>
                    <a:lstStyle/>
                    <a:p>
                      <a:r>
                        <a:rPr lang="en-US" sz="1900" dirty="0"/>
                        <a:t>1</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extLst>
                  <a:ext uri="{0D108BD9-81ED-4DB2-BD59-A6C34878D82A}">
                    <a16:rowId xmlns:a16="http://schemas.microsoft.com/office/drawing/2014/main" val="74435434"/>
                  </a:ext>
                </a:extLst>
              </a:tr>
            </a:tbl>
          </a:graphicData>
        </a:graphic>
      </p:graphicFrame>
      <p:sp>
        <p:nvSpPr>
          <p:cNvPr id="11" name="Rectangle 2">
            <a:extLst>
              <a:ext uri="{FF2B5EF4-FFF2-40B4-BE49-F238E27FC236}">
                <a16:creationId xmlns:a16="http://schemas.microsoft.com/office/drawing/2014/main" id="{501424AD-CD70-4249-8BAE-3E4327B22E0F}"/>
              </a:ext>
            </a:extLst>
          </p:cNvPr>
          <p:cNvSpPr txBox="1">
            <a:spLocks noRot="1" noChangeArrowheads="1"/>
          </p:cNvSpPr>
          <p:nvPr/>
        </p:nvSpPr>
        <p:spPr>
          <a:xfrm>
            <a:off x="9326780" y="377938"/>
            <a:ext cx="251752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Times New Roman" panose="02020603050405020304" pitchFamily="18" charset="0"/>
                <a:cs typeface="Times New Roman" panose="02020603050405020304" pitchFamily="18" charset="0"/>
              </a:rPr>
              <a:t>Truth Table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6CA7582-B57F-405D-8016-8490B31BA07C}"/>
              </a:ext>
            </a:extLst>
          </p:cNvPr>
          <p:cNvSpPr>
            <a:spLocks noGrp="1" noRot="1" noChangeArrowheads="1"/>
          </p:cNvSpPr>
          <p:nvPr>
            <p:ph type="title"/>
          </p:nvPr>
        </p:nvSpPr>
        <p:spPr>
          <a:xfrm>
            <a:off x="738000" y="459940"/>
            <a:ext cx="10515600" cy="1325563"/>
          </a:xfrm>
        </p:spPr>
        <p:txBody>
          <a:bodyPr>
            <a:normAutofit/>
          </a:bodyPr>
          <a:lstStyle/>
          <a:p>
            <a:pPr eaLnBrk="1" hangingPunct="1"/>
            <a:r>
              <a:rPr lang="en-US" altLang="zh-CN" sz="4000" u="sng" dirty="0">
                <a:latin typeface="Times New Roman" panose="02020603050405020304" pitchFamily="18" charset="0"/>
                <a:cs typeface="Times New Roman" panose="02020603050405020304" pitchFamily="18" charset="0"/>
              </a:rPr>
              <a:t>Algorithm to Convert Canonical SOP</a:t>
            </a:r>
            <a:br>
              <a:rPr lang="en-US" altLang="zh-CN" sz="4000" u="sng" dirty="0">
                <a:latin typeface="Times New Roman" panose="02020603050405020304" pitchFamily="18" charset="0"/>
                <a:cs typeface="Times New Roman" panose="02020603050405020304" pitchFamily="18" charset="0"/>
              </a:rPr>
            </a:br>
            <a:r>
              <a:rPr lang="en-US" altLang="zh-CN" sz="4000" u="sng" dirty="0">
                <a:latin typeface="Times New Roman" panose="02020603050405020304" pitchFamily="18" charset="0"/>
                <a:cs typeface="Times New Roman" panose="02020603050405020304" pitchFamily="18" charset="0"/>
              </a:rPr>
              <a:t> to POS</a:t>
            </a:r>
          </a:p>
        </p:txBody>
      </p:sp>
      <p:sp>
        <p:nvSpPr>
          <p:cNvPr id="56323" name="Rectangle 3">
            <a:extLst>
              <a:ext uri="{FF2B5EF4-FFF2-40B4-BE49-F238E27FC236}">
                <a16:creationId xmlns:a16="http://schemas.microsoft.com/office/drawing/2014/main" id="{967E9B77-2E84-4216-95FA-A484FD0E3D11}"/>
              </a:ext>
            </a:extLst>
          </p:cNvPr>
          <p:cNvSpPr>
            <a:spLocks noGrp="1" noChangeArrowheads="1"/>
          </p:cNvSpPr>
          <p:nvPr>
            <p:ph idx="1"/>
          </p:nvPr>
        </p:nvSpPr>
        <p:spPr>
          <a:xfrm>
            <a:off x="838200" y="2010718"/>
            <a:ext cx="10515600" cy="1901493"/>
          </a:xfrm>
        </p:spPr>
        <p:txBody>
          <a:bodyPr>
            <a:noAutofit/>
          </a:bodyPr>
          <a:lstStyle/>
          <a:p>
            <a:pPr marL="0" indent="0" eaLnBrk="1" hangingPunct="1">
              <a:buNone/>
            </a:pPr>
            <a:r>
              <a:rPr lang="en-US" sz="2200" b="1" i="0" dirty="0">
                <a:effectLst/>
                <a:latin typeface="Times New Roman" panose="02020603050405020304" pitchFamily="18" charset="0"/>
                <a:cs typeface="Times New Roman" panose="02020603050405020304" pitchFamily="18" charset="0"/>
              </a:rPr>
              <a:t>Assumption: </a:t>
            </a:r>
            <a:r>
              <a:rPr lang="en-US" sz="2200" b="0" i="0" dirty="0">
                <a:effectLst/>
                <a:latin typeface="Times New Roman" panose="02020603050405020304" pitchFamily="18" charset="0"/>
                <a:cs typeface="Times New Roman" panose="02020603050405020304" pitchFamily="18" charset="0"/>
              </a:rPr>
              <a:t>The input SOP expression is standard </a:t>
            </a:r>
            <a:r>
              <a:rPr lang="en-US" sz="2200" b="0" i="0" dirty="0" err="1">
                <a:effectLst/>
                <a:latin typeface="Times New Roman" panose="02020603050405020304" pitchFamily="18" charset="0"/>
                <a:cs typeface="Times New Roman" panose="02020603050405020304" pitchFamily="18" charset="0"/>
              </a:rPr>
              <a:t>ie</a:t>
            </a:r>
            <a:r>
              <a:rPr lang="en-US" sz="2200" b="0" i="0" dirty="0">
                <a:effectLst/>
                <a:latin typeface="Times New Roman" panose="02020603050405020304" pitchFamily="18" charset="0"/>
                <a:cs typeface="Times New Roman" panose="02020603050405020304" pitchFamily="18" charset="0"/>
              </a:rPr>
              <a:t> </a:t>
            </a:r>
          </a:p>
          <a:p>
            <a:pPr marL="0" indent="0" eaLnBrk="1" hangingPunct="1">
              <a:buNone/>
            </a:pPr>
            <a:r>
              <a:rPr lang="en-US" sz="2200" b="0" i="0" dirty="0">
                <a:effectLst/>
                <a:latin typeface="Times New Roman" panose="02020603050405020304" pitchFamily="18" charset="0"/>
                <a:cs typeface="Times New Roman" panose="02020603050405020304" pitchFamily="18" charset="0"/>
              </a:rPr>
              <a:t>Canonical SOP. The variables in SOP expression are </a:t>
            </a:r>
          </a:p>
          <a:p>
            <a:pPr marL="0" indent="0" eaLnBrk="1" hangingPunct="1">
              <a:buNone/>
            </a:pPr>
            <a:r>
              <a:rPr lang="en-US" sz="2200" b="0" i="0" dirty="0">
                <a:effectLst/>
                <a:latin typeface="Times New Roman" panose="02020603050405020304" pitchFamily="18" charset="0"/>
                <a:cs typeface="Times New Roman" panose="02020603050405020304" pitchFamily="18" charset="0"/>
              </a:rPr>
              <a:t>Continuous</a:t>
            </a:r>
            <a:r>
              <a:rPr lang="en-US" sz="2200" dirty="0">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i.e. if expression contains variable A then it </a:t>
            </a:r>
          </a:p>
          <a:p>
            <a:pPr marL="0" indent="0" eaLnBrk="1" hangingPunct="1">
              <a:buNone/>
            </a:pPr>
            <a:r>
              <a:rPr lang="en-US" sz="2200" b="0" i="0" dirty="0">
                <a:effectLst/>
                <a:latin typeface="Times New Roman" panose="02020603050405020304" pitchFamily="18" charset="0"/>
                <a:cs typeface="Times New Roman" panose="02020603050405020304" pitchFamily="18" charset="0"/>
              </a:rPr>
              <a:t>will have variables B, C respectively and each Product </a:t>
            </a:r>
          </a:p>
          <a:p>
            <a:pPr marL="0" indent="0" eaLnBrk="1" hangingPunct="1">
              <a:buNone/>
            </a:pPr>
            <a:r>
              <a:rPr lang="en-US" sz="2200" b="0" i="0" dirty="0">
                <a:effectLst/>
                <a:latin typeface="Times New Roman" panose="02020603050405020304" pitchFamily="18" charset="0"/>
                <a:cs typeface="Times New Roman" panose="02020603050405020304" pitchFamily="18" charset="0"/>
              </a:rPr>
              <a:t>term contains the alphabets n sorted order i.e. ABC </a:t>
            </a:r>
          </a:p>
          <a:p>
            <a:pPr marL="0" indent="0" eaLnBrk="1" hangingPunct="1">
              <a:buNone/>
            </a:pPr>
            <a:r>
              <a:rPr lang="en-US" sz="2200" b="0" i="0" dirty="0">
                <a:effectLst/>
                <a:latin typeface="Times New Roman" panose="02020603050405020304" pitchFamily="18" charset="0"/>
                <a:cs typeface="Times New Roman" panose="02020603050405020304" pitchFamily="18" charset="0"/>
              </a:rPr>
              <a:t>(not like BAC).</a:t>
            </a:r>
          </a:p>
          <a:p>
            <a:pPr eaLnBrk="1" hangingPunct="1"/>
            <a:endParaRPr lang="en-US" altLang="zh-CN" sz="2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733D9BE-CFC1-4A74-ABDC-C2E5EEBA9005}"/>
              </a:ext>
            </a:extLst>
          </p:cNvPr>
          <p:cNvSpPr txBox="1"/>
          <p:nvPr/>
        </p:nvSpPr>
        <p:spPr>
          <a:xfrm>
            <a:off x="875390" y="4779628"/>
            <a:ext cx="10240819" cy="861774"/>
          </a:xfrm>
          <a:prstGeom prst="rect">
            <a:avLst/>
          </a:prstGeom>
          <a:noFill/>
        </p:spPr>
        <p:txBody>
          <a:bodyPr wrap="square">
            <a:spAutoFit/>
          </a:bodyPr>
          <a:lstStyle/>
          <a:p>
            <a:r>
              <a:rPr lang="en-US" sz="2500" b="1" i="0" dirty="0">
                <a:effectLst/>
                <a:latin typeface="Times New Roman" panose="02020603050405020304" pitchFamily="18" charset="0"/>
                <a:cs typeface="Times New Roman" panose="02020603050405020304" pitchFamily="18" charset="0"/>
              </a:rPr>
              <a:t>INPUT: </a:t>
            </a:r>
          </a:p>
          <a:p>
            <a:r>
              <a:rPr lang="en-US" altLang="zh-CN" sz="2500" dirty="0">
                <a:latin typeface="Times New Roman" panose="02020603050405020304" pitchFamily="18" charset="0"/>
                <a:cs typeface="Times New Roman" panose="02020603050405020304" pitchFamily="18" charset="0"/>
              </a:rPr>
              <a:t>f(A,B,C)= A’B’C + A’BC’+ AB’C’ + ABC’</a:t>
            </a:r>
            <a:endParaRPr lang="en-US" sz="2500" b="0" i="0" dirty="0">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2D0110D-C170-4CDD-A731-7C592594222E}"/>
              </a:ext>
            </a:extLst>
          </p:cNvPr>
          <p:cNvSpPr txBox="1"/>
          <p:nvPr/>
        </p:nvSpPr>
        <p:spPr>
          <a:xfrm>
            <a:off x="8129105" y="2431823"/>
            <a:ext cx="665118" cy="369332"/>
          </a:xfrm>
          <a:prstGeom prst="rect">
            <a:avLst/>
          </a:prstGeom>
          <a:noFill/>
        </p:spPr>
        <p:txBody>
          <a:bodyPr wrap="none" rtlCol="0">
            <a:spAutoFit/>
          </a:bodyPr>
          <a:lstStyle/>
          <a:p>
            <a:r>
              <a:rPr lang="en-US" altLang="zh-CN" sz="1800" dirty="0"/>
              <a:t>A’B’C</a:t>
            </a:r>
            <a:endParaRPr lang="en-IN" dirty="0"/>
          </a:p>
        </p:txBody>
      </p:sp>
      <p:sp>
        <p:nvSpPr>
          <p:cNvPr id="24" name="object 8">
            <a:extLst>
              <a:ext uri="{FF2B5EF4-FFF2-40B4-BE49-F238E27FC236}">
                <a16:creationId xmlns:a16="http://schemas.microsoft.com/office/drawing/2014/main" id="{D720DDE8-204D-4380-BE91-EF108CD0B2E8}"/>
              </a:ext>
            </a:extLst>
          </p:cNvPr>
          <p:cNvSpPr/>
          <p:nvPr/>
        </p:nvSpPr>
        <p:spPr>
          <a:xfrm rot="16200000">
            <a:off x="8945182" y="2330003"/>
            <a:ext cx="120650" cy="533400"/>
          </a:xfrm>
          <a:custGeom>
            <a:avLst/>
            <a:gdLst/>
            <a:ahLst/>
            <a:cxnLst/>
            <a:rect l="l" t="t" r="r" b="b"/>
            <a:pathLst>
              <a:path w="120650" h="533400">
                <a:moveTo>
                  <a:pt x="14477" y="415289"/>
                </a:moveTo>
                <a:lnTo>
                  <a:pt x="8381" y="418845"/>
                </a:lnTo>
                <a:lnTo>
                  <a:pt x="2158" y="422401"/>
                </a:lnTo>
                <a:lnTo>
                  <a:pt x="0" y="430402"/>
                </a:lnTo>
                <a:lnTo>
                  <a:pt x="3682" y="436499"/>
                </a:lnTo>
                <a:lnTo>
                  <a:pt x="60197" y="533400"/>
                </a:lnTo>
                <a:lnTo>
                  <a:pt x="75160" y="507745"/>
                </a:lnTo>
                <a:lnTo>
                  <a:pt x="47243" y="507745"/>
                </a:lnTo>
                <a:lnTo>
                  <a:pt x="47243" y="459903"/>
                </a:lnTo>
                <a:lnTo>
                  <a:pt x="26034" y="423544"/>
                </a:lnTo>
                <a:lnTo>
                  <a:pt x="22478" y="417321"/>
                </a:lnTo>
                <a:lnTo>
                  <a:pt x="14477" y="415289"/>
                </a:lnTo>
                <a:close/>
              </a:path>
              <a:path w="120650" h="533400">
                <a:moveTo>
                  <a:pt x="47243" y="459903"/>
                </a:moveTo>
                <a:lnTo>
                  <a:pt x="47243" y="507745"/>
                </a:lnTo>
                <a:lnTo>
                  <a:pt x="73151" y="507745"/>
                </a:lnTo>
                <a:lnTo>
                  <a:pt x="73151" y="501269"/>
                </a:lnTo>
                <a:lnTo>
                  <a:pt x="49021" y="501269"/>
                </a:lnTo>
                <a:lnTo>
                  <a:pt x="60197" y="482110"/>
                </a:lnTo>
                <a:lnTo>
                  <a:pt x="47243" y="459903"/>
                </a:lnTo>
                <a:close/>
              </a:path>
              <a:path w="120650" h="533400">
                <a:moveTo>
                  <a:pt x="105917" y="415289"/>
                </a:moveTo>
                <a:lnTo>
                  <a:pt x="97916" y="417321"/>
                </a:lnTo>
                <a:lnTo>
                  <a:pt x="94360" y="423544"/>
                </a:lnTo>
                <a:lnTo>
                  <a:pt x="73151" y="459903"/>
                </a:lnTo>
                <a:lnTo>
                  <a:pt x="73151" y="507745"/>
                </a:lnTo>
                <a:lnTo>
                  <a:pt x="75160" y="507745"/>
                </a:lnTo>
                <a:lnTo>
                  <a:pt x="120268" y="430402"/>
                </a:lnTo>
                <a:lnTo>
                  <a:pt x="118236" y="422401"/>
                </a:lnTo>
                <a:lnTo>
                  <a:pt x="112013" y="418845"/>
                </a:lnTo>
                <a:lnTo>
                  <a:pt x="105917" y="415289"/>
                </a:lnTo>
                <a:close/>
              </a:path>
              <a:path w="120650" h="533400">
                <a:moveTo>
                  <a:pt x="60197" y="482110"/>
                </a:moveTo>
                <a:lnTo>
                  <a:pt x="49021" y="501269"/>
                </a:lnTo>
                <a:lnTo>
                  <a:pt x="71374" y="501269"/>
                </a:lnTo>
                <a:lnTo>
                  <a:pt x="60197" y="482110"/>
                </a:lnTo>
                <a:close/>
              </a:path>
              <a:path w="120650" h="533400">
                <a:moveTo>
                  <a:pt x="73151" y="459903"/>
                </a:moveTo>
                <a:lnTo>
                  <a:pt x="60197" y="482110"/>
                </a:lnTo>
                <a:lnTo>
                  <a:pt x="71374" y="501269"/>
                </a:lnTo>
                <a:lnTo>
                  <a:pt x="73151" y="501269"/>
                </a:lnTo>
                <a:lnTo>
                  <a:pt x="73151" y="459903"/>
                </a:lnTo>
                <a:close/>
              </a:path>
              <a:path w="120650" h="533400">
                <a:moveTo>
                  <a:pt x="73151" y="0"/>
                </a:moveTo>
                <a:lnTo>
                  <a:pt x="47243" y="0"/>
                </a:lnTo>
                <a:lnTo>
                  <a:pt x="47243" y="459903"/>
                </a:lnTo>
                <a:lnTo>
                  <a:pt x="60197" y="482110"/>
                </a:lnTo>
                <a:lnTo>
                  <a:pt x="73151" y="459903"/>
                </a:lnTo>
                <a:lnTo>
                  <a:pt x="73151" y="0"/>
                </a:lnTo>
                <a:close/>
              </a:path>
            </a:pathLst>
          </a:custGeom>
          <a:solidFill>
            <a:srgbClr val="000000"/>
          </a:solidFill>
        </p:spPr>
        <p:txBody>
          <a:bodyPr wrap="square" lIns="0" tIns="0" rIns="0" bIns="0" rtlCol="0"/>
          <a:lstStyle/>
          <a:p>
            <a:endParaRPr/>
          </a:p>
        </p:txBody>
      </p:sp>
      <p:sp>
        <p:nvSpPr>
          <p:cNvPr id="25" name="TextBox 24">
            <a:extLst>
              <a:ext uri="{FF2B5EF4-FFF2-40B4-BE49-F238E27FC236}">
                <a16:creationId xmlns:a16="http://schemas.microsoft.com/office/drawing/2014/main" id="{77A631FA-2284-439C-A38B-4331791DA9EF}"/>
              </a:ext>
            </a:extLst>
          </p:cNvPr>
          <p:cNvSpPr txBox="1"/>
          <p:nvPr/>
        </p:nvSpPr>
        <p:spPr>
          <a:xfrm>
            <a:off x="8132573" y="3005100"/>
            <a:ext cx="682816" cy="369332"/>
          </a:xfrm>
          <a:prstGeom prst="rect">
            <a:avLst/>
          </a:prstGeom>
          <a:noFill/>
        </p:spPr>
        <p:txBody>
          <a:bodyPr wrap="none" rtlCol="0">
            <a:spAutoFit/>
          </a:bodyPr>
          <a:lstStyle/>
          <a:p>
            <a:r>
              <a:rPr lang="en-US" altLang="zh-CN" dirty="0"/>
              <a:t>A’BC’</a:t>
            </a:r>
            <a:endParaRPr lang="en-IN" dirty="0"/>
          </a:p>
        </p:txBody>
      </p:sp>
      <p:sp>
        <p:nvSpPr>
          <p:cNvPr id="26" name="object 8">
            <a:extLst>
              <a:ext uri="{FF2B5EF4-FFF2-40B4-BE49-F238E27FC236}">
                <a16:creationId xmlns:a16="http://schemas.microsoft.com/office/drawing/2014/main" id="{C26B6735-B2BF-43DB-B4BE-05977AB24AE9}"/>
              </a:ext>
            </a:extLst>
          </p:cNvPr>
          <p:cNvSpPr/>
          <p:nvPr/>
        </p:nvSpPr>
        <p:spPr>
          <a:xfrm rot="16200000">
            <a:off x="8939414" y="2903280"/>
            <a:ext cx="120650" cy="533400"/>
          </a:xfrm>
          <a:custGeom>
            <a:avLst/>
            <a:gdLst/>
            <a:ahLst/>
            <a:cxnLst/>
            <a:rect l="l" t="t" r="r" b="b"/>
            <a:pathLst>
              <a:path w="120650" h="533400">
                <a:moveTo>
                  <a:pt x="14477" y="415289"/>
                </a:moveTo>
                <a:lnTo>
                  <a:pt x="8381" y="418845"/>
                </a:lnTo>
                <a:lnTo>
                  <a:pt x="2158" y="422401"/>
                </a:lnTo>
                <a:lnTo>
                  <a:pt x="0" y="430402"/>
                </a:lnTo>
                <a:lnTo>
                  <a:pt x="3682" y="436499"/>
                </a:lnTo>
                <a:lnTo>
                  <a:pt x="60197" y="533400"/>
                </a:lnTo>
                <a:lnTo>
                  <a:pt x="75160" y="507745"/>
                </a:lnTo>
                <a:lnTo>
                  <a:pt x="47243" y="507745"/>
                </a:lnTo>
                <a:lnTo>
                  <a:pt x="47243" y="459903"/>
                </a:lnTo>
                <a:lnTo>
                  <a:pt x="26034" y="423544"/>
                </a:lnTo>
                <a:lnTo>
                  <a:pt x="22478" y="417321"/>
                </a:lnTo>
                <a:lnTo>
                  <a:pt x="14477" y="415289"/>
                </a:lnTo>
                <a:close/>
              </a:path>
              <a:path w="120650" h="533400">
                <a:moveTo>
                  <a:pt x="47243" y="459903"/>
                </a:moveTo>
                <a:lnTo>
                  <a:pt x="47243" y="507745"/>
                </a:lnTo>
                <a:lnTo>
                  <a:pt x="73151" y="507745"/>
                </a:lnTo>
                <a:lnTo>
                  <a:pt x="73151" y="501269"/>
                </a:lnTo>
                <a:lnTo>
                  <a:pt x="49021" y="501269"/>
                </a:lnTo>
                <a:lnTo>
                  <a:pt x="60197" y="482110"/>
                </a:lnTo>
                <a:lnTo>
                  <a:pt x="47243" y="459903"/>
                </a:lnTo>
                <a:close/>
              </a:path>
              <a:path w="120650" h="533400">
                <a:moveTo>
                  <a:pt x="105917" y="415289"/>
                </a:moveTo>
                <a:lnTo>
                  <a:pt x="97916" y="417321"/>
                </a:lnTo>
                <a:lnTo>
                  <a:pt x="94360" y="423544"/>
                </a:lnTo>
                <a:lnTo>
                  <a:pt x="73151" y="459903"/>
                </a:lnTo>
                <a:lnTo>
                  <a:pt x="73151" y="507745"/>
                </a:lnTo>
                <a:lnTo>
                  <a:pt x="75160" y="507745"/>
                </a:lnTo>
                <a:lnTo>
                  <a:pt x="120268" y="430402"/>
                </a:lnTo>
                <a:lnTo>
                  <a:pt x="118236" y="422401"/>
                </a:lnTo>
                <a:lnTo>
                  <a:pt x="112013" y="418845"/>
                </a:lnTo>
                <a:lnTo>
                  <a:pt x="105917" y="415289"/>
                </a:lnTo>
                <a:close/>
              </a:path>
              <a:path w="120650" h="533400">
                <a:moveTo>
                  <a:pt x="60197" y="482110"/>
                </a:moveTo>
                <a:lnTo>
                  <a:pt x="49021" y="501269"/>
                </a:lnTo>
                <a:lnTo>
                  <a:pt x="71374" y="501269"/>
                </a:lnTo>
                <a:lnTo>
                  <a:pt x="60197" y="482110"/>
                </a:lnTo>
                <a:close/>
              </a:path>
              <a:path w="120650" h="533400">
                <a:moveTo>
                  <a:pt x="73151" y="459903"/>
                </a:moveTo>
                <a:lnTo>
                  <a:pt x="60197" y="482110"/>
                </a:lnTo>
                <a:lnTo>
                  <a:pt x="71374" y="501269"/>
                </a:lnTo>
                <a:lnTo>
                  <a:pt x="73151" y="501269"/>
                </a:lnTo>
                <a:lnTo>
                  <a:pt x="73151" y="459903"/>
                </a:lnTo>
                <a:close/>
              </a:path>
              <a:path w="120650" h="533400">
                <a:moveTo>
                  <a:pt x="73151" y="0"/>
                </a:moveTo>
                <a:lnTo>
                  <a:pt x="47243" y="0"/>
                </a:lnTo>
                <a:lnTo>
                  <a:pt x="47243" y="459903"/>
                </a:lnTo>
                <a:lnTo>
                  <a:pt x="60197" y="482110"/>
                </a:lnTo>
                <a:lnTo>
                  <a:pt x="73151" y="459903"/>
                </a:lnTo>
                <a:lnTo>
                  <a:pt x="73151" y="0"/>
                </a:lnTo>
                <a:close/>
              </a:path>
            </a:pathLst>
          </a:custGeom>
          <a:solidFill>
            <a:srgbClr val="000000"/>
          </a:solidFill>
        </p:spPr>
        <p:txBody>
          <a:bodyPr wrap="square" lIns="0" tIns="0" rIns="0" bIns="0" rtlCol="0"/>
          <a:lstStyle/>
          <a:p>
            <a:endParaRPr/>
          </a:p>
        </p:txBody>
      </p:sp>
      <p:sp>
        <p:nvSpPr>
          <p:cNvPr id="27" name="TextBox 26">
            <a:extLst>
              <a:ext uri="{FF2B5EF4-FFF2-40B4-BE49-F238E27FC236}">
                <a16:creationId xmlns:a16="http://schemas.microsoft.com/office/drawing/2014/main" id="{F0B830F1-31E9-42D2-8219-3F62196A160E}"/>
              </a:ext>
            </a:extLst>
          </p:cNvPr>
          <p:cNvSpPr txBox="1"/>
          <p:nvPr/>
        </p:nvSpPr>
        <p:spPr>
          <a:xfrm>
            <a:off x="8129689" y="4053145"/>
            <a:ext cx="683905" cy="369332"/>
          </a:xfrm>
          <a:prstGeom prst="rect">
            <a:avLst/>
          </a:prstGeom>
          <a:noFill/>
        </p:spPr>
        <p:txBody>
          <a:bodyPr wrap="none" rtlCol="0">
            <a:spAutoFit/>
          </a:bodyPr>
          <a:lstStyle/>
          <a:p>
            <a:r>
              <a:rPr lang="en-US" altLang="zh-CN" dirty="0"/>
              <a:t>AB’C’</a:t>
            </a:r>
            <a:endParaRPr lang="en-IN" dirty="0"/>
          </a:p>
        </p:txBody>
      </p:sp>
      <p:sp>
        <p:nvSpPr>
          <p:cNvPr id="28" name="object 8">
            <a:extLst>
              <a:ext uri="{FF2B5EF4-FFF2-40B4-BE49-F238E27FC236}">
                <a16:creationId xmlns:a16="http://schemas.microsoft.com/office/drawing/2014/main" id="{FA3AD14F-AADD-4A12-B95A-983643D262D4}"/>
              </a:ext>
            </a:extLst>
          </p:cNvPr>
          <p:cNvSpPr/>
          <p:nvPr/>
        </p:nvSpPr>
        <p:spPr>
          <a:xfrm rot="16200000">
            <a:off x="8936530" y="3951325"/>
            <a:ext cx="120650" cy="533400"/>
          </a:xfrm>
          <a:custGeom>
            <a:avLst/>
            <a:gdLst/>
            <a:ahLst/>
            <a:cxnLst/>
            <a:rect l="l" t="t" r="r" b="b"/>
            <a:pathLst>
              <a:path w="120650" h="533400">
                <a:moveTo>
                  <a:pt x="14477" y="415289"/>
                </a:moveTo>
                <a:lnTo>
                  <a:pt x="8381" y="418845"/>
                </a:lnTo>
                <a:lnTo>
                  <a:pt x="2158" y="422401"/>
                </a:lnTo>
                <a:lnTo>
                  <a:pt x="0" y="430402"/>
                </a:lnTo>
                <a:lnTo>
                  <a:pt x="3682" y="436499"/>
                </a:lnTo>
                <a:lnTo>
                  <a:pt x="60197" y="533400"/>
                </a:lnTo>
                <a:lnTo>
                  <a:pt x="75160" y="507745"/>
                </a:lnTo>
                <a:lnTo>
                  <a:pt x="47243" y="507745"/>
                </a:lnTo>
                <a:lnTo>
                  <a:pt x="47243" y="459903"/>
                </a:lnTo>
                <a:lnTo>
                  <a:pt x="26034" y="423544"/>
                </a:lnTo>
                <a:lnTo>
                  <a:pt x="22478" y="417321"/>
                </a:lnTo>
                <a:lnTo>
                  <a:pt x="14477" y="415289"/>
                </a:lnTo>
                <a:close/>
              </a:path>
              <a:path w="120650" h="533400">
                <a:moveTo>
                  <a:pt x="47243" y="459903"/>
                </a:moveTo>
                <a:lnTo>
                  <a:pt x="47243" y="507745"/>
                </a:lnTo>
                <a:lnTo>
                  <a:pt x="73151" y="507745"/>
                </a:lnTo>
                <a:lnTo>
                  <a:pt x="73151" y="501269"/>
                </a:lnTo>
                <a:lnTo>
                  <a:pt x="49021" y="501269"/>
                </a:lnTo>
                <a:lnTo>
                  <a:pt x="60197" y="482110"/>
                </a:lnTo>
                <a:lnTo>
                  <a:pt x="47243" y="459903"/>
                </a:lnTo>
                <a:close/>
              </a:path>
              <a:path w="120650" h="533400">
                <a:moveTo>
                  <a:pt x="105917" y="415289"/>
                </a:moveTo>
                <a:lnTo>
                  <a:pt x="97916" y="417321"/>
                </a:lnTo>
                <a:lnTo>
                  <a:pt x="94360" y="423544"/>
                </a:lnTo>
                <a:lnTo>
                  <a:pt x="73151" y="459903"/>
                </a:lnTo>
                <a:lnTo>
                  <a:pt x="73151" y="507745"/>
                </a:lnTo>
                <a:lnTo>
                  <a:pt x="75160" y="507745"/>
                </a:lnTo>
                <a:lnTo>
                  <a:pt x="120268" y="430402"/>
                </a:lnTo>
                <a:lnTo>
                  <a:pt x="118236" y="422401"/>
                </a:lnTo>
                <a:lnTo>
                  <a:pt x="112013" y="418845"/>
                </a:lnTo>
                <a:lnTo>
                  <a:pt x="105917" y="415289"/>
                </a:lnTo>
                <a:close/>
              </a:path>
              <a:path w="120650" h="533400">
                <a:moveTo>
                  <a:pt x="60197" y="482110"/>
                </a:moveTo>
                <a:lnTo>
                  <a:pt x="49021" y="501269"/>
                </a:lnTo>
                <a:lnTo>
                  <a:pt x="71374" y="501269"/>
                </a:lnTo>
                <a:lnTo>
                  <a:pt x="60197" y="482110"/>
                </a:lnTo>
                <a:close/>
              </a:path>
              <a:path w="120650" h="533400">
                <a:moveTo>
                  <a:pt x="73151" y="459903"/>
                </a:moveTo>
                <a:lnTo>
                  <a:pt x="60197" y="482110"/>
                </a:lnTo>
                <a:lnTo>
                  <a:pt x="71374" y="501269"/>
                </a:lnTo>
                <a:lnTo>
                  <a:pt x="73151" y="501269"/>
                </a:lnTo>
                <a:lnTo>
                  <a:pt x="73151" y="459903"/>
                </a:lnTo>
                <a:close/>
              </a:path>
              <a:path w="120650" h="533400">
                <a:moveTo>
                  <a:pt x="73151" y="0"/>
                </a:moveTo>
                <a:lnTo>
                  <a:pt x="47243" y="0"/>
                </a:lnTo>
                <a:lnTo>
                  <a:pt x="47243" y="459903"/>
                </a:lnTo>
                <a:lnTo>
                  <a:pt x="60197" y="482110"/>
                </a:lnTo>
                <a:lnTo>
                  <a:pt x="73151" y="459903"/>
                </a:lnTo>
                <a:lnTo>
                  <a:pt x="73151" y="0"/>
                </a:lnTo>
                <a:close/>
              </a:path>
            </a:pathLst>
          </a:custGeom>
          <a:solidFill>
            <a:srgbClr val="000000"/>
          </a:solidFill>
        </p:spPr>
        <p:txBody>
          <a:bodyPr wrap="square" lIns="0" tIns="0" rIns="0" bIns="0" rtlCol="0"/>
          <a:lstStyle/>
          <a:p>
            <a:endParaRPr/>
          </a:p>
        </p:txBody>
      </p:sp>
      <p:sp>
        <p:nvSpPr>
          <p:cNvPr id="29" name="TextBox 28">
            <a:extLst>
              <a:ext uri="{FF2B5EF4-FFF2-40B4-BE49-F238E27FC236}">
                <a16:creationId xmlns:a16="http://schemas.microsoft.com/office/drawing/2014/main" id="{155C5A1F-4247-44FC-8708-C9466BA13E13}"/>
              </a:ext>
            </a:extLst>
          </p:cNvPr>
          <p:cNvSpPr txBox="1"/>
          <p:nvPr/>
        </p:nvSpPr>
        <p:spPr>
          <a:xfrm>
            <a:off x="8175285" y="5118117"/>
            <a:ext cx="633891" cy="369332"/>
          </a:xfrm>
          <a:prstGeom prst="rect">
            <a:avLst/>
          </a:prstGeom>
          <a:noFill/>
        </p:spPr>
        <p:txBody>
          <a:bodyPr wrap="none" rtlCol="0">
            <a:spAutoFit/>
          </a:bodyPr>
          <a:lstStyle/>
          <a:p>
            <a:r>
              <a:rPr lang="en-US" altLang="zh-CN" dirty="0"/>
              <a:t>ABC’</a:t>
            </a:r>
            <a:endParaRPr lang="en-IN" dirty="0"/>
          </a:p>
        </p:txBody>
      </p:sp>
      <p:sp>
        <p:nvSpPr>
          <p:cNvPr id="30" name="object 8">
            <a:extLst>
              <a:ext uri="{FF2B5EF4-FFF2-40B4-BE49-F238E27FC236}">
                <a16:creationId xmlns:a16="http://schemas.microsoft.com/office/drawing/2014/main" id="{81E838D7-E3C8-4629-B254-A5688C74F375}"/>
              </a:ext>
            </a:extLst>
          </p:cNvPr>
          <p:cNvSpPr/>
          <p:nvPr/>
        </p:nvSpPr>
        <p:spPr>
          <a:xfrm rot="16200000">
            <a:off x="8935946" y="5016297"/>
            <a:ext cx="120650" cy="533400"/>
          </a:xfrm>
          <a:custGeom>
            <a:avLst/>
            <a:gdLst/>
            <a:ahLst/>
            <a:cxnLst/>
            <a:rect l="l" t="t" r="r" b="b"/>
            <a:pathLst>
              <a:path w="120650" h="533400">
                <a:moveTo>
                  <a:pt x="14477" y="415289"/>
                </a:moveTo>
                <a:lnTo>
                  <a:pt x="8381" y="418845"/>
                </a:lnTo>
                <a:lnTo>
                  <a:pt x="2158" y="422401"/>
                </a:lnTo>
                <a:lnTo>
                  <a:pt x="0" y="430402"/>
                </a:lnTo>
                <a:lnTo>
                  <a:pt x="3682" y="436499"/>
                </a:lnTo>
                <a:lnTo>
                  <a:pt x="60197" y="533400"/>
                </a:lnTo>
                <a:lnTo>
                  <a:pt x="75160" y="507745"/>
                </a:lnTo>
                <a:lnTo>
                  <a:pt x="47243" y="507745"/>
                </a:lnTo>
                <a:lnTo>
                  <a:pt x="47243" y="459903"/>
                </a:lnTo>
                <a:lnTo>
                  <a:pt x="26034" y="423544"/>
                </a:lnTo>
                <a:lnTo>
                  <a:pt x="22478" y="417321"/>
                </a:lnTo>
                <a:lnTo>
                  <a:pt x="14477" y="415289"/>
                </a:lnTo>
                <a:close/>
              </a:path>
              <a:path w="120650" h="533400">
                <a:moveTo>
                  <a:pt x="47243" y="459903"/>
                </a:moveTo>
                <a:lnTo>
                  <a:pt x="47243" y="507745"/>
                </a:lnTo>
                <a:lnTo>
                  <a:pt x="73151" y="507745"/>
                </a:lnTo>
                <a:lnTo>
                  <a:pt x="73151" y="501269"/>
                </a:lnTo>
                <a:lnTo>
                  <a:pt x="49021" y="501269"/>
                </a:lnTo>
                <a:lnTo>
                  <a:pt x="60197" y="482110"/>
                </a:lnTo>
                <a:lnTo>
                  <a:pt x="47243" y="459903"/>
                </a:lnTo>
                <a:close/>
              </a:path>
              <a:path w="120650" h="533400">
                <a:moveTo>
                  <a:pt x="105917" y="415289"/>
                </a:moveTo>
                <a:lnTo>
                  <a:pt x="97916" y="417321"/>
                </a:lnTo>
                <a:lnTo>
                  <a:pt x="94360" y="423544"/>
                </a:lnTo>
                <a:lnTo>
                  <a:pt x="73151" y="459903"/>
                </a:lnTo>
                <a:lnTo>
                  <a:pt x="73151" y="507745"/>
                </a:lnTo>
                <a:lnTo>
                  <a:pt x="75160" y="507745"/>
                </a:lnTo>
                <a:lnTo>
                  <a:pt x="120268" y="430402"/>
                </a:lnTo>
                <a:lnTo>
                  <a:pt x="118236" y="422401"/>
                </a:lnTo>
                <a:lnTo>
                  <a:pt x="112013" y="418845"/>
                </a:lnTo>
                <a:lnTo>
                  <a:pt x="105917" y="415289"/>
                </a:lnTo>
                <a:close/>
              </a:path>
              <a:path w="120650" h="533400">
                <a:moveTo>
                  <a:pt x="60197" y="482110"/>
                </a:moveTo>
                <a:lnTo>
                  <a:pt x="49021" y="501269"/>
                </a:lnTo>
                <a:lnTo>
                  <a:pt x="71374" y="501269"/>
                </a:lnTo>
                <a:lnTo>
                  <a:pt x="60197" y="482110"/>
                </a:lnTo>
                <a:close/>
              </a:path>
              <a:path w="120650" h="533400">
                <a:moveTo>
                  <a:pt x="73151" y="459903"/>
                </a:moveTo>
                <a:lnTo>
                  <a:pt x="60197" y="482110"/>
                </a:lnTo>
                <a:lnTo>
                  <a:pt x="71374" y="501269"/>
                </a:lnTo>
                <a:lnTo>
                  <a:pt x="73151" y="501269"/>
                </a:lnTo>
                <a:lnTo>
                  <a:pt x="73151" y="459903"/>
                </a:lnTo>
                <a:close/>
              </a:path>
              <a:path w="120650" h="533400">
                <a:moveTo>
                  <a:pt x="73151" y="0"/>
                </a:moveTo>
                <a:lnTo>
                  <a:pt x="47243" y="0"/>
                </a:lnTo>
                <a:lnTo>
                  <a:pt x="47243" y="459903"/>
                </a:lnTo>
                <a:lnTo>
                  <a:pt x="60197" y="482110"/>
                </a:lnTo>
                <a:lnTo>
                  <a:pt x="73151" y="459903"/>
                </a:lnTo>
                <a:lnTo>
                  <a:pt x="73151" y="0"/>
                </a:lnTo>
                <a:close/>
              </a:path>
            </a:pathLst>
          </a:custGeom>
          <a:solidFill>
            <a:srgbClr val="000000"/>
          </a:solidFill>
        </p:spPr>
        <p:txBody>
          <a:bodyPr wrap="square" lIns="0" tIns="0" rIns="0" bIns="0" rtlCol="0"/>
          <a:lstStyle/>
          <a:p>
            <a:endParaRPr/>
          </a:p>
        </p:txBody>
      </p:sp>
      <p:sp>
        <p:nvSpPr>
          <p:cNvPr id="20" name="TextBox 19">
            <a:extLst>
              <a:ext uri="{FF2B5EF4-FFF2-40B4-BE49-F238E27FC236}">
                <a16:creationId xmlns:a16="http://schemas.microsoft.com/office/drawing/2014/main" id="{A7B6B8B8-275E-4844-BEFE-D295A08A9E33}"/>
              </a:ext>
            </a:extLst>
          </p:cNvPr>
          <p:cNvSpPr txBox="1"/>
          <p:nvPr/>
        </p:nvSpPr>
        <p:spPr>
          <a:xfrm>
            <a:off x="9750047" y="941946"/>
            <a:ext cx="1503553" cy="369332"/>
          </a:xfrm>
          <a:prstGeom prst="rect">
            <a:avLst/>
          </a:prstGeom>
          <a:noFill/>
        </p:spPr>
        <p:txBody>
          <a:bodyPr wrap="none" rtlCol="0">
            <a:spAutoFit/>
          </a:bodyPr>
          <a:lstStyle/>
          <a:p>
            <a:r>
              <a:rPr lang="en-US" dirty="0"/>
              <a:t>TRUTH TABLE:</a:t>
            </a:r>
            <a:endParaRPr lang="en-IN" dirty="0"/>
          </a:p>
        </p:txBody>
      </p:sp>
      <p:graphicFrame>
        <p:nvGraphicFramePr>
          <p:cNvPr id="18" name="Table 6">
            <a:extLst>
              <a:ext uri="{FF2B5EF4-FFF2-40B4-BE49-F238E27FC236}">
                <a16:creationId xmlns:a16="http://schemas.microsoft.com/office/drawing/2014/main" id="{25018D48-9BE9-4D1E-85B7-4E70338319E3}"/>
              </a:ext>
            </a:extLst>
          </p:cNvPr>
          <p:cNvGraphicFramePr>
            <a:graphicFrameLocks noGrp="1"/>
          </p:cNvGraphicFramePr>
          <p:nvPr>
            <p:extLst>
              <p:ext uri="{D42A27DB-BD31-4B8C-83A1-F6EECF244321}">
                <p14:modId xmlns:p14="http://schemas.microsoft.com/office/powerpoint/2010/main" val="3195874000"/>
              </p:ext>
            </p:extLst>
          </p:nvPr>
        </p:nvGraphicFramePr>
        <p:xfrm>
          <a:off x="9306789" y="1311002"/>
          <a:ext cx="2366820" cy="4808277"/>
        </p:xfrm>
        <a:graphic>
          <a:graphicData uri="http://schemas.openxmlformats.org/drawingml/2006/table">
            <a:tbl>
              <a:tblPr firstRow="1" bandRow="1">
                <a:tableStyleId>{5C22544A-7EE6-4342-B048-85BDC9FD1C3A}</a:tableStyleId>
              </a:tblPr>
              <a:tblGrid>
                <a:gridCol w="591705">
                  <a:extLst>
                    <a:ext uri="{9D8B030D-6E8A-4147-A177-3AD203B41FA5}">
                      <a16:colId xmlns:a16="http://schemas.microsoft.com/office/drawing/2014/main" val="118924656"/>
                    </a:ext>
                  </a:extLst>
                </a:gridCol>
                <a:gridCol w="591705">
                  <a:extLst>
                    <a:ext uri="{9D8B030D-6E8A-4147-A177-3AD203B41FA5}">
                      <a16:colId xmlns:a16="http://schemas.microsoft.com/office/drawing/2014/main" val="1874711702"/>
                    </a:ext>
                  </a:extLst>
                </a:gridCol>
                <a:gridCol w="591705">
                  <a:extLst>
                    <a:ext uri="{9D8B030D-6E8A-4147-A177-3AD203B41FA5}">
                      <a16:colId xmlns:a16="http://schemas.microsoft.com/office/drawing/2014/main" val="3374466404"/>
                    </a:ext>
                  </a:extLst>
                </a:gridCol>
                <a:gridCol w="591705">
                  <a:extLst>
                    <a:ext uri="{9D8B030D-6E8A-4147-A177-3AD203B41FA5}">
                      <a16:colId xmlns:a16="http://schemas.microsoft.com/office/drawing/2014/main" val="3085604476"/>
                    </a:ext>
                  </a:extLst>
                </a:gridCol>
              </a:tblGrid>
              <a:tr h="534253">
                <a:tc>
                  <a:txBody>
                    <a:bodyPr/>
                    <a:lstStyle/>
                    <a:p>
                      <a:r>
                        <a:rPr lang="en-US" sz="1900" dirty="0"/>
                        <a:t>A</a:t>
                      </a:r>
                      <a:endParaRPr lang="en-IN" sz="1900" dirty="0"/>
                    </a:p>
                  </a:txBody>
                  <a:tcPr marL="97727" marR="97727" marT="48863" marB="48863"/>
                </a:tc>
                <a:tc>
                  <a:txBody>
                    <a:bodyPr/>
                    <a:lstStyle/>
                    <a:p>
                      <a:r>
                        <a:rPr lang="en-US" sz="1900" dirty="0"/>
                        <a:t>B</a:t>
                      </a:r>
                      <a:endParaRPr lang="en-IN" sz="1900" dirty="0"/>
                    </a:p>
                  </a:txBody>
                  <a:tcPr marL="97727" marR="97727" marT="48863" marB="48863"/>
                </a:tc>
                <a:tc>
                  <a:txBody>
                    <a:bodyPr/>
                    <a:lstStyle/>
                    <a:p>
                      <a:r>
                        <a:rPr lang="en-US" sz="1900" dirty="0"/>
                        <a:t>C</a:t>
                      </a:r>
                      <a:endParaRPr lang="en-IN" sz="1900" dirty="0"/>
                    </a:p>
                  </a:txBody>
                  <a:tcPr marL="97727" marR="97727" marT="48863" marB="48863"/>
                </a:tc>
                <a:tc>
                  <a:txBody>
                    <a:bodyPr/>
                    <a:lstStyle/>
                    <a:p>
                      <a:r>
                        <a:rPr lang="en-US" sz="1900" dirty="0"/>
                        <a:t>F</a:t>
                      </a:r>
                      <a:endParaRPr lang="en-IN" sz="1900" dirty="0"/>
                    </a:p>
                  </a:txBody>
                  <a:tcPr marL="97727" marR="97727" marT="48863" marB="48863"/>
                </a:tc>
                <a:extLst>
                  <a:ext uri="{0D108BD9-81ED-4DB2-BD59-A6C34878D82A}">
                    <a16:rowId xmlns:a16="http://schemas.microsoft.com/office/drawing/2014/main" val="2681145752"/>
                  </a:ext>
                </a:extLst>
              </a:tr>
              <a:tr h="534253">
                <a:tc>
                  <a:txBody>
                    <a:bodyPr/>
                    <a:lstStyle/>
                    <a:p>
                      <a:r>
                        <a:rPr lang="en-US" sz="1900" dirty="0"/>
                        <a:t>0</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0</a:t>
                      </a:r>
                      <a:endParaRPr lang="en-IN" sz="1900" dirty="0"/>
                    </a:p>
                  </a:txBody>
                  <a:tcPr marL="97727" marR="97727" marT="48863" marB="48863"/>
                </a:tc>
                <a:extLst>
                  <a:ext uri="{0D108BD9-81ED-4DB2-BD59-A6C34878D82A}">
                    <a16:rowId xmlns:a16="http://schemas.microsoft.com/office/drawing/2014/main" val="39398941"/>
                  </a:ext>
                </a:extLst>
              </a:tr>
              <a:tr h="534253">
                <a:tc>
                  <a:txBody>
                    <a:bodyPr/>
                    <a:lstStyle/>
                    <a:p>
                      <a:r>
                        <a:rPr lang="en-US" sz="1900" dirty="0"/>
                        <a:t>0</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1</a:t>
                      </a:r>
                      <a:endParaRPr lang="en-IN" sz="1900" dirty="0"/>
                    </a:p>
                  </a:txBody>
                  <a:tcPr marL="97727" marR="97727" marT="48863" marB="48863"/>
                </a:tc>
                <a:extLst>
                  <a:ext uri="{0D108BD9-81ED-4DB2-BD59-A6C34878D82A}">
                    <a16:rowId xmlns:a16="http://schemas.microsoft.com/office/drawing/2014/main" val="3444444962"/>
                  </a:ext>
                </a:extLst>
              </a:tr>
              <a:tr h="534253">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extLst>
                  <a:ext uri="{0D108BD9-81ED-4DB2-BD59-A6C34878D82A}">
                    <a16:rowId xmlns:a16="http://schemas.microsoft.com/office/drawing/2014/main" val="3585134679"/>
                  </a:ext>
                </a:extLst>
              </a:tr>
              <a:tr h="534253">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extLst>
                  <a:ext uri="{0D108BD9-81ED-4DB2-BD59-A6C34878D82A}">
                    <a16:rowId xmlns:a16="http://schemas.microsoft.com/office/drawing/2014/main" val="2718043859"/>
                  </a:ext>
                </a:extLst>
              </a:tr>
              <a:tr h="534253">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extLst>
                  <a:ext uri="{0D108BD9-81ED-4DB2-BD59-A6C34878D82A}">
                    <a16:rowId xmlns:a16="http://schemas.microsoft.com/office/drawing/2014/main" val="640809854"/>
                  </a:ext>
                </a:extLst>
              </a:tr>
              <a:tr h="534253">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extLst>
                  <a:ext uri="{0D108BD9-81ED-4DB2-BD59-A6C34878D82A}">
                    <a16:rowId xmlns:a16="http://schemas.microsoft.com/office/drawing/2014/main" val="3149265347"/>
                  </a:ext>
                </a:extLst>
              </a:tr>
              <a:tr h="534253">
                <a:tc>
                  <a:txBody>
                    <a:bodyPr/>
                    <a:lstStyle/>
                    <a:p>
                      <a:r>
                        <a:rPr lang="en-US" sz="1900" dirty="0"/>
                        <a:t>1</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extLst>
                  <a:ext uri="{0D108BD9-81ED-4DB2-BD59-A6C34878D82A}">
                    <a16:rowId xmlns:a16="http://schemas.microsoft.com/office/drawing/2014/main" val="2537859350"/>
                  </a:ext>
                </a:extLst>
              </a:tr>
              <a:tr h="534253">
                <a:tc>
                  <a:txBody>
                    <a:bodyPr/>
                    <a:lstStyle/>
                    <a:p>
                      <a:r>
                        <a:rPr lang="en-US" sz="1900" dirty="0"/>
                        <a:t>1</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extLst>
                  <a:ext uri="{0D108BD9-81ED-4DB2-BD59-A6C34878D82A}">
                    <a16:rowId xmlns:a16="http://schemas.microsoft.com/office/drawing/2014/main" val="74435434"/>
                  </a:ext>
                </a:extLst>
              </a:tr>
            </a:tbl>
          </a:graphicData>
        </a:graphic>
      </p:graphicFrame>
    </p:spTree>
    <p:extLst>
      <p:ext uri="{BB962C8B-B14F-4D97-AF65-F5344CB8AC3E}">
        <p14:creationId xmlns:p14="http://schemas.microsoft.com/office/powerpoint/2010/main" val="1022827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3490298-5C08-4DB0-BF5D-CA4599FCC152}"/>
              </a:ext>
            </a:extLst>
          </p:cNvPr>
          <p:cNvSpPr txBox="1"/>
          <p:nvPr/>
        </p:nvSpPr>
        <p:spPr>
          <a:xfrm>
            <a:off x="4196773" y="535708"/>
            <a:ext cx="92364" cy="369332"/>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95D2419A-A8F3-4184-B49B-F38EB35024E7}"/>
              </a:ext>
            </a:extLst>
          </p:cNvPr>
          <p:cNvSpPr txBox="1"/>
          <p:nvPr/>
        </p:nvSpPr>
        <p:spPr>
          <a:xfrm>
            <a:off x="2290742" y="542595"/>
            <a:ext cx="276203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Input as Sum of Min terms</a:t>
            </a:r>
            <a:endParaRPr lang="en-IN" dirty="0">
              <a:latin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13D3B341-D226-4B98-8BC0-52EA5DDD0451}"/>
              </a:ext>
            </a:extLst>
          </p:cNvPr>
          <p:cNvCxnSpPr/>
          <p:nvPr/>
        </p:nvCxnSpPr>
        <p:spPr>
          <a:xfrm>
            <a:off x="3671758" y="1000986"/>
            <a:ext cx="0" cy="27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ECCC45F-AF33-4D27-ABFA-E4E7E35FEE48}"/>
              </a:ext>
            </a:extLst>
          </p:cNvPr>
          <p:cNvSpPr/>
          <p:nvPr/>
        </p:nvSpPr>
        <p:spPr>
          <a:xfrm>
            <a:off x="1755398" y="1319641"/>
            <a:ext cx="3953156" cy="55418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tx1"/>
                </a:solidFill>
              </a:ln>
              <a:noFill/>
            </a:endParaRPr>
          </a:p>
        </p:txBody>
      </p:sp>
      <p:sp>
        <p:nvSpPr>
          <p:cNvPr id="13" name="TextBox 12">
            <a:extLst>
              <a:ext uri="{FF2B5EF4-FFF2-40B4-BE49-F238E27FC236}">
                <a16:creationId xmlns:a16="http://schemas.microsoft.com/office/drawing/2014/main" id="{E1AB71E7-0F8B-40DD-8C63-331197184648}"/>
              </a:ext>
            </a:extLst>
          </p:cNvPr>
          <p:cNvSpPr txBox="1"/>
          <p:nvPr/>
        </p:nvSpPr>
        <p:spPr>
          <a:xfrm>
            <a:off x="2032303" y="1412066"/>
            <a:ext cx="379054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Conversion of Min terms to Binary</a:t>
            </a:r>
            <a:endParaRPr lang="en-IN"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2D69BAD2-BED0-446B-A36A-137ADA03DEE5}"/>
              </a:ext>
            </a:extLst>
          </p:cNvPr>
          <p:cNvCxnSpPr/>
          <p:nvPr/>
        </p:nvCxnSpPr>
        <p:spPr>
          <a:xfrm>
            <a:off x="3699466" y="1968504"/>
            <a:ext cx="0" cy="27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7CE9FBB-66C6-46EA-A5D2-F45489F9B928}"/>
              </a:ext>
            </a:extLst>
          </p:cNvPr>
          <p:cNvSpPr/>
          <p:nvPr/>
        </p:nvSpPr>
        <p:spPr>
          <a:xfrm>
            <a:off x="1783106" y="2351811"/>
            <a:ext cx="3953156" cy="55418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tx1"/>
                </a:solidFill>
              </a:ln>
              <a:no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DE05B40-0BDE-4B4E-8A3D-118CBD335D8C}"/>
              </a:ext>
            </a:extLst>
          </p:cNvPr>
          <p:cNvSpPr txBox="1"/>
          <p:nvPr/>
        </p:nvSpPr>
        <p:spPr>
          <a:xfrm>
            <a:off x="1945715" y="2444236"/>
            <a:ext cx="3790547" cy="369332"/>
          </a:xfrm>
          <a:prstGeom prst="rect">
            <a:avLst/>
          </a:prstGeom>
          <a:noFill/>
        </p:spPr>
        <p:txBody>
          <a:bodyPr wrap="square" rtlCol="0">
            <a:spAutoFit/>
          </a:bodyPr>
          <a:lstStyle/>
          <a:p>
            <a:r>
              <a:rPr lang="en-US" dirty="0"/>
              <a:t>Binary to decimal and Stored in a List</a:t>
            </a:r>
            <a:endParaRPr lang="en-IN" dirty="0"/>
          </a:p>
        </p:txBody>
      </p:sp>
      <p:cxnSp>
        <p:nvCxnSpPr>
          <p:cNvPr id="17" name="Straight Arrow Connector 16">
            <a:extLst>
              <a:ext uri="{FF2B5EF4-FFF2-40B4-BE49-F238E27FC236}">
                <a16:creationId xmlns:a16="http://schemas.microsoft.com/office/drawing/2014/main" id="{27A6F01B-3C3D-49F5-B29A-99C2CE687265}"/>
              </a:ext>
            </a:extLst>
          </p:cNvPr>
          <p:cNvCxnSpPr/>
          <p:nvPr/>
        </p:nvCxnSpPr>
        <p:spPr>
          <a:xfrm>
            <a:off x="3699466" y="3016872"/>
            <a:ext cx="0" cy="27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1809290-4C1F-4B05-9AEB-210EF7F3E815}"/>
              </a:ext>
            </a:extLst>
          </p:cNvPr>
          <p:cNvSpPr/>
          <p:nvPr/>
        </p:nvSpPr>
        <p:spPr>
          <a:xfrm>
            <a:off x="1783105" y="3409415"/>
            <a:ext cx="4039713" cy="68685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tx1"/>
                </a:solidFill>
              </a:ln>
              <a:noFill/>
            </a:endParaRPr>
          </a:p>
        </p:txBody>
      </p:sp>
      <p:sp>
        <p:nvSpPr>
          <p:cNvPr id="19" name="TextBox 18">
            <a:extLst>
              <a:ext uri="{FF2B5EF4-FFF2-40B4-BE49-F238E27FC236}">
                <a16:creationId xmlns:a16="http://schemas.microsoft.com/office/drawing/2014/main" id="{4B53FCA7-2861-4FB3-95BA-83E96D216CF1}"/>
              </a:ext>
            </a:extLst>
          </p:cNvPr>
          <p:cNvSpPr txBox="1"/>
          <p:nvPr/>
        </p:nvSpPr>
        <p:spPr>
          <a:xfrm>
            <a:off x="1945715" y="3449937"/>
            <a:ext cx="3953156"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Conversion of Numbers not present in      </a:t>
            </a:r>
          </a:p>
          <a:p>
            <a:r>
              <a:rPr lang="en-US" dirty="0">
                <a:latin typeface="Times New Roman" panose="02020603050405020304" pitchFamily="18" charset="0"/>
                <a:cs typeface="Times New Roman" panose="02020603050405020304" pitchFamily="18" charset="0"/>
              </a:rPr>
              <a:t>                   the List to Binary</a:t>
            </a:r>
            <a:endParaRPr lang="en-IN"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09287153-99B9-4195-ACBA-924912A0B9F7}"/>
              </a:ext>
            </a:extLst>
          </p:cNvPr>
          <p:cNvSpPr txBox="1"/>
          <p:nvPr/>
        </p:nvSpPr>
        <p:spPr>
          <a:xfrm>
            <a:off x="6369152" y="527834"/>
            <a:ext cx="3443462"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A’B’C + A’BC’+ AB’C’ + ABC</a:t>
            </a:r>
            <a:endParaRPr lang="en-IN"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AE5A4D5-3695-4597-A160-F72785814A19}"/>
              </a:ext>
            </a:extLst>
          </p:cNvPr>
          <p:cNvSpPr txBox="1"/>
          <p:nvPr/>
        </p:nvSpPr>
        <p:spPr>
          <a:xfrm>
            <a:off x="6830527" y="1373158"/>
            <a:ext cx="2527298"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( 001,  010,  100,  111 )</a:t>
            </a:r>
            <a:endParaRPr lang="en-IN"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C10D3F2E-CEAF-4E31-B6F2-541E2BF19DE2}"/>
              </a:ext>
            </a:extLst>
          </p:cNvPr>
          <p:cNvSpPr txBox="1"/>
          <p:nvPr/>
        </p:nvSpPr>
        <p:spPr>
          <a:xfrm>
            <a:off x="7248944" y="2434182"/>
            <a:ext cx="1526509"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L=[ 1, 2, 4, 7 ]</a:t>
            </a:r>
            <a:endParaRPr lang="en-IN"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31F06FF6-1713-4476-9A71-210B35A8A9E0}"/>
              </a:ext>
            </a:extLst>
          </p:cNvPr>
          <p:cNvSpPr txBox="1"/>
          <p:nvPr/>
        </p:nvSpPr>
        <p:spPr>
          <a:xfrm>
            <a:off x="6830527" y="3691615"/>
            <a:ext cx="2527298"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( 000,  011,  101,  110 )</a:t>
            </a:r>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27EC3BE2-255C-4B35-B3B1-09A3181E14EE}"/>
              </a:ext>
            </a:extLst>
          </p:cNvPr>
          <p:cNvSpPr txBox="1"/>
          <p:nvPr/>
        </p:nvSpPr>
        <p:spPr>
          <a:xfrm>
            <a:off x="7334483" y="3386166"/>
            <a:ext cx="1526509"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( 0, 3, 5, 6 ) </a:t>
            </a:r>
            <a:endParaRPr lang="en-IN" dirty="0">
              <a:latin typeface="Times New Roman" panose="02020603050405020304" pitchFamily="18"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69A3C808-6D82-478C-BE66-5F143B35CF7A}"/>
              </a:ext>
            </a:extLst>
          </p:cNvPr>
          <p:cNvCxnSpPr/>
          <p:nvPr/>
        </p:nvCxnSpPr>
        <p:spPr>
          <a:xfrm>
            <a:off x="3717938" y="4197799"/>
            <a:ext cx="0" cy="27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3088650-DC40-49BF-9F02-1B9758850046}"/>
              </a:ext>
            </a:extLst>
          </p:cNvPr>
          <p:cNvSpPr/>
          <p:nvPr/>
        </p:nvSpPr>
        <p:spPr>
          <a:xfrm>
            <a:off x="1783105" y="4590342"/>
            <a:ext cx="4039713" cy="88707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tx1"/>
                </a:solidFill>
              </a:ln>
              <a:noFill/>
            </a:endParaRPr>
          </a:p>
        </p:txBody>
      </p:sp>
      <p:sp>
        <p:nvSpPr>
          <p:cNvPr id="28" name="TextBox 27">
            <a:extLst>
              <a:ext uri="{FF2B5EF4-FFF2-40B4-BE49-F238E27FC236}">
                <a16:creationId xmlns:a16="http://schemas.microsoft.com/office/drawing/2014/main" id="{D23583B7-2A55-4399-BFB6-52A1BEC4B331}"/>
              </a:ext>
            </a:extLst>
          </p:cNvPr>
          <p:cNvSpPr txBox="1"/>
          <p:nvPr/>
        </p:nvSpPr>
        <p:spPr>
          <a:xfrm>
            <a:off x="2019603" y="4570944"/>
            <a:ext cx="395315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Replacing 1 by Complement variable and 0 by </a:t>
            </a:r>
            <a:r>
              <a:rPr lang="en-US" dirty="0" err="1">
                <a:latin typeface="Times New Roman" panose="02020603050405020304" pitchFamily="18" charset="0"/>
                <a:cs typeface="Times New Roman" panose="02020603050405020304" pitchFamily="18" charset="0"/>
              </a:rPr>
              <a:t>Uncomplement</a:t>
            </a:r>
            <a:r>
              <a:rPr lang="en-US" dirty="0">
                <a:latin typeface="Times New Roman" panose="02020603050405020304" pitchFamily="18" charset="0"/>
                <a:cs typeface="Times New Roman" panose="02020603050405020304" pitchFamily="18" charset="0"/>
              </a:rPr>
              <a:t> Variable by using ‘+’ in between.</a:t>
            </a:r>
            <a:endParaRPr lang="en-IN"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34C4CC4-DBAD-4C4A-81DE-6EDBC500611D}"/>
              </a:ext>
            </a:extLst>
          </p:cNvPr>
          <p:cNvSpPr txBox="1"/>
          <p:nvPr/>
        </p:nvSpPr>
        <p:spPr>
          <a:xfrm>
            <a:off x="6923589" y="4752639"/>
            <a:ext cx="2434894"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(A+B+C), (A+B’+C’), </a:t>
            </a:r>
          </a:p>
          <a:p>
            <a:r>
              <a:rPr lang="en-US" altLang="zh-CN" dirty="0">
                <a:latin typeface="Times New Roman" panose="02020603050405020304" pitchFamily="18" charset="0"/>
                <a:cs typeface="Times New Roman" panose="02020603050405020304" pitchFamily="18" charset="0"/>
              </a:rPr>
              <a:t>(A’+B+C’), (A’+B’+C)</a:t>
            </a:r>
            <a:endParaRPr lang="en-IN" dirty="0">
              <a:latin typeface="Times New Roman" panose="02020603050405020304" pitchFamily="18" charset="0"/>
              <a:cs typeface="Times New Roman" panose="02020603050405020304" pitchFamily="18" charset="0"/>
            </a:endParaRPr>
          </a:p>
        </p:txBody>
      </p:sp>
      <p:cxnSp>
        <p:nvCxnSpPr>
          <p:cNvPr id="30" name="Straight Arrow Connector 29">
            <a:extLst>
              <a:ext uri="{FF2B5EF4-FFF2-40B4-BE49-F238E27FC236}">
                <a16:creationId xmlns:a16="http://schemas.microsoft.com/office/drawing/2014/main" id="{EA0AD7BF-6BD6-48F7-B624-9D8CFAB62997}"/>
              </a:ext>
            </a:extLst>
          </p:cNvPr>
          <p:cNvCxnSpPr/>
          <p:nvPr/>
        </p:nvCxnSpPr>
        <p:spPr>
          <a:xfrm>
            <a:off x="3759684" y="5525447"/>
            <a:ext cx="0" cy="27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3182C88-F1E8-4569-AEF4-19E5AF50AE86}"/>
              </a:ext>
            </a:extLst>
          </p:cNvPr>
          <p:cNvSpPr txBox="1"/>
          <p:nvPr/>
        </p:nvSpPr>
        <p:spPr>
          <a:xfrm>
            <a:off x="3031277" y="5864397"/>
            <a:ext cx="1782031"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Output as POS</a:t>
            </a:r>
            <a:endParaRPr lang="en-IN"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0C121CB2-0F22-4595-B458-0E0FB9BBA5D3}"/>
              </a:ext>
            </a:extLst>
          </p:cNvPr>
          <p:cNvSpPr txBox="1"/>
          <p:nvPr/>
        </p:nvSpPr>
        <p:spPr>
          <a:xfrm>
            <a:off x="5972759" y="5784283"/>
            <a:ext cx="4474537"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(A+B+C).(A+B’+C’).(A’+B+C’).(A’+B’+C’)</a:t>
            </a:r>
            <a:endParaRPr lang="en-IN" dirty="0"/>
          </a:p>
        </p:txBody>
      </p:sp>
      <p:cxnSp>
        <p:nvCxnSpPr>
          <p:cNvPr id="35" name="Straight Arrow Connector 34">
            <a:extLst>
              <a:ext uri="{FF2B5EF4-FFF2-40B4-BE49-F238E27FC236}">
                <a16:creationId xmlns:a16="http://schemas.microsoft.com/office/drawing/2014/main" id="{5E4E97E4-1198-4910-8BEE-77A97FA8DB42}"/>
              </a:ext>
            </a:extLst>
          </p:cNvPr>
          <p:cNvCxnSpPr/>
          <p:nvPr/>
        </p:nvCxnSpPr>
        <p:spPr>
          <a:xfrm>
            <a:off x="7949349" y="979053"/>
            <a:ext cx="0" cy="27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FEA929A-6F96-4F63-9212-5AA00A0BA266}"/>
              </a:ext>
            </a:extLst>
          </p:cNvPr>
          <p:cNvCxnSpPr/>
          <p:nvPr/>
        </p:nvCxnSpPr>
        <p:spPr>
          <a:xfrm>
            <a:off x="7977057" y="1938486"/>
            <a:ext cx="0" cy="27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403175B-396A-4AA7-AF83-BF696A2988FC}"/>
              </a:ext>
            </a:extLst>
          </p:cNvPr>
          <p:cNvCxnSpPr/>
          <p:nvPr/>
        </p:nvCxnSpPr>
        <p:spPr>
          <a:xfrm>
            <a:off x="7977057" y="3006481"/>
            <a:ext cx="0" cy="27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35C7B15-D2B1-4175-84B2-672DEB55EE98}"/>
              </a:ext>
            </a:extLst>
          </p:cNvPr>
          <p:cNvCxnSpPr/>
          <p:nvPr/>
        </p:nvCxnSpPr>
        <p:spPr>
          <a:xfrm>
            <a:off x="7977057" y="4218581"/>
            <a:ext cx="0" cy="27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41E3E63-E4B7-4225-B1D6-8147CCFA61C3}"/>
              </a:ext>
            </a:extLst>
          </p:cNvPr>
          <p:cNvCxnSpPr/>
          <p:nvPr/>
        </p:nvCxnSpPr>
        <p:spPr>
          <a:xfrm>
            <a:off x="8037275" y="5494274"/>
            <a:ext cx="0" cy="27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Flowchart: Alternate Process 39">
            <a:extLst>
              <a:ext uri="{FF2B5EF4-FFF2-40B4-BE49-F238E27FC236}">
                <a16:creationId xmlns:a16="http://schemas.microsoft.com/office/drawing/2014/main" id="{81552B17-5990-435C-AB4F-5E6D694422C4}"/>
              </a:ext>
            </a:extLst>
          </p:cNvPr>
          <p:cNvSpPr/>
          <p:nvPr/>
        </p:nvSpPr>
        <p:spPr>
          <a:xfrm>
            <a:off x="2818148" y="5852211"/>
            <a:ext cx="1883072" cy="43064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Flowchart: Alternate Process 40">
            <a:extLst>
              <a:ext uri="{FF2B5EF4-FFF2-40B4-BE49-F238E27FC236}">
                <a16:creationId xmlns:a16="http://schemas.microsoft.com/office/drawing/2014/main" id="{7747CE64-B5A4-4629-944A-84E10DE26559}"/>
              </a:ext>
            </a:extLst>
          </p:cNvPr>
          <p:cNvSpPr/>
          <p:nvPr/>
        </p:nvSpPr>
        <p:spPr>
          <a:xfrm>
            <a:off x="2290741" y="527028"/>
            <a:ext cx="2603371" cy="43064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29553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6CA7582-B57F-405D-8016-8490B31BA07C}"/>
              </a:ext>
            </a:extLst>
          </p:cNvPr>
          <p:cNvSpPr>
            <a:spLocks noGrp="1" noRot="1" noChangeArrowheads="1"/>
          </p:cNvSpPr>
          <p:nvPr>
            <p:ph type="title"/>
          </p:nvPr>
        </p:nvSpPr>
        <p:spPr>
          <a:xfrm>
            <a:off x="789710" y="500062"/>
            <a:ext cx="10515600" cy="1325563"/>
          </a:xfrm>
        </p:spPr>
        <p:txBody>
          <a:bodyPr>
            <a:normAutofit/>
          </a:bodyPr>
          <a:lstStyle/>
          <a:p>
            <a:pPr eaLnBrk="1" hangingPunct="1"/>
            <a:r>
              <a:rPr lang="en-US" altLang="zh-CN" sz="4000" u="sng" dirty="0">
                <a:latin typeface="Times New Roman" panose="02020603050405020304" pitchFamily="18" charset="0"/>
                <a:cs typeface="Times New Roman" panose="02020603050405020304" pitchFamily="18" charset="0"/>
              </a:rPr>
              <a:t>Conversion Between Canonical Forms</a:t>
            </a:r>
            <a:br>
              <a:rPr lang="en-US" altLang="zh-CN" sz="4000" u="sng" dirty="0">
                <a:latin typeface="Times New Roman" panose="02020603050405020304" pitchFamily="18" charset="0"/>
                <a:cs typeface="Times New Roman" panose="02020603050405020304" pitchFamily="18" charset="0"/>
              </a:rPr>
            </a:br>
            <a:r>
              <a:rPr lang="en-US" altLang="zh-CN" sz="4000" u="sng" dirty="0">
                <a:latin typeface="Times New Roman" panose="02020603050405020304" pitchFamily="18" charset="0"/>
                <a:cs typeface="Times New Roman" panose="02020603050405020304" pitchFamily="18" charset="0"/>
              </a:rPr>
              <a:t>(POS to SOP)</a:t>
            </a:r>
          </a:p>
        </p:txBody>
      </p:sp>
      <p:sp>
        <p:nvSpPr>
          <p:cNvPr id="56323" name="Rectangle 3">
            <a:extLst>
              <a:ext uri="{FF2B5EF4-FFF2-40B4-BE49-F238E27FC236}">
                <a16:creationId xmlns:a16="http://schemas.microsoft.com/office/drawing/2014/main" id="{967E9B77-2E84-4216-95FA-A484FD0E3D11}"/>
              </a:ext>
            </a:extLst>
          </p:cNvPr>
          <p:cNvSpPr>
            <a:spLocks noGrp="1" noChangeArrowheads="1"/>
          </p:cNvSpPr>
          <p:nvPr>
            <p:ph idx="1"/>
          </p:nvPr>
        </p:nvSpPr>
        <p:spPr>
          <a:xfrm>
            <a:off x="736601" y="1825625"/>
            <a:ext cx="10515600" cy="4351338"/>
          </a:xfrm>
        </p:spPr>
        <p:txBody>
          <a:bodyPr>
            <a:normAutofit/>
          </a:bodyPr>
          <a:lstStyle/>
          <a:p>
            <a:pPr eaLnBrk="1" hangingPunct="1"/>
            <a:r>
              <a:rPr lang="en-US" altLang="zh-CN" dirty="0">
                <a:latin typeface="Times New Roman" panose="02020603050405020304" pitchFamily="18" charset="0"/>
                <a:cs typeface="Times New Roman" panose="02020603050405020304" pitchFamily="18" charset="0"/>
              </a:rPr>
              <a:t>Replace ∏ with ∑ and replace those </a:t>
            </a:r>
            <a:r>
              <a:rPr lang="en-US" altLang="zh-CN" i="1" dirty="0">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rPr>
              <a:t>s that appeared</a:t>
            </a:r>
          </a:p>
          <a:p>
            <a:pPr marL="0" indent="0" eaLnBrk="1" hangingPunct="1">
              <a:buNone/>
            </a:pPr>
            <a:r>
              <a:rPr lang="en-US" altLang="zh-CN" dirty="0">
                <a:latin typeface="Times New Roman" panose="02020603050405020304" pitchFamily="18" charset="0"/>
                <a:cs typeface="Times New Roman" panose="02020603050405020304" pitchFamily="18" charset="0"/>
              </a:rPr>
              <a:t>   in the original form with those that do not.</a:t>
            </a:r>
          </a:p>
          <a:p>
            <a:pPr eaLnBrk="1" hangingPunct="1"/>
            <a:r>
              <a:rPr lang="en-US" altLang="zh-CN" dirty="0">
                <a:latin typeface="Times New Roman" panose="02020603050405020304" pitchFamily="18" charset="0"/>
                <a:cs typeface="Times New Roman" panose="02020603050405020304" pitchFamily="18" charset="0"/>
              </a:rPr>
              <a:t>Example:</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f(A,B,C) = </a:t>
            </a:r>
            <a:r>
              <a:rPr lang="en-US" altLang="zh-CN" sz="2400" dirty="0">
                <a:latin typeface="Times New Roman" panose="02020603050405020304" pitchFamily="18" charset="0"/>
                <a:cs typeface="Times New Roman" panose="02020603050405020304" pitchFamily="18" charset="0"/>
              </a:rPr>
              <a:t>(A+B+C).(A+B+C’).(A’+B+C).(A’+B’+C’)</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M0•M1•M4•M7</a:t>
            </a:r>
            <a:br>
              <a:rPr lang="en-US" altLang="zh-CN" sz="2400" baseline="-250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 ∏(</a:t>
            </a:r>
            <a:r>
              <a:rPr lang="en-US" altLang="zh-CN" sz="2400" dirty="0">
                <a:solidFill>
                  <a:schemeClr val="accent2"/>
                </a:solidFill>
                <a:latin typeface="Times New Roman" panose="02020603050405020304" pitchFamily="18" charset="0"/>
                <a:cs typeface="Times New Roman" panose="02020603050405020304" pitchFamily="18" charset="0"/>
              </a:rPr>
              <a:t>0,1,4,7</a:t>
            </a:r>
            <a:r>
              <a:rPr lang="en-US" altLang="zh-CN" sz="2400" dirty="0">
                <a:latin typeface="Times New Roman" panose="02020603050405020304" pitchFamily="18" charset="0"/>
                <a:cs typeface="Times New Roman" panose="02020603050405020304" pitchFamily="18" charset="0"/>
              </a:rPr>
              <a:t>)</a:t>
            </a:r>
          </a:p>
          <a:p>
            <a:pPr marL="0" indent="0" eaLnBrk="1" hangingPunct="1">
              <a:buNone/>
            </a:pPr>
            <a:r>
              <a:rPr lang="en-US" altLang="zh-CN" sz="2400" dirty="0">
                <a:latin typeface="Times New Roman" panose="02020603050405020304" pitchFamily="18" charset="0"/>
                <a:cs typeface="Times New Roman" panose="02020603050405020304" pitchFamily="18" charset="0"/>
              </a:rPr>
              <a:t>                         = ∑(</a:t>
            </a:r>
            <a:r>
              <a:rPr lang="en-US" altLang="zh-CN" sz="2400" dirty="0">
                <a:solidFill>
                  <a:schemeClr val="accent2"/>
                </a:solidFill>
                <a:latin typeface="Times New Roman" panose="02020603050405020304" pitchFamily="18" charset="0"/>
                <a:cs typeface="Times New Roman" panose="02020603050405020304" pitchFamily="18" charset="0"/>
              </a:rPr>
              <a:t>2,3,5,6</a:t>
            </a:r>
            <a:r>
              <a:rPr lang="en-US" altLang="zh-CN" sz="2400" dirty="0">
                <a:latin typeface="Times New Roman" panose="02020603050405020304" pitchFamily="18" charset="0"/>
                <a:cs typeface="Times New Roman" panose="02020603050405020304" pitchFamily="18" charset="0"/>
              </a:rPr>
              <a:t>)</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 A’BC’+A’BC+AB’C+ABC’</a:t>
            </a:r>
          </a:p>
        </p:txBody>
      </p:sp>
      <p:sp>
        <p:nvSpPr>
          <p:cNvPr id="3" name="Slide Number Placeholder 4">
            <a:extLst>
              <a:ext uri="{FF2B5EF4-FFF2-40B4-BE49-F238E27FC236}">
                <a16:creationId xmlns:a16="http://schemas.microsoft.com/office/drawing/2014/main" id="{270BE198-2567-4B25-B9D5-F52D0AF19DE2}"/>
              </a:ext>
            </a:extLst>
          </p:cNvPr>
          <p:cNvSpPr>
            <a:spLocks noGrp="1"/>
          </p:cNvSpPr>
          <p:nvPr>
            <p:ph type="sldNum" sz="quarter" idx="12"/>
          </p:nvPr>
        </p:nvSpPr>
        <p:spPr/>
        <p:txBody>
          <a:bodyPr>
            <a:norm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zh-CN" altLang="en-US" dirty="0">
                <a:solidFill>
                  <a:srgbClr val="898989"/>
                </a:solidFill>
              </a:rPr>
              <a:t> </a:t>
            </a:r>
            <a:r>
              <a:rPr lang="en-US" altLang="zh-CN" dirty="0">
                <a:solidFill>
                  <a:srgbClr val="898989"/>
                </a:solidFill>
              </a:rPr>
              <a:t>PJF- </a:t>
            </a:r>
            <a:fld id="{995BC96A-9BAC-4E78-8F47-3415927458DD}" type="slidenum">
              <a:rPr lang="en-US" altLang="zh-CN">
                <a:solidFill>
                  <a:srgbClr val="898989"/>
                </a:solidFill>
              </a:rPr>
              <a:pPr/>
              <a:t>9</a:t>
            </a:fld>
            <a:endParaRPr lang="en-US" altLang="zh-CN" dirty="0">
              <a:solidFill>
                <a:srgbClr val="898989"/>
              </a:solidFill>
            </a:endParaRPr>
          </a:p>
        </p:txBody>
      </p:sp>
      <p:graphicFrame>
        <p:nvGraphicFramePr>
          <p:cNvPr id="8" name="Table 6">
            <a:extLst>
              <a:ext uri="{FF2B5EF4-FFF2-40B4-BE49-F238E27FC236}">
                <a16:creationId xmlns:a16="http://schemas.microsoft.com/office/drawing/2014/main" id="{474E7E58-295B-446B-BA5A-32E67143AC9C}"/>
              </a:ext>
            </a:extLst>
          </p:cNvPr>
          <p:cNvGraphicFramePr>
            <a:graphicFrameLocks noGrp="1"/>
          </p:cNvGraphicFramePr>
          <p:nvPr>
            <p:extLst>
              <p:ext uri="{D42A27DB-BD31-4B8C-83A1-F6EECF244321}">
                <p14:modId xmlns:p14="http://schemas.microsoft.com/office/powerpoint/2010/main" val="2129973420"/>
              </p:ext>
            </p:extLst>
          </p:nvPr>
        </p:nvGraphicFramePr>
        <p:xfrm>
          <a:off x="8929252" y="1458379"/>
          <a:ext cx="2366820" cy="4808277"/>
        </p:xfrm>
        <a:graphic>
          <a:graphicData uri="http://schemas.openxmlformats.org/drawingml/2006/table">
            <a:tbl>
              <a:tblPr firstRow="1" bandRow="1">
                <a:tableStyleId>{5C22544A-7EE6-4342-B048-85BDC9FD1C3A}</a:tableStyleId>
              </a:tblPr>
              <a:tblGrid>
                <a:gridCol w="591705">
                  <a:extLst>
                    <a:ext uri="{9D8B030D-6E8A-4147-A177-3AD203B41FA5}">
                      <a16:colId xmlns:a16="http://schemas.microsoft.com/office/drawing/2014/main" val="118924656"/>
                    </a:ext>
                  </a:extLst>
                </a:gridCol>
                <a:gridCol w="591705">
                  <a:extLst>
                    <a:ext uri="{9D8B030D-6E8A-4147-A177-3AD203B41FA5}">
                      <a16:colId xmlns:a16="http://schemas.microsoft.com/office/drawing/2014/main" val="1874711702"/>
                    </a:ext>
                  </a:extLst>
                </a:gridCol>
                <a:gridCol w="591705">
                  <a:extLst>
                    <a:ext uri="{9D8B030D-6E8A-4147-A177-3AD203B41FA5}">
                      <a16:colId xmlns:a16="http://schemas.microsoft.com/office/drawing/2014/main" val="3374466404"/>
                    </a:ext>
                  </a:extLst>
                </a:gridCol>
                <a:gridCol w="591705">
                  <a:extLst>
                    <a:ext uri="{9D8B030D-6E8A-4147-A177-3AD203B41FA5}">
                      <a16:colId xmlns:a16="http://schemas.microsoft.com/office/drawing/2014/main" val="3085604476"/>
                    </a:ext>
                  </a:extLst>
                </a:gridCol>
              </a:tblGrid>
              <a:tr h="534253">
                <a:tc>
                  <a:txBody>
                    <a:bodyPr/>
                    <a:lstStyle/>
                    <a:p>
                      <a:r>
                        <a:rPr lang="en-US" sz="1900" dirty="0"/>
                        <a:t>A</a:t>
                      </a:r>
                      <a:endParaRPr lang="en-IN" sz="1900" dirty="0"/>
                    </a:p>
                  </a:txBody>
                  <a:tcPr marL="97727" marR="97727" marT="48863" marB="48863"/>
                </a:tc>
                <a:tc>
                  <a:txBody>
                    <a:bodyPr/>
                    <a:lstStyle/>
                    <a:p>
                      <a:r>
                        <a:rPr lang="en-US" sz="1900" dirty="0"/>
                        <a:t>B</a:t>
                      </a:r>
                      <a:endParaRPr lang="en-IN" sz="1900" dirty="0"/>
                    </a:p>
                  </a:txBody>
                  <a:tcPr marL="97727" marR="97727" marT="48863" marB="48863"/>
                </a:tc>
                <a:tc>
                  <a:txBody>
                    <a:bodyPr/>
                    <a:lstStyle/>
                    <a:p>
                      <a:r>
                        <a:rPr lang="en-US" sz="1900" dirty="0"/>
                        <a:t>C</a:t>
                      </a:r>
                      <a:endParaRPr lang="en-IN" sz="1900" dirty="0"/>
                    </a:p>
                  </a:txBody>
                  <a:tcPr marL="97727" marR="97727" marT="48863" marB="48863"/>
                </a:tc>
                <a:tc>
                  <a:txBody>
                    <a:bodyPr/>
                    <a:lstStyle/>
                    <a:p>
                      <a:r>
                        <a:rPr lang="en-US" sz="1900" dirty="0"/>
                        <a:t>F</a:t>
                      </a:r>
                      <a:endParaRPr lang="en-IN" sz="1900" dirty="0"/>
                    </a:p>
                  </a:txBody>
                  <a:tcPr marL="97727" marR="97727" marT="48863" marB="48863"/>
                </a:tc>
                <a:extLst>
                  <a:ext uri="{0D108BD9-81ED-4DB2-BD59-A6C34878D82A}">
                    <a16:rowId xmlns:a16="http://schemas.microsoft.com/office/drawing/2014/main" val="2681145752"/>
                  </a:ext>
                </a:extLst>
              </a:tr>
              <a:tr h="534253">
                <a:tc>
                  <a:txBody>
                    <a:bodyPr/>
                    <a:lstStyle/>
                    <a:p>
                      <a:r>
                        <a:rPr lang="en-US" sz="1900" dirty="0"/>
                        <a:t>0</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0</a:t>
                      </a:r>
                      <a:endParaRPr lang="en-IN" sz="1900" dirty="0"/>
                    </a:p>
                  </a:txBody>
                  <a:tcPr marL="97727" marR="97727" marT="48863" marB="48863"/>
                </a:tc>
                <a:extLst>
                  <a:ext uri="{0D108BD9-81ED-4DB2-BD59-A6C34878D82A}">
                    <a16:rowId xmlns:a16="http://schemas.microsoft.com/office/drawing/2014/main" val="39398941"/>
                  </a:ext>
                </a:extLst>
              </a:tr>
              <a:tr h="534253">
                <a:tc>
                  <a:txBody>
                    <a:bodyPr/>
                    <a:lstStyle/>
                    <a:p>
                      <a:r>
                        <a:rPr lang="en-US" sz="1900" dirty="0"/>
                        <a:t>0</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extLst>
                  <a:ext uri="{0D108BD9-81ED-4DB2-BD59-A6C34878D82A}">
                    <a16:rowId xmlns:a16="http://schemas.microsoft.com/office/drawing/2014/main" val="3444444962"/>
                  </a:ext>
                </a:extLst>
              </a:tr>
              <a:tr h="534253">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extLst>
                  <a:ext uri="{0D108BD9-81ED-4DB2-BD59-A6C34878D82A}">
                    <a16:rowId xmlns:a16="http://schemas.microsoft.com/office/drawing/2014/main" val="3585134679"/>
                  </a:ext>
                </a:extLst>
              </a:tr>
              <a:tr h="534253">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1</a:t>
                      </a:r>
                      <a:endParaRPr lang="en-IN" sz="1900" dirty="0"/>
                    </a:p>
                  </a:txBody>
                  <a:tcPr marL="97727" marR="97727" marT="48863" marB="48863"/>
                </a:tc>
                <a:extLst>
                  <a:ext uri="{0D108BD9-81ED-4DB2-BD59-A6C34878D82A}">
                    <a16:rowId xmlns:a16="http://schemas.microsoft.com/office/drawing/2014/main" val="2718043859"/>
                  </a:ext>
                </a:extLst>
              </a:tr>
              <a:tr h="534253">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0</a:t>
                      </a:r>
                      <a:endParaRPr lang="en-IN" sz="1900" dirty="0"/>
                    </a:p>
                  </a:txBody>
                  <a:tcPr marL="97727" marR="97727" marT="48863" marB="48863"/>
                </a:tc>
                <a:extLst>
                  <a:ext uri="{0D108BD9-81ED-4DB2-BD59-A6C34878D82A}">
                    <a16:rowId xmlns:a16="http://schemas.microsoft.com/office/drawing/2014/main" val="640809854"/>
                  </a:ext>
                </a:extLst>
              </a:tr>
              <a:tr h="534253">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1</a:t>
                      </a:r>
                      <a:endParaRPr lang="en-IN" sz="1900" dirty="0"/>
                    </a:p>
                  </a:txBody>
                  <a:tcPr marL="97727" marR="97727" marT="48863" marB="48863"/>
                </a:tc>
                <a:extLst>
                  <a:ext uri="{0D108BD9-81ED-4DB2-BD59-A6C34878D82A}">
                    <a16:rowId xmlns:a16="http://schemas.microsoft.com/office/drawing/2014/main" val="3149265347"/>
                  </a:ext>
                </a:extLst>
              </a:tr>
              <a:tr h="534253">
                <a:tc>
                  <a:txBody>
                    <a:bodyPr/>
                    <a:lstStyle/>
                    <a:p>
                      <a:r>
                        <a:rPr lang="en-US" sz="1900" dirty="0"/>
                        <a:t>1</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tc>
                  <a:txBody>
                    <a:bodyPr/>
                    <a:lstStyle/>
                    <a:p>
                      <a:r>
                        <a:rPr lang="en-US" sz="1900" dirty="0"/>
                        <a:t>1</a:t>
                      </a:r>
                      <a:endParaRPr lang="en-IN" sz="1900" dirty="0"/>
                    </a:p>
                  </a:txBody>
                  <a:tcPr marL="97727" marR="97727" marT="48863" marB="48863"/>
                </a:tc>
                <a:extLst>
                  <a:ext uri="{0D108BD9-81ED-4DB2-BD59-A6C34878D82A}">
                    <a16:rowId xmlns:a16="http://schemas.microsoft.com/office/drawing/2014/main" val="2537859350"/>
                  </a:ext>
                </a:extLst>
              </a:tr>
              <a:tr h="534253">
                <a:tc>
                  <a:txBody>
                    <a:bodyPr/>
                    <a:lstStyle/>
                    <a:p>
                      <a:r>
                        <a:rPr lang="en-US" sz="1900" dirty="0"/>
                        <a:t>1</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1</a:t>
                      </a:r>
                      <a:endParaRPr lang="en-IN" sz="1900" dirty="0"/>
                    </a:p>
                  </a:txBody>
                  <a:tcPr marL="97727" marR="97727" marT="48863" marB="48863"/>
                </a:tc>
                <a:tc>
                  <a:txBody>
                    <a:bodyPr/>
                    <a:lstStyle/>
                    <a:p>
                      <a:r>
                        <a:rPr lang="en-US" sz="1900" dirty="0"/>
                        <a:t>0</a:t>
                      </a:r>
                      <a:endParaRPr lang="en-IN" sz="1900" dirty="0"/>
                    </a:p>
                  </a:txBody>
                  <a:tcPr marL="97727" marR="97727" marT="48863" marB="48863"/>
                </a:tc>
                <a:extLst>
                  <a:ext uri="{0D108BD9-81ED-4DB2-BD59-A6C34878D82A}">
                    <a16:rowId xmlns:a16="http://schemas.microsoft.com/office/drawing/2014/main" val="74435434"/>
                  </a:ext>
                </a:extLst>
              </a:tr>
            </a:tbl>
          </a:graphicData>
        </a:graphic>
      </p:graphicFrame>
      <p:sp>
        <p:nvSpPr>
          <p:cNvPr id="12" name="TextBox 11">
            <a:extLst>
              <a:ext uri="{FF2B5EF4-FFF2-40B4-BE49-F238E27FC236}">
                <a16:creationId xmlns:a16="http://schemas.microsoft.com/office/drawing/2014/main" id="{B1EF94C8-71DE-4486-BC99-6C4D82AABE60}"/>
              </a:ext>
            </a:extLst>
          </p:cNvPr>
          <p:cNvSpPr txBox="1"/>
          <p:nvPr/>
        </p:nvSpPr>
        <p:spPr>
          <a:xfrm>
            <a:off x="9360885" y="1088004"/>
            <a:ext cx="1503553" cy="369332"/>
          </a:xfrm>
          <a:prstGeom prst="rect">
            <a:avLst/>
          </a:prstGeom>
          <a:noFill/>
        </p:spPr>
        <p:txBody>
          <a:bodyPr wrap="none" rtlCol="0">
            <a:spAutoFit/>
          </a:bodyPr>
          <a:lstStyle/>
          <a:p>
            <a:r>
              <a:rPr lang="en-US" dirty="0"/>
              <a:t>TRUTH TABLE:</a:t>
            </a:r>
            <a:endParaRPr lang="en-IN" dirty="0"/>
          </a:p>
        </p:txBody>
      </p:sp>
    </p:spTree>
    <p:extLst>
      <p:ext uri="{BB962C8B-B14F-4D97-AF65-F5344CB8AC3E}">
        <p14:creationId xmlns:p14="http://schemas.microsoft.com/office/powerpoint/2010/main" val="4056959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1069</TotalTime>
  <Words>1519</Words>
  <Application>Microsoft Office PowerPoint</Application>
  <PresentationFormat>Widescreen</PresentationFormat>
  <Paragraphs>333</Paragraphs>
  <Slides>12</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Calibri Light</vt:lpstr>
      <vt:lpstr>Century Gothic</vt:lpstr>
      <vt:lpstr>Comic Sans MS</vt:lpstr>
      <vt:lpstr>Times New Roman</vt:lpstr>
      <vt:lpstr>Wingdings 3</vt:lpstr>
      <vt:lpstr>Office Theme</vt:lpstr>
      <vt:lpstr>Wisp</vt:lpstr>
      <vt:lpstr>Dayananda Sagar College of Engineering</vt:lpstr>
      <vt:lpstr>PowerPoint Presentation</vt:lpstr>
      <vt:lpstr>Sum of Product(SOP)</vt:lpstr>
      <vt:lpstr>PowerPoint Presentation</vt:lpstr>
      <vt:lpstr>Example</vt:lpstr>
      <vt:lpstr>Conversion Between Canonical Forms (SOP to POS)</vt:lpstr>
      <vt:lpstr>Algorithm to Convert Canonical SOP  to POS</vt:lpstr>
      <vt:lpstr>PowerPoint Presentation</vt:lpstr>
      <vt:lpstr>Conversion Between Canonical Forms (POS to SOP)</vt:lpstr>
      <vt:lpstr>Algorithm to Convert Canonical POS to SOP</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Vishvendra Singh</dc:creator>
  <cp:lastModifiedBy>Vishvendra Singh</cp:lastModifiedBy>
  <cp:revision>59</cp:revision>
  <dcterms:created xsi:type="dcterms:W3CDTF">2020-11-27T12:32:25Z</dcterms:created>
  <dcterms:modified xsi:type="dcterms:W3CDTF">2020-12-21T07:21:38Z</dcterms:modified>
</cp:coreProperties>
</file>