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  <p:sldMasterId id="2147483745" r:id="rId2"/>
  </p:sldMasterIdLst>
  <p:notesMasterIdLst>
    <p:notesMasterId r:id="rId19"/>
  </p:notesMasterIdLst>
  <p:sldIdLst>
    <p:sldId id="358" r:id="rId3"/>
    <p:sldId id="257" r:id="rId4"/>
    <p:sldId id="275" r:id="rId5"/>
    <p:sldId id="260" r:id="rId6"/>
    <p:sldId id="280" r:id="rId7"/>
    <p:sldId id="276" r:id="rId8"/>
    <p:sldId id="272" r:id="rId9"/>
    <p:sldId id="277" r:id="rId10"/>
    <p:sldId id="273" r:id="rId11"/>
    <p:sldId id="278" r:id="rId12"/>
    <p:sldId id="265" r:id="rId13"/>
    <p:sldId id="359" r:id="rId14"/>
    <p:sldId id="360" r:id="rId15"/>
    <p:sldId id="363" r:id="rId16"/>
    <p:sldId id="364" r:id="rId17"/>
    <p:sldId id="271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7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Gautam" userId="1b8c3cd4045d8f1f" providerId="LiveId" clId="{22F6E9DF-21E4-4A8B-A063-7255E05E9D19}"/>
    <pc:docChg chg="undo custSel modSld">
      <pc:chgData name="Sameer Gautam" userId="1b8c3cd4045d8f1f" providerId="LiveId" clId="{22F6E9DF-21E4-4A8B-A063-7255E05E9D19}" dt="2020-12-31T06:13:22.289" v="264"/>
      <pc:docMkLst>
        <pc:docMk/>
      </pc:docMkLst>
      <pc:sldChg chg="modSp mod">
        <pc:chgData name="Sameer Gautam" userId="1b8c3cd4045d8f1f" providerId="LiveId" clId="{22F6E9DF-21E4-4A8B-A063-7255E05E9D19}" dt="2020-12-25T13:43:16.793" v="27" actId="1076"/>
        <pc:sldMkLst>
          <pc:docMk/>
          <pc:sldMk cId="0" sldId="257"/>
        </pc:sldMkLst>
        <pc:spChg chg="mod">
          <ac:chgData name="Sameer Gautam" userId="1b8c3cd4045d8f1f" providerId="LiveId" clId="{22F6E9DF-21E4-4A8B-A063-7255E05E9D19}" dt="2020-12-25T13:43:16.793" v="27" actId="1076"/>
          <ac:spMkLst>
            <pc:docMk/>
            <pc:sldMk cId="0" sldId="257"/>
            <ac:spMk id="3" creationId="{00000000-0000-0000-0000-000000000000}"/>
          </ac:spMkLst>
        </pc:spChg>
      </pc:sldChg>
      <pc:sldChg chg="delSp modSp mod">
        <pc:chgData name="Sameer Gautam" userId="1b8c3cd4045d8f1f" providerId="LiveId" clId="{22F6E9DF-21E4-4A8B-A063-7255E05E9D19}" dt="2020-12-31T06:13:22.289" v="264"/>
        <pc:sldMkLst>
          <pc:docMk/>
          <pc:sldMk cId="0" sldId="260"/>
        </pc:sldMkLst>
        <pc:spChg chg="mod">
          <ac:chgData name="Sameer Gautam" userId="1b8c3cd4045d8f1f" providerId="LiveId" clId="{22F6E9DF-21E4-4A8B-A063-7255E05E9D19}" dt="2020-12-31T06:13:17.825" v="262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Sameer Gautam" userId="1b8c3cd4045d8f1f" providerId="LiveId" clId="{22F6E9DF-21E4-4A8B-A063-7255E05E9D19}" dt="2020-12-30T17:14:29.118" v="228" actId="20577"/>
          <ac:spMkLst>
            <pc:docMk/>
            <pc:sldMk cId="0" sldId="260"/>
            <ac:spMk id="4" creationId="{9AA5D42E-23B2-4762-98D8-904B63436D13}"/>
          </ac:spMkLst>
        </pc:spChg>
        <pc:spChg chg="del mod">
          <ac:chgData name="Sameer Gautam" userId="1b8c3cd4045d8f1f" providerId="LiveId" clId="{22F6E9DF-21E4-4A8B-A063-7255E05E9D19}" dt="2020-12-31T06:13:22.289" v="264"/>
          <ac:spMkLst>
            <pc:docMk/>
            <pc:sldMk cId="0" sldId="260"/>
            <ac:spMk id="5" creationId="{988B8D6F-1AD6-49B4-A36F-DF16CA3666A2}"/>
          </ac:spMkLst>
        </pc:spChg>
      </pc:sldChg>
      <pc:sldChg chg="modSp mod">
        <pc:chgData name="Sameer Gautam" userId="1b8c3cd4045d8f1f" providerId="LiveId" clId="{22F6E9DF-21E4-4A8B-A063-7255E05E9D19}" dt="2020-12-25T14:32:40.882" v="222" actId="1076"/>
        <pc:sldMkLst>
          <pc:docMk/>
          <pc:sldMk cId="0" sldId="265"/>
        </pc:sldMkLst>
        <pc:spChg chg="mod">
          <ac:chgData name="Sameer Gautam" userId="1b8c3cd4045d8f1f" providerId="LiveId" clId="{22F6E9DF-21E4-4A8B-A063-7255E05E9D19}" dt="2020-12-25T14:32:35.890" v="221" actId="1076"/>
          <ac:spMkLst>
            <pc:docMk/>
            <pc:sldMk cId="0" sldId="265"/>
            <ac:spMk id="2" creationId="{EBA9B4CA-3F41-4F6D-8539-623B3FD822C8}"/>
          </ac:spMkLst>
        </pc:spChg>
        <pc:spChg chg="mod">
          <ac:chgData name="Sameer Gautam" userId="1b8c3cd4045d8f1f" providerId="LiveId" clId="{22F6E9DF-21E4-4A8B-A063-7255E05E9D19}" dt="2020-12-25T14:32:40.882" v="222" actId="1076"/>
          <ac:spMkLst>
            <pc:docMk/>
            <pc:sldMk cId="0" sldId="265"/>
            <ac:spMk id="4" creationId="{71879A28-C4F9-4524-86AD-C040DF1606F3}"/>
          </ac:spMkLst>
        </pc:spChg>
        <pc:spChg chg="mod">
          <ac:chgData name="Sameer Gautam" userId="1b8c3cd4045d8f1f" providerId="LiveId" clId="{22F6E9DF-21E4-4A8B-A063-7255E05E9D19}" dt="2020-12-25T14:32:12.449" v="220" actId="1076"/>
          <ac:spMkLst>
            <pc:docMk/>
            <pc:sldMk cId="0" sldId="265"/>
            <ac:spMk id="8" creationId="{798CC529-EC26-4A79-A898-6C139286B1B5}"/>
          </ac:spMkLst>
        </pc:spChg>
      </pc:sldChg>
      <pc:sldChg chg="modSp mod">
        <pc:chgData name="Sameer Gautam" userId="1b8c3cd4045d8f1f" providerId="LiveId" clId="{22F6E9DF-21E4-4A8B-A063-7255E05E9D19}" dt="2020-12-25T14:27:53.420" v="181" actId="20577"/>
        <pc:sldMkLst>
          <pc:docMk/>
          <pc:sldMk cId="3070784582" sldId="273"/>
        </pc:sldMkLst>
        <pc:spChg chg="mod">
          <ac:chgData name="Sameer Gautam" userId="1b8c3cd4045d8f1f" providerId="LiveId" clId="{22F6E9DF-21E4-4A8B-A063-7255E05E9D19}" dt="2020-12-25T14:27:53.420" v="181" actId="20577"/>
          <ac:spMkLst>
            <pc:docMk/>
            <pc:sldMk cId="3070784582" sldId="273"/>
            <ac:spMk id="2" creationId="{80BEEBAE-BA26-43B2-A2A2-5B45D119DEFC}"/>
          </ac:spMkLst>
        </pc:spChg>
      </pc:sldChg>
      <pc:sldChg chg="modSp mod">
        <pc:chgData name="Sameer Gautam" userId="1b8c3cd4045d8f1f" providerId="LiveId" clId="{22F6E9DF-21E4-4A8B-A063-7255E05E9D19}" dt="2020-12-25T13:51:07.576" v="45" actId="20577"/>
        <pc:sldMkLst>
          <pc:docMk/>
          <pc:sldMk cId="470095717" sldId="275"/>
        </pc:sldMkLst>
        <pc:spChg chg="mod">
          <ac:chgData name="Sameer Gautam" userId="1b8c3cd4045d8f1f" providerId="LiveId" clId="{22F6E9DF-21E4-4A8B-A063-7255E05E9D19}" dt="2020-12-25T13:51:07.576" v="45" actId="20577"/>
          <ac:spMkLst>
            <pc:docMk/>
            <pc:sldMk cId="470095717" sldId="275"/>
            <ac:spMk id="4" creationId="{6A5AA7EC-CC06-409B-9199-73AC9301DE57}"/>
          </ac:spMkLst>
        </pc:spChg>
      </pc:sldChg>
      <pc:sldChg chg="modSp mod">
        <pc:chgData name="Sameer Gautam" userId="1b8c3cd4045d8f1f" providerId="LiveId" clId="{22F6E9DF-21E4-4A8B-A063-7255E05E9D19}" dt="2020-12-25T14:17:50.187" v="144" actId="1035"/>
        <pc:sldMkLst>
          <pc:docMk/>
          <pc:sldMk cId="2801506209" sldId="277"/>
        </pc:sldMkLst>
        <pc:spChg chg="mod">
          <ac:chgData name="Sameer Gautam" userId="1b8c3cd4045d8f1f" providerId="LiveId" clId="{22F6E9DF-21E4-4A8B-A063-7255E05E9D19}" dt="2020-12-25T13:45:28.342" v="30" actId="1036"/>
          <ac:spMkLst>
            <pc:docMk/>
            <pc:sldMk cId="2801506209" sldId="277"/>
            <ac:spMk id="7" creationId="{15C385AE-FAC8-464C-9C2E-BC82EF806D73}"/>
          </ac:spMkLst>
        </pc:spChg>
        <pc:cxnChg chg="mod">
          <ac:chgData name="Sameer Gautam" userId="1b8c3cd4045d8f1f" providerId="LiveId" clId="{22F6E9DF-21E4-4A8B-A063-7255E05E9D19}" dt="2020-12-25T14:17:50.187" v="144" actId="1035"/>
          <ac:cxnSpMkLst>
            <pc:docMk/>
            <pc:sldMk cId="2801506209" sldId="277"/>
            <ac:cxnSpMk id="10" creationId="{658929E7-A560-4D3F-A62E-AC4A67639C40}"/>
          </ac:cxnSpMkLst>
        </pc:cxnChg>
        <pc:cxnChg chg="mod">
          <ac:chgData name="Sameer Gautam" userId="1b8c3cd4045d8f1f" providerId="LiveId" clId="{22F6E9DF-21E4-4A8B-A063-7255E05E9D19}" dt="2020-12-25T13:45:28.342" v="30" actId="1036"/>
          <ac:cxnSpMkLst>
            <pc:docMk/>
            <pc:sldMk cId="2801506209" sldId="277"/>
            <ac:cxnSpMk id="25" creationId="{47CBF032-4781-4021-A6E7-579224ED05E2}"/>
          </ac:cxnSpMkLst>
        </pc:cxnChg>
      </pc:sldChg>
      <pc:sldChg chg="delSp modSp mod">
        <pc:chgData name="Sameer Gautam" userId="1b8c3cd4045d8f1f" providerId="LiveId" clId="{22F6E9DF-21E4-4A8B-A063-7255E05E9D19}" dt="2020-12-25T14:32:02.589" v="219" actId="478"/>
        <pc:sldMkLst>
          <pc:docMk/>
          <pc:sldMk cId="3219837526" sldId="278"/>
        </pc:sldMkLst>
        <pc:spChg chg="del">
          <ac:chgData name="Sameer Gautam" userId="1b8c3cd4045d8f1f" providerId="LiveId" clId="{22F6E9DF-21E4-4A8B-A063-7255E05E9D19}" dt="2020-12-25T14:32:02.589" v="219" actId="478"/>
          <ac:spMkLst>
            <pc:docMk/>
            <pc:sldMk cId="3219837526" sldId="278"/>
            <ac:spMk id="2" creationId="{8E809572-F3C9-47C6-A4D3-F62BBDC37FCF}"/>
          </ac:spMkLst>
        </pc:spChg>
        <pc:spChg chg="mod">
          <ac:chgData name="Sameer Gautam" userId="1b8c3cd4045d8f1f" providerId="LiveId" clId="{22F6E9DF-21E4-4A8B-A063-7255E05E9D19}" dt="2020-12-25T14:31:43.420" v="218" actId="20577"/>
          <ac:spMkLst>
            <pc:docMk/>
            <pc:sldMk cId="3219837526" sldId="278"/>
            <ac:spMk id="25" creationId="{0F8B294B-70E3-471A-8176-5190E61CBB9C}"/>
          </ac:spMkLst>
        </pc:spChg>
        <pc:spChg chg="mod">
          <ac:chgData name="Sameer Gautam" userId="1b8c3cd4045d8f1f" providerId="LiveId" clId="{22F6E9DF-21E4-4A8B-A063-7255E05E9D19}" dt="2020-12-25T14:30:58.413" v="183" actId="20577"/>
          <ac:spMkLst>
            <pc:docMk/>
            <pc:sldMk cId="3219837526" sldId="278"/>
            <ac:spMk id="30" creationId="{7877373A-4B6F-443F-9F75-EC21BB13A8AA}"/>
          </ac:spMkLst>
        </pc:spChg>
      </pc:sldChg>
      <pc:sldChg chg="modSp mod">
        <pc:chgData name="Sameer Gautam" userId="1b8c3cd4045d8f1f" providerId="LiveId" clId="{22F6E9DF-21E4-4A8B-A063-7255E05E9D19}" dt="2020-12-25T14:35:02.093" v="224" actId="1076"/>
        <pc:sldMkLst>
          <pc:docMk/>
          <pc:sldMk cId="464683148" sldId="358"/>
        </pc:sldMkLst>
        <pc:spChg chg="mod">
          <ac:chgData name="Sameer Gautam" userId="1b8c3cd4045d8f1f" providerId="LiveId" clId="{22F6E9DF-21E4-4A8B-A063-7255E05E9D19}" dt="2020-12-25T14:35:02.093" v="224" actId="1076"/>
          <ac:spMkLst>
            <pc:docMk/>
            <pc:sldMk cId="464683148" sldId="358"/>
            <ac:spMk id="8" creationId="{EAF74BFE-C13E-4EFD-B5BE-82A6934E3FE5}"/>
          </ac:spMkLst>
        </pc:spChg>
      </pc:sldChg>
      <pc:sldChg chg="addSp modSp mod">
        <pc:chgData name="Sameer Gautam" userId="1b8c3cd4045d8f1f" providerId="LiveId" clId="{22F6E9DF-21E4-4A8B-A063-7255E05E9D19}" dt="2020-12-25T13:49:05.230" v="40" actId="122"/>
        <pc:sldMkLst>
          <pc:docMk/>
          <pc:sldMk cId="1619999735" sldId="359"/>
        </pc:sldMkLst>
        <pc:spChg chg="mod">
          <ac:chgData name="Sameer Gautam" userId="1b8c3cd4045d8f1f" providerId="LiveId" clId="{22F6E9DF-21E4-4A8B-A063-7255E05E9D19}" dt="2020-12-25T13:48:25.159" v="34" actId="14100"/>
          <ac:spMkLst>
            <pc:docMk/>
            <pc:sldMk cId="1619999735" sldId="359"/>
            <ac:spMk id="11" creationId="{E6B32544-70E9-4957-81A0-ED16E483CAEE}"/>
          </ac:spMkLst>
        </pc:spChg>
        <pc:spChg chg="add mod">
          <ac:chgData name="Sameer Gautam" userId="1b8c3cd4045d8f1f" providerId="LiveId" clId="{22F6E9DF-21E4-4A8B-A063-7255E05E9D19}" dt="2020-12-25T13:49:05.230" v="40" actId="122"/>
          <ac:spMkLst>
            <pc:docMk/>
            <pc:sldMk cId="1619999735" sldId="359"/>
            <ac:spMk id="38" creationId="{E94ACB40-1254-462C-87E2-09861D29F930}"/>
          </ac:spMkLst>
        </pc:spChg>
        <pc:cxnChg chg="mod">
          <ac:chgData name="Sameer Gautam" userId="1b8c3cd4045d8f1f" providerId="LiveId" clId="{22F6E9DF-21E4-4A8B-A063-7255E05E9D19}" dt="2020-12-25T13:48:29.542" v="35" actId="1076"/>
          <ac:cxnSpMkLst>
            <pc:docMk/>
            <pc:sldMk cId="1619999735" sldId="359"/>
            <ac:cxnSpMk id="16" creationId="{13AB1AFF-E41F-4874-899C-8A85B3DF317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09E0-6F07-4BCB-A19B-56D69CBFDBB1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15112-01B3-4C0A-8381-E00195F7F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64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15112-01B3-4C0A-8381-E00195F7FDC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74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F248E17-306C-41FA-8191-DDF5872DDEF6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2164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1802-446D-48A2-9C26-443FE2F5C26B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3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9D54-8103-412E-88E9-5D2952DF212A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39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06A1-8635-4F49-AF8C-58D516B316FE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0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9C2-966D-4858-862F-A8CF8C5CA41F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044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3A89-B716-4D88-86D8-AC1AE8975CD0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313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F082-FF27-460D-95CE-CC5D703D08D3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11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AEA-ABA1-4E81-8BE0-002D5E133422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396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729F-3B6E-4445-AC1D-F525C0A3BB08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016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7791-B600-45AA-A570-DFE3D772C8C0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474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06FF-838C-4BA4-9691-1471B7FA1E4D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21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C703A1F-B3A9-4C88-BD0C-FE00B859D3AC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069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4A33-93C3-4AA5-A011-C1E17B3A5DE1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331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BE00-DF12-4877-BC34-CD00C6AB1A2F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8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7F8D-73C7-439E-BE1F-2148A937B9F9}" type="datetime1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641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9DD0-9996-457C-ACF2-3729239A67AD}" type="datetime1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067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D41-CB1D-4E40-B623-FD11F8273ACB}" type="datetime1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786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8D26-CF6C-4F05-998C-A3597A335024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210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290-206B-42CC-9540-37DFB12D00E6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529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DF70-6F29-41BC-9008-14EF1C9326F7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3719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8CE6-44BC-4BB9-8EC5-DA063973C86C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3759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416E-E110-4CD0-A290-8EE88870258D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15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7761-4A74-476D-8C56-67D68DC39039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6952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979C-226C-4C02-B532-DD2377E1EBDA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591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D9A7-D1B4-467B-BD96-414F9E0A9E2D}" type="datetime1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521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1DD3-38C1-455C-8046-9470CE638EA6}" type="datetime1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3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ED18-859B-46EC-A714-DB9D7DC30E7C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6553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BCBB-ED50-4B77-8CF9-731073D852A4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3904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36D-AB4E-4760-A533-15734084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6420-9142-4A97-BF37-F52E36B57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FCC2-81D0-47FE-9990-287A04D2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89A-486C-4595-9EC7-85347C87437E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B9941-8953-4B5F-924E-D9F2044C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F4D2C-B9F7-485E-93D6-B40D2F01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37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0A7A-13CC-4399-B8FF-1F195DED2C97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06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FFD8-0032-4170-9962-2F17516D0783}" type="datetime1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75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30C9-C8F4-4257-B46D-4DA692503E81}" type="datetime1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58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56D9-87D8-4D77-A8FC-C1C1959C0191}" type="datetime1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D144-6C12-4E69-AC80-FF4A1F41D4EE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0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FF2E-6680-4F3C-B002-C609B47F3C1E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08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9D887D-3CF3-4D7B-B336-7EF1E7D448C2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IN"/>
              <a:t>ECE,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97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F0DF0C4-BDCA-45B9-BB45-E4ACCBA6BB0D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ECE,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9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8BFA-05FA-46D4-9270-218873114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5790" y="182586"/>
            <a:ext cx="6958597" cy="488658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Dayananda Sagar College of Engineering</a:t>
            </a:r>
            <a:endParaRPr lang="en-IN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0F27C-022A-4D5D-9831-49E27D91CAA0}"/>
              </a:ext>
            </a:extLst>
          </p:cNvPr>
          <p:cNvSpPr txBox="1"/>
          <p:nvPr/>
        </p:nvSpPr>
        <p:spPr>
          <a:xfrm>
            <a:off x="2159585" y="1239276"/>
            <a:ext cx="53655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and Communication Engineering</a:t>
            </a:r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BB630-8EAC-42B7-B753-E4D6A1AED4F3}"/>
              </a:ext>
            </a:extLst>
          </p:cNvPr>
          <p:cNvSpPr txBox="1"/>
          <p:nvPr/>
        </p:nvSpPr>
        <p:spPr>
          <a:xfrm>
            <a:off x="2604114" y="575977"/>
            <a:ext cx="54745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Shavige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Malleshwara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Hills, Kumaraswamy Layout, Bengaluru – 560 078 )</a:t>
            </a:r>
            <a:endParaRPr lang="en-I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E6EB3-1D3A-473D-BCDF-2AA71916319E}"/>
              </a:ext>
            </a:extLst>
          </p:cNvPr>
          <p:cNvSpPr txBox="1"/>
          <p:nvPr/>
        </p:nvSpPr>
        <p:spPr>
          <a:xfrm>
            <a:off x="3779163" y="931127"/>
            <a:ext cx="17940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lang="en-IN" sz="2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74BFE-C13E-4EFD-B5BE-82A6934E3FE5}"/>
              </a:ext>
            </a:extLst>
          </p:cNvPr>
          <p:cNvSpPr txBox="1"/>
          <p:nvPr/>
        </p:nvSpPr>
        <p:spPr>
          <a:xfrm>
            <a:off x="3333027" y="2081924"/>
            <a:ext cx="29772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DSDV</a:t>
            </a:r>
            <a:r>
              <a:rPr lang="en-US" sz="27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Mini-Project</a:t>
            </a:r>
            <a:endParaRPr lang="en-IN" sz="27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089E8E-402A-4C72-9A1D-43DFA0A8D77D}"/>
              </a:ext>
            </a:extLst>
          </p:cNvPr>
          <p:cNvSpPr txBox="1"/>
          <p:nvPr/>
        </p:nvSpPr>
        <p:spPr>
          <a:xfrm>
            <a:off x="1885268" y="3370819"/>
            <a:ext cx="683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Galois field arithmetic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2EC39-7555-4237-9C14-8972F3525908}"/>
              </a:ext>
            </a:extLst>
          </p:cNvPr>
          <p:cNvSpPr txBox="1"/>
          <p:nvPr/>
        </p:nvSpPr>
        <p:spPr>
          <a:xfrm>
            <a:off x="3083172" y="4900094"/>
            <a:ext cx="2004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Vishvendra Singh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Saurabh Singh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Sameer Gautam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80D35-B835-4172-9EF4-6F47366D2314}"/>
              </a:ext>
            </a:extLst>
          </p:cNvPr>
          <p:cNvSpPr txBox="1"/>
          <p:nvPr/>
        </p:nvSpPr>
        <p:spPr>
          <a:xfrm>
            <a:off x="4821640" y="4900094"/>
            <a:ext cx="1521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1DS18EC156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1DS18EC144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1DS18EC143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07146-CCB8-43B9-86BE-1A1153E4443E}"/>
              </a:ext>
            </a:extLst>
          </p:cNvPr>
          <p:cNvSpPr/>
          <p:nvPr/>
        </p:nvSpPr>
        <p:spPr>
          <a:xfrm>
            <a:off x="1672998" y="3329899"/>
            <a:ext cx="6830293" cy="597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E2E42-1FB2-42D4-984C-C393664113C8}"/>
              </a:ext>
            </a:extLst>
          </p:cNvPr>
          <p:cNvSpPr txBox="1"/>
          <p:nvPr/>
        </p:nvSpPr>
        <p:spPr>
          <a:xfrm>
            <a:off x="7181585" y="4900094"/>
            <a:ext cx="1794209" cy="784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35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Faculty In-charge</a:t>
            </a:r>
            <a:endParaRPr lang="en-IN" sz="1350" b="1" u="sng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35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35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A. Rajagopal 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49763C-9FD9-4683-893C-5F36DD3DB3F6}"/>
              </a:ext>
            </a:extLst>
          </p:cNvPr>
          <p:cNvSpPr/>
          <p:nvPr/>
        </p:nvSpPr>
        <p:spPr>
          <a:xfrm>
            <a:off x="1672998" y="3278648"/>
            <a:ext cx="6830293" cy="597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6BD762CA-27B9-42CE-99A7-ED08018E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1129" y="6444648"/>
            <a:ext cx="5004665" cy="365125"/>
          </a:xfrm>
        </p:spPr>
        <p:txBody>
          <a:bodyPr/>
          <a:lstStyle/>
          <a:p>
            <a:r>
              <a:rPr lang="en-IN" dirty="0"/>
              <a:t>ECE, DSCE                                                                                                                                        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46468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D75609-2252-49EF-9734-C1C5399212FA}"/>
              </a:ext>
            </a:extLst>
          </p:cNvPr>
          <p:cNvSpPr txBox="1"/>
          <p:nvPr/>
        </p:nvSpPr>
        <p:spPr>
          <a:xfrm>
            <a:off x="1645106" y="244876"/>
            <a:ext cx="6022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for Galois field multiplication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03BA12-63AF-4B30-B27E-79DBBBE60E60}"/>
              </a:ext>
            </a:extLst>
          </p:cNvPr>
          <p:cNvSpPr/>
          <p:nvPr/>
        </p:nvSpPr>
        <p:spPr>
          <a:xfrm>
            <a:off x="4582969" y="1267430"/>
            <a:ext cx="2399062" cy="6911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C6C20-600C-4BDC-83A2-498F6D92B568}"/>
              </a:ext>
            </a:extLst>
          </p:cNvPr>
          <p:cNvSpPr/>
          <p:nvPr/>
        </p:nvSpPr>
        <p:spPr>
          <a:xfrm>
            <a:off x="331522" y="1150724"/>
            <a:ext cx="2038053" cy="25474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A37C5-B168-4B01-8E73-ADAAD50B7DCC}"/>
              </a:ext>
            </a:extLst>
          </p:cNvPr>
          <p:cNvSpPr txBox="1"/>
          <p:nvPr/>
        </p:nvSpPr>
        <p:spPr>
          <a:xfrm>
            <a:off x="429328" y="1297085"/>
            <a:ext cx="1940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Control Signals:</a:t>
            </a:r>
          </a:p>
          <a:p>
            <a:r>
              <a:rPr lang="en-US" dirty="0"/>
              <a:t>INPUT CLK</a:t>
            </a:r>
          </a:p>
          <a:p>
            <a:r>
              <a:rPr lang="en-US" dirty="0"/>
              <a:t>INPUT </a:t>
            </a:r>
            <a:r>
              <a:rPr lang="en-US" dirty="0" err="1"/>
              <a:t>powerA</a:t>
            </a:r>
            <a:endParaRPr lang="en-US" dirty="0"/>
          </a:p>
          <a:p>
            <a:r>
              <a:rPr lang="en-US" dirty="0"/>
              <a:t>INPUT </a:t>
            </a:r>
            <a:r>
              <a:rPr lang="en-US" dirty="0" err="1"/>
              <a:t>powerB</a:t>
            </a:r>
            <a:endParaRPr lang="en-US" dirty="0"/>
          </a:p>
          <a:p>
            <a:r>
              <a:rPr lang="en-US" dirty="0"/>
              <a:t>OUTPUT out</a:t>
            </a:r>
          </a:p>
          <a:p>
            <a:endParaRPr lang="en-US" dirty="0"/>
          </a:p>
          <a:p>
            <a:r>
              <a:rPr lang="en-US" i="1" dirty="0"/>
              <a:t>reg variable:</a:t>
            </a:r>
          </a:p>
          <a:p>
            <a:r>
              <a:rPr lang="en-US" dirty="0"/>
              <a:t>5-bit  “p”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96C106-FB0A-4009-8538-C568228A451D}"/>
              </a:ext>
            </a:extLst>
          </p:cNvPr>
          <p:cNvCxnSpPr/>
          <p:nvPr/>
        </p:nvCxnSpPr>
        <p:spPr>
          <a:xfrm>
            <a:off x="3680842" y="1339106"/>
            <a:ext cx="816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E251CE-A5A9-4A5C-A610-C303E4034899}"/>
              </a:ext>
            </a:extLst>
          </p:cNvPr>
          <p:cNvCxnSpPr/>
          <p:nvPr/>
        </p:nvCxnSpPr>
        <p:spPr>
          <a:xfrm>
            <a:off x="3680842" y="1656549"/>
            <a:ext cx="816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B2C537-CE16-4183-B434-546904C456EC}"/>
              </a:ext>
            </a:extLst>
          </p:cNvPr>
          <p:cNvCxnSpPr/>
          <p:nvPr/>
        </p:nvCxnSpPr>
        <p:spPr>
          <a:xfrm>
            <a:off x="3690676" y="1929042"/>
            <a:ext cx="816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0BEA78-71CE-4F71-971F-6B0181303EFD}"/>
              </a:ext>
            </a:extLst>
          </p:cNvPr>
          <p:cNvSpPr txBox="1"/>
          <p:nvPr/>
        </p:nvSpPr>
        <p:spPr>
          <a:xfrm>
            <a:off x="3192138" y="112291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32544-70E9-4957-81A0-ED16E483CAEE}"/>
              </a:ext>
            </a:extLst>
          </p:cNvPr>
          <p:cNvSpPr txBox="1"/>
          <p:nvPr/>
        </p:nvSpPr>
        <p:spPr>
          <a:xfrm>
            <a:off x="2801074" y="1462051"/>
            <a:ext cx="9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powerA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1F191-F6B1-4062-BD34-5F8E9A3E3021}"/>
              </a:ext>
            </a:extLst>
          </p:cNvPr>
          <p:cNvSpPr txBox="1"/>
          <p:nvPr/>
        </p:nvSpPr>
        <p:spPr>
          <a:xfrm>
            <a:off x="2793904" y="1760524"/>
            <a:ext cx="91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powerB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CA7A66-9087-4AB6-AE02-F29514E3FBE5}"/>
              </a:ext>
            </a:extLst>
          </p:cNvPr>
          <p:cNvSpPr txBox="1"/>
          <p:nvPr/>
        </p:nvSpPr>
        <p:spPr>
          <a:xfrm>
            <a:off x="4656508" y="1421890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 </a:t>
            </a:r>
            <a:r>
              <a:rPr lang="en-US" dirty="0" err="1"/>
              <a:t>powerA</a:t>
            </a:r>
            <a:r>
              <a:rPr lang="en-US" dirty="0"/>
              <a:t> + </a:t>
            </a:r>
            <a:r>
              <a:rPr lang="en-US" dirty="0" err="1"/>
              <a:t>powerB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1C6B2D-AF4A-4789-851C-D1F7490E4047}"/>
              </a:ext>
            </a:extLst>
          </p:cNvPr>
          <p:cNvCxnSpPr>
            <a:cxnSpLocks/>
          </p:cNvCxnSpPr>
          <p:nvPr/>
        </p:nvCxnSpPr>
        <p:spPr>
          <a:xfrm>
            <a:off x="5089540" y="4247027"/>
            <a:ext cx="0" cy="34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DA4F2E-8F67-4D78-8160-C22CF76C90B4}"/>
              </a:ext>
            </a:extLst>
          </p:cNvPr>
          <p:cNvCxnSpPr>
            <a:cxnSpLocks/>
          </p:cNvCxnSpPr>
          <p:nvPr/>
        </p:nvCxnSpPr>
        <p:spPr>
          <a:xfrm>
            <a:off x="6810174" y="4260062"/>
            <a:ext cx="0" cy="33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C47D43C-EDE9-46DF-A347-AF344C1C84CF}"/>
              </a:ext>
            </a:extLst>
          </p:cNvPr>
          <p:cNvSpPr/>
          <p:nvPr/>
        </p:nvSpPr>
        <p:spPr>
          <a:xfrm>
            <a:off x="4602633" y="4643971"/>
            <a:ext cx="2477721" cy="8640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B8165A-50F3-4024-A0FC-1C42299B2C4F}"/>
              </a:ext>
            </a:extLst>
          </p:cNvPr>
          <p:cNvSpPr txBox="1"/>
          <p:nvPr/>
        </p:nvSpPr>
        <p:spPr>
          <a:xfrm>
            <a:off x="4971543" y="4733949"/>
            <a:ext cx="17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Statement:</a:t>
            </a:r>
            <a:endParaRPr lang="en-IN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E2A8B4-2262-4D85-95C3-2B3B1980C2FF}"/>
              </a:ext>
            </a:extLst>
          </p:cNvPr>
          <p:cNvCxnSpPr>
            <a:cxnSpLocks/>
          </p:cNvCxnSpPr>
          <p:nvPr/>
        </p:nvCxnSpPr>
        <p:spPr>
          <a:xfrm>
            <a:off x="5949646" y="5567024"/>
            <a:ext cx="0" cy="45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8B294B-70E3-471A-8176-5190E61CBB9C}"/>
              </a:ext>
            </a:extLst>
          </p:cNvPr>
          <p:cNvSpPr txBox="1"/>
          <p:nvPr/>
        </p:nvSpPr>
        <p:spPr>
          <a:xfrm>
            <a:off x="4866864" y="5987087"/>
            <a:ext cx="2495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as product of two</a:t>
            </a:r>
          </a:p>
          <a:p>
            <a:r>
              <a:rPr lang="en-US" dirty="0"/>
              <a:t> Galois Field elements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E96E03-1AC0-4BF8-A939-A61DAB0B43F8}"/>
              </a:ext>
            </a:extLst>
          </p:cNvPr>
          <p:cNvSpPr/>
          <p:nvPr/>
        </p:nvSpPr>
        <p:spPr>
          <a:xfrm>
            <a:off x="289986" y="1104020"/>
            <a:ext cx="2145973" cy="26519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E94B53-1F0F-4ACD-A1C0-D43664D4B093}"/>
              </a:ext>
            </a:extLst>
          </p:cNvPr>
          <p:cNvSpPr txBox="1"/>
          <p:nvPr/>
        </p:nvSpPr>
        <p:spPr>
          <a:xfrm>
            <a:off x="5108298" y="50565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65418F-01EB-4C9C-AEE2-A2664E81D783}"/>
              </a:ext>
            </a:extLst>
          </p:cNvPr>
          <p:cNvSpPr txBox="1"/>
          <p:nvPr/>
        </p:nvSpPr>
        <p:spPr>
          <a:xfrm>
            <a:off x="6002416" y="508400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77373A-4B6F-443F-9F75-EC21BB13A8AA}"/>
              </a:ext>
            </a:extLst>
          </p:cNvPr>
          <p:cNvSpPr txBox="1"/>
          <p:nvPr/>
        </p:nvSpPr>
        <p:spPr>
          <a:xfrm>
            <a:off x="5335584" y="230181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&gt; 14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D33E146-4CFD-4314-910A-9F93164DE23C}"/>
              </a:ext>
            </a:extLst>
          </p:cNvPr>
          <p:cNvSpPr/>
          <p:nvPr/>
        </p:nvSpPr>
        <p:spPr>
          <a:xfrm>
            <a:off x="5239743" y="2261281"/>
            <a:ext cx="987195" cy="4850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417CCF-F5B3-48BB-B17F-B45DD8DA460E}"/>
              </a:ext>
            </a:extLst>
          </p:cNvPr>
          <p:cNvCxnSpPr>
            <a:cxnSpLocks/>
          </p:cNvCxnSpPr>
          <p:nvPr/>
        </p:nvCxnSpPr>
        <p:spPr>
          <a:xfrm>
            <a:off x="5445728" y="5276920"/>
            <a:ext cx="474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60F1FE3-E14D-4830-983D-2C80EF6F5D78}"/>
              </a:ext>
            </a:extLst>
          </p:cNvPr>
          <p:cNvSpPr/>
          <p:nvPr/>
        </p:nvSpPr>
        <p:spPr>
          <a:xfrm>
            <a:off x="3639072" y="3351599"/>
            <a:ext cx="1829543" cy="8133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3A022E-AE53-45CD-A0D3-9B31314338D0}"/>
              </a:ext>
            </a:extLst>
          </p:cNvPr>
          <p:cNvSpPr/>
          <p:nvPr/>
        </p:nvSpPr>
        <p:spPr>
          <a:xfrm>
            <a:off x="6362232" y="3351599"/>
            <a:ext cx="1436244" cy="8133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3894DB-4463-4C48-89FB-01C26A1190B8}"/>
              </a:ext>
            </a:extLst>
          </p:cNvPr>
          <p:cNvSpPr txBox="1"/>
          <p:nvPr/>
        </p:nvSpPr>
        <p:spPr>
          <a:xfrm>
            <a:off x="3978204" y="3518165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 = p - 15</a:t>
            </a:r>
            <a:endParaRPr lang="en-IN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71B37D-E08E-4027-B5FB-2FAACB7B5CFE}"/>
              </a:ext>
            </a:extLst>
          </p:cNvPr>
          <p:cNvSpPr txBox="1"/>
          <p:nvPr/>
        </p:nvSpPr>
        <p:spPr>
          <a:xfrm>
            <a:off x="6891199" y="3524584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endParaRPr lang="en-IN" sz="2000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D2F5852-16D8-40F7-9B81-84622286F413}"/>
              </a:ext>
            </a:extLst>
          </p:cNvPr>
          <p:cNvCxnSpPr>
            <a:stCxn id="31" idx="3"/>
            <a:endCxn id="37" idx="0"/>
          </p:cNvCxnSpPr>
          <p:nvPr/>
        </p:nvCxnSpPr>
        <p:spPr>
          <a:xfrm>
            <a:off x="6226938" y="2503798"/>
            <a:ext cx="853416" cy="847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65C77AD-0EAC-47F5-A478-30ABE3521B91}"/>
              </a:ext>
            </a:extLst>
          </p:cNvPr>
          <p:cNvCxnSpPr>
            <a:stCxn id="31" idx="1"/>
            <a:endCxn id="36" idx="0"/>
          </p:cNvCxnSpPr>
          <p:nvPr/>
        </p:nvCxnSpPr>
        <p:spPr>
          <a:xfrm rot="10800000" flipV="1">
            <a:off x="4553845" y="2503797"/>
            <a:ext cx="685899" cy="847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85D4D1B-DF2D-4188-A093-F1D4360BE988}"/>
              </a:ext>
            </a:extLst>
          </p:cNvPr>
          <p:cNvSpPr txBox="1"/>
          <p:nvPr/>
        </p:nvSpPr>
        <p:spPr>
          <a:xfrm>
            <a:off x="3801858" y="2831794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True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7D722C-7F0E-4946-8F5E-0F532BB24139}"/>
              </a:ext>
            </a:extLst>
          </p:cNvPr>
          <p:cNvSpPr txBox="1"/>
          <p:nvPr/>
        </p:nvSpPr>
        <p:spPr>
          <a:xfrm>
            <a:off x="7073346" y="2831794"/>
            <a:ext cx="8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False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617023-4531-4B29-9F0B-66715FD25DCE}"/>
              </a:ext>
            </a:extLst>
          </p:cNvPr>
          <p:cNvCxnSpPr>
            <a:cxnSpLocks/>
          </p:cNvCxnSpPr>
          <p:nvPr/>
        </p:nvCxnSpPr>
        <p:spPr>
          <a:xfrm>
            <a:off x="5723720" y="2026704"/>
            <a:ext cx="0" cy="18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ooter Placeholder 2">
            <a:extLst>
              <a:ext uri="{FF2B5EF4-FFF2-40B4-BE49-F238E27FC236}">
                <a16:creationId xmlns:a16="http://schemas.microsoft.com/office/drawing/2014/main" id="{AB412B43-F11B-4911-9669-61BD01A69F76}"/>
              </a:ext>
            </a:extLst>
          </p:cNvPr>
          <p:cNvSpPr txBox="1">
            <a:spLocks/>
          </p:cNvSpPr>
          <p:nvPr/>
        </p:nvSpPr>
        <p:spPr>
          <a:xfrm>
            <a:off x="3801858" y="6497658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ECE, DSCE                                                                                                                  10</a:t>
            </a:r>
          </a:p>
        </p:txBody>
      </p:sp>
    </p:spTree>
    <p:extLst>
      <p:ext uri="{BB962C8B-B14F-4D97-AF65-F5344CB8AC3E}">
        <p14:creationId xmlns:p14="http://schemas.microsoft.com/office/powerpoint/2010/main" val="321983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586" y="1362956"/>
            <a:ext cx="8086646" cy="142859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tabLst>
                <a:tab pos="287020" algn="l"/>
              </a:tabLst>
            </a:pPr>
            <a:r>
              <a:rPr spc="-5" dirty="0">
                <a:latin typeface="Times New Roman"/>
                <a:cs typeface="Times New Roman"/>
              </a:rPr>
              <a:t>The decoding algorithm </a:t>
            </a:r>
            <a:r>
              <a:rPr dirty="0">
                <a:latin typeface="Times New Roman"/>
                <a:cs typeface="Times New Roman"/>
              </a:rPr>
              <a:t>for </a:t>
            </a:r>
            <a:r>
              <a:rPr spc="-5" dirty="0">
                <a:latin typeface="Times New Roman"/>
                <a:cs typeface="Times New Roman"/>
              </a:rPr>
              <a:t>BCH codes consists </a:t>
            </a:r>
            <a:r>
              <a:rPr dirty="0">
                <a:latin typeface="Times New Roman"/>
                <a:cs typeface="Times New Roman"/>
              </a:rPr>
              <a:t>of  </a:t>
            </a:r>
            <a:r>
              <a:rPr spc="-5" dirty="0">
                <a:latin typeface="Times New Roman"/>
                <a:cs typeface="Times New Roman"/>
              </a:rPr>
              <a:t>three major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steps</a:t>
            </a:r>
            <a:r>
              <a:rPr lang="en-US" dirty="0">
                <a:latin typeface="Times New Roman"/>
                <a:cs typeface="Times New Roman"/>
              </a:rPr>
              <a:t> :-</a:t>
            </a:r>
            <a:endParaRPr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  <a:tab pos="2327910" algn="l"/>
                <a:tab pos="3860800" algn="l"/>
                <a:tab pos="4766310" algn="l"/>
                <a:tab pos="5286375" algn="l"/>
                <a:tab pos="7061834" algn="l"/>
              </a:tabLst>
            </a:pPr>
            <a:r>
              <a:rPr spc="-5" dirty="0">
                <a:latin typeface="Times New Roman"/>
                <a:cs typeface="Times New Roman"/>
              </a:rPr>
              <a:t>C</a:t>
            </a:r>
            <a:r>
              <a:rPr spc="-20"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lculate</a:t>
            </a:r>
            <a:r>
              <a:rPr spc="3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synd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5" dirty="0">
                <a:latin typeface="Times New Roman"/>
                <a:cs typeface="Times New Roman"/>
              </a:rPr>
              <a:t>o</a:t>
            </a:r>
            <a:r>
              <a:rPr spc="-35" dirty="0">
                <a:latin typeface="Times New Roman"/>
                <a:cs typeface="Times New Roman"/>
              </a:rPr>
              <a:t>m</a:t>
            </a:r>
            <a:r>
              <a:rPr spc="-5" dirty="0">
                <a:latin typeface="Times New Roman"/>
                <a:cs typeface="Times New Roman"/>
              </a:rPr>
              <a:t>e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value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</a:t>
            </a:r>
            <a:r>
              <a:rPr spc="-5" baseline="-25000" dirty="0">
                <a:latin typeface="Times New Roman"/>
                <a:cs typeface="Times New Roman"/>
              </a:rPr>
              <a:t>i</a:t>
            </a:r>
            <a:r>
              <a:rPr lang="en-US" spc="-5" baseline="-250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,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spc="-5" dirty="0" err="1">
                <a:latin typeface="Times New Roman"/>
                <a:cs typeface="Times New Roman"/>
              </a:rPr>
              <a:t>i</a:t>
            </a:r>
            <a:r>
              <a:rPr spc="-15" dirty="0">
                <a:latin typeface="Times New Roman"/>
                <a:cs typeface="Times New Roman"/>
              </a:rPr>
              <a:t>=</a:t>
            </a:r>
            <a:r>
              <a:rPr spc="-5" dirty="0">
                <a:latin typeface="Times New Roman"/>
                <a:cs typeface="Times New Roman"/>
              </a:rPr>
              <a:t>1</a:t>
            </a:r>
            <a:r>
              <a:rPr spc="-10" dirty="0">
                <a:latin typeface="Times New Roman"/>
                <a:cs typeface="Times New Roman"/>
              </a:rPr>
              <a:t>,</a:t>
            </a:r>
            <a:r>
              <a:rPr spc="-5" dirty="0">
                <a:latin typeface="Times New Roman"/>
                <a:cs typeface="Times New Roman"/>
              </a:rPr>
              <a:t>2</a:t>
            </a:r>
            <a:r>
              <a:rPr spc="-10" dirty="0">
                <a:latin typeface="Times New Roman"/>
                <a:cs typeface="Times New Roman"/>
              </a:rPr>
              <a:t>,….,</a:t>
            </a:r>
            <a:r>
              <a:rPr spc="-5" dirty="0">
                <a:latin typeface="Times New Roman"/>
                <a:cs typeface="Times New Roman"/>
              </a:rPr>
              <a:t>2t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from 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received word</a:t>
            </a:r>
            <a:r>
              <a:rPr lang="en-US" spc="-5" dirty="0">
                <a:latin typeface="Times New Roman"/>
                <a:cs typeface="Times New Roman"/>
              </a:rPr>
              <a:t>, </a:t>
            </a:r>
            <a:r>
              <a:rPr dirty="0">
                <a:latin typeface="Times New Roman"/>
                <a:cs typeface="Times New Roman"/>
              </a:rPr>
              <a:t>r(x).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pc="-5" dirty="0">
                <a:latin typeface="Times New Roman"/>
                <a:cs typeface="Times New Roman"/>
              </a:rPr>
              <a:t>Determine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error location polynomial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</a:t>
            </a:r>
            <a:r>
              <a:rPr i="1" spc="-10" dirty="0">
                <a:latin typeface="Times New Roman"/>
                <a:cs typeface="Times New Roman"/>
              </a:rPr>
              <a:t>(x)</a:t>
            </a:r>
            <a:endParaRPr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dirty="0">
                <a:latin typeface="Times New Roman"/>
                <a:cs typeface="Times New Roman"/>
              </a:rPr>
              <a:t>Find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dirty="0">
                <a:latin typeface="Times New Roman"/>
                <a:cs typeface="Times New Roman"/>
              </a:rPr>
              <a:t>roots </a:t>
            </a:r>
            <a:r>
              <a:rPr spc="-5" dirty="0">
                <a:latin typeface="Times New Roman"/>
                <a:cs typeface="Times New Roman"/>
              </a:rPr>
              <a:t>of </a:t>
            </a:r>
            <a:r>
              <a:rPr i="1" spc="-10" dirty="0">
                <a:latin typeface="Times New Roman"/>
                <a:cs typeface="Times New Roman"/>
              </a:rPr>
              <a:t>s(x) </a:t>
            </a:r>
            <a:r>
              <a:rPr spc="-5" dirty="0">
                <a:latin typeface="Times New Roman"/>
                <a:cs typeface="Times New Roman"/>
              </a:rPr>
              <a:t>and then correct the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errors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B5A044E-275A-4D89-A8D7-6A172C3982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1581" y="514710"/>
            <a:ext cx="4160838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(15,7) </a:t>
            </a:r>
            <a:r>
              <a:rPr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BCH</a:t>
            </a:r>
            <a:r>
              <a:rPr sz="2800" u="sng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coder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1879A28-C4F9-4524-86AD-C040DF1606F3}"/>
              </a:ext>
            </a:extLst>
          </p:cNvPr>
          <p:cNvSpPr/>
          <p:nvPr/>
        </p:nvSpPr>
        <p:spPr>
          <a:xfrm>
            <a:off x="2042466" y="2954723"/>
            <a:ext cx="5314704" cy="2912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9B4CA-3F41-4F6D-8539-623B3FD822C8}"/>
              </a:ext>
            </a:extLst>
          </p:cNvPr>
          <p:cNvSpPr txBox="1"/>
          <p:nvPr/>
        </p:nvSpPr>
        <p:spPr>
          <a:xfrm>
            <a:off x="3137019" y="5914223"/>
            <a:ext cx="3125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spc="-5" dirty="0">
                <a:latin typeface="+mj-lt"/>
                <a:cs typeface="Arial"/>
              </a:rPr>
              <a:t>( Block diagram for (15, 7) BCH</a:t>
            </a:r>
            <a:r>
              <a:rPr lang="en-IN" sz="1400" dirty="0">
                <a:latin typeface="+mj-lt"/>
                <a:cs typeface="Arial"/>
              </a:rPr>
              <a:t> </a:t>
            </a:r>
            <a:r>
              <a:rPr lang="en-IN" sz="1400" spc="-20" dirty="0">
                <a:latin typeface="+mj-lt"/>
                <a:cs typeface="Arial"/>
              </a:rPr>
              <a:t>Decoder</a:t>
            </a:r>
            <a:r>
              <a:rPr lang="en-IN" sz="1400" b="1" spc="-20" dirty="0">
                <a:latin typeface="Arial"/>
                <a:cs typeface="Arial"/>
              </a:rPr>
              <a:t> </a:t>
            </a:r>
            <a:r>
              <a:rPr lang="en-IN" sz="1400" spc="-20" dirty="0">
                <a:latin typeface="+mj-lt"/>
                <a:cs typeface="Arial"/>
              </a:rPr>
              <a:t>)</a:t>
            </a:r>
            <a:endParaRPr lang="en-IN" sz="1400" dirty="0">
              <a:latin typeface="+mj-lt"/>
              <a:cs typeface="Arial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798CC529-EC26-4A79-A898-6C139286B1B5}"/>
              </a:ext>
            </a:extLst>
          </p:cNvPr>
          <p:cNvSpPr txBox="1">
            <a:spLocks/>
          </p:cNvSpPr>
          <p:nvPr/>
        </p:nvSpPr>
        <p:spPr>
          <a:xfrm>
            <a:off x="3880815" y="6390555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ECE, DSCE                                                                                                                  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D75609-2252-49EF-9734-C1C5399212FA}"/>
              </a:ext>
            </a:extLst>
          </p:cNvPr>
          <p:cNvSpPr txBox="1"/>
          <p:nvPr/>
        </p:nvSpPr>
        <p:spPr>
          <a:xfrm>
            <a:off x="1934180" y="403122"/>
            <a:ext cx="5480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for Syndrome calculation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03BA12-63AF-4B30-B27E-79DBBBE60E60}"/>
              </a:ext>
            </a:extLst>
          </p:cNvPr>
          <p:cNvSpPr/>
          <p:nvPr/>
        </p:nvSpPr>
        <p:spPr>
          <a:xfrm>
            <a:off x="2541025" y="2045653"/>
            <a:ext cx="4068685" cy="6911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C6C20-600C-4BDC-83A2-498F6D92B568}"/>
              </a:ext>
            </a:extLst>
          </p:cNvPr>
          <p:cNvSpPr/>
          <p:nvPr/>
        </p:nvSpPr>
        <p:spPr>
          <a:xfrm>
            <a:off x="331522" y="1544015"/>
            <a:ext cx="1646703" cy="22764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A37C5-B168-4B01-8E73-ADAAD50B7DCC}"/>
              </a:ext>
            </a:extLst>
          </p:cNvPr>
          <p:cNvSpPr txBox="1"/>
          <p:nvPr/>
        </p:nvSpPr>
        <p:spPr>
          <a:xfrm>
            <a:off x="435948" y="1573745"/>
            <a:ext cx="19402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Control Signals:</a:t>
            </a:r>
          </a:p>
          <a:p>
            <a:r>
              <a:rPr lang="en-US" sz="1400" dirty="0"/>
              <a:t>INPUT CLK</a:t>
            </a:r>
          </a:p>
          <a:p>
            <a:r>
              <a:rPr lang="en-US" sz="1400" dirty="0"/>
              <a:t>INPUT 15-bit “</a:t>
            </a:r>
            <a:r>
              <a:rPr lang="en-US" sz="1400" dirty="0" err="1"/>
              <a:t>rx</a:t>
            </a:r>
            <a:r>
              <a:rPr lang="en-US" sz="1400" dirty="0"/>
              <a:t>”</a:t>
            </a:r>
          </a:p>
          <a:p>
            <a:r>
              <a:rPr lang="en-US" sz="1400" dirty="0"/>
              <a:t>OUTPUT 4-bit “s1,s2,s3,s4”</a:t>
            </a:r>
          </a:p>
          <a:p>
            <a:endParaRPr lang="en-US" sz="1400" dirty="0"/>
          </a:p>
          <a:p>
            <a:r>
              <a:rPr lang="en-US" sz="1400" dirty="0"/>
              <a:t>Integer “</a:t>
            </a:r>
            <a:r>
              <a:rPr lang="en-US" sz="1400" dirty="0" err="1"/>
              <a:t>i</a:t>
            </a:r>
            <a:r>
              <a:rPr lang="en-US" sz="1400" dirty="0"/>
              <a:t>”    </a:t>
            </a:r>
          </a:p>
          <a:p>
            <a:endParaRPr lang="en-US" sz="1400" dirty="0"/>
          </a:p>
          <a:p>
            <a:r>
              <a:rPr lang="en-US" sz="1400" i="1" dirty="0"/>
              <a:t>reg variables:</a:t>
            </a:r>
          </a:p>
          <a:p>
            <a:r>
              <a:rPr lang="en-US" sz="1400" dirty="0"/>
              <a:t>4-bit  “</a:t>
            </a:r>
            <a:r>
              <a:rPr lang="en-US" sz="1400" dirty="0" err="1"/>
              <a:t>pxA</a:t>
            </a:r>
            <a:r>
              <a:rPr lang="en-US" sz="1400" dirty="0"/>
              <a:t>”, “</a:t>
            </a:r>
            <a:r>
              <a:rPr lang="en-US" sz="1400" dirty="0" err="1"/>
              <a:t>pxB</a:t>
            </a:r>
            <a:r>
              <a:rPr lang="en-US" sz="1400" dirty="0"/>
              <a:t>”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0BEA78-71CE-4F71-971F-6B0181303EFD}"/>
              </a:ext>
            </a:extLst>
          </p:cNvPr>
          <p:cNvSpPr txBox="1"/>
          <p:nvPr/>
        </p:nvSpPr>
        <p:spPr>
          <a:xfrm>
            <a:off x="3474039" y="118830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32544-70E9-4957-81A0-ED16E483CAEE}"/>
              </a:ext>
            </a:extLst>
          </p:cNvPr>
          <p:cNvSpPr txBox="1"/>
          <p:nvPr/>
        </p:nvSpPr>
        <p:spPr>
          <a:xfrm>
            <a:off x="4292406" y="1207966"/>
            <a:ext cx="43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CA7A66-9087-4AB6-AE02-F29514E3FBE5}"/>
              </a:ext>
            </a:extLst>
          </p:cNvPr>
          <p:cNvSpPr txBox="1"/>
          <p:nvPr/>
        </p:nvSpPr>
        <p:spPr>
          <a:xfrm>
            <a:off x="2501697" y="2088873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    First, check the index of value of “1 bit” in</a:t>
            </a:r>
          </a:p>
          <a:p>
            <a:r>
              <a:rPr lang="en-US" sz="1600" dirty="0"/>
              <a:t> “</a:t>
            </a:r>
            <a:r>
              <a:rPr lang="en-US" sz="1600" dirty="0" err="1"/>
              <a:t>rx</a:t>
            </a:r>
            <a:r>
              <a:rPr lang="en-US" sz="1600" dirty="0"/>
              <a:t>” polynomial using while and if – conditions  </a:t>
            </a:r>
            <a:endParaRPr lang="en-IN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E2A8B4-2262-4D85-95C3-2B3B1980C2FF}"/>
              </a:ext>
            </a:extLst>
          </p:cNvPr>
          <p:cNvCxnSpPr>
            <a:cxnSpLocks/>
          </p:cNvCxnSpPr>
          <p:nvPr/>
        </p:nvCxnSpPr>
        <p:spPr>
          <a:xfrm>
            <a:off x="5649446" y="5379813"/>
            <a:ext cx="0" cy="63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EE96E03-1AC0-4BF8-A939-A61DAB0B43F8}"/>
              </a:ext>
            </a:extLst>
          </p:cNvPr>
          <p:cNvSpPr/>
          <p:nvPr/>
        </p:nvSpPr>
        <p:spPr>
          <a:xfrm>
            <a:off x="270323" y="1487479"/>
            <a:ext cx="1774202" cy="24060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D33E146-4CFD-4314-910A-9F93164DE23C}"/>
              </a:ext>
            </a:extLst>
          </p:cNvPr>
          <p:cNvSpPr/>
          <p:nvPr/>
        </p:nvSpPr>
        <p:spPr>
          <a:xfrm>
            <a:off x="5329084" y="4481148"/>
            <a:ext cx="2170391" cy="7412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617023-4531-4B29-9F0B-66715FD25DCE}"/>
              </a:ext>
            </a:extLst>
          </p:cNvPr>
          <p:cNvCxnSpPr>
            <a:cxnSpLocks/>
          </p:cNvCxnSpPr>
          <p:nvPr/>
        </p:nvCxnSpPr>
        <p:spPr>
          <a:xfrm>
            <a:off x="4262910" y="2838158"/>
            <a:ext cx="0" cy="20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AB1AFF-E41F-4874-899C-8A85B3DF3172}"/>
              </a:ext>
            </a:extLst>
          </p:cNvPr>
          <p:cNvCxnSpPr>
            <a:cxnSpLocks/>
          </p:cNvCxnSpPr>
          <p:nvPr/>
        </p:nvCxnSpPr>
        <p:spPr>
          <a:xfrm>
            <a:off x="4496551" y="1573745"/>
            <a:ext cx="0" cy="30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B5EAB2-0E8D-4F2B-BC9B-8ABDB4C398EF}"/>
              </a:ext>
            </a:extLst>
          </p:cNvPr>
          <p:cNvCxnSpPr>
            <a:cxnSpLocks/>
          </p:cNvCxnSpPr>
          <p:nvPr/>
        </p:nvCxnSpPr>
        <p:spPr>
          <a:xfrm>
            <a:off x="3687750" y="1552870"/>
            <a:ext cx="0" cy="34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A938E19-E8F8-4EA7-9332-23EB53C8EB10}"/>
              </a:ext>
            </a:extLst>
          </p:cNvPr>
          <p:cNvSpPr/>
          <p:nvPr/>
        </p:nvSpPr>
        <p:spPr>
          <a:xfrm>
            <a:off x="2621383" y="3199981"/>
            <a:ext cx="3838407" cy="6911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98FB1C-C081-4CC5-9CFB-CA377A6B2C7B}"/>
              </a:ext>
            </a:extLst>
          </p:cNvPr>
          <p:cNvSpPr txBox="1"/>
          <p:nvPr/>
        </p:nvSpPr>
        <p:spPr>
          <a:xfrm>
            <a:off x="2660011" y="3223674"/>
            <a:ext cx="3920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Assign the respective index of value “1” bit</a:t>
            </a:r>
          </a:p>
          <a:p>
            <a:r>
              <a:rPr lang="en-US" sz="1600" dirty="0"/>
              <a:t> to “</a:t>
            </a:r>
            <a:r>
              <a:rPr lang="en-US" sz="1600" dirty="0" err="1"/>
              <a:t>pxA</a:t>
            </a:r>
            <a:r>
              <a:rPr lang="en-US" sz="1600" dirty="0"/>
              <a:t>” and for next index assign to “</a:t>
            </a:r>
            <a:r>
              <a:rPr lang="en-US" sz="1600" dirty="0" err="1"/>
              <a:t>pxB</a:t>
            </a:r>
            <a:r>
              <a:rPr lang="en-US" sz="1600" dirty="0"/>
              <a:t>” </a:t>
            </a:r>
            <a:endParaRPr lang="en-IN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B77523-02DE-4660-B848-503BBAAE9DDE}"/>
              </a:ext>
            </a:extLst>
          </p:cNvPr>
          <p:cNvSpPr txBox="1"/>
          <p:nvPr/>
        </p:nvSpPr>
        <p:spPr>
          <a:xfrm>
            <a:off x="5584506" y="4515402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 ADD: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B142EA-FC6E-4DBE-A9DB-7B5C50EA93EA}"/>
              </a:ext>
            </a:extLst>
          </p:cNvPr>
          <p:cNvSpPr txBox="1"/>
          <p:nvPr/>
        </p:nvSpPr>
        <p:spPr>
          <a:xfrm>
            <a:off x="5331697" y="4815818"/>
            <a:ext cx="2067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add=alpha XOR </a:t>
            </a:r>
            <a:r>
              <a:rPr lang="en-US" sz="1600" dirty="0" err="1"/>
              <a:t>alphaB</a:t>
            </a:r>
            <a:endParaRPr lang="en-IN" sz="16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3F1418D-66AA-4C13-98E8-7E7E82EF8F3F}"/>
              </a:ext>
            </a:extLst>
          </p:cNvPr>
          <p:cNvSpPr/>
          <p:nvPr/>
        </p:nvSpPr>
        <p:spPr>
          <a:xfrm>
            <a:off x="565101" y="4497186"/>
            <a:ext cx="3194148" cy="6911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CE3131-7734-4C22-89BB-49A7865B039E}"/>
              </a:ext>
            </a:extLst>
          </p:cNvPr>
          <p:cNvSpPr txBox="1"/>
          <p:nvPr/>
        </p:nvSpPr>
        <p:spPr>
          <a:xfrm>
            <a:off x="544048" y="4538226"/>
            <a:ext cx="3289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calculate syndrome, [s1,s2, s3, s4]</a:t>
            </a:r>
          </a:p>
          <a:p>
            <a:r>
              <a:rPr lang="en-US" sz="1600" dirty="0"/>
              <a:t>       We will use “</a:t>
            </a:r>
            <a:r>
              <a:rPr lang="en-US" sz="1600" dirty="0" err="1"/>
              <a:t>pxA</a:t>
            </a:r>
            <a:r>
              <a:rPr lang="en-US" sz="1600" dirty="0"/>
              <a:t>” and “</a:t>
            </a:r>
            <a:r>
              <a:rPr lang="en-US" sz="1600" dirty="0" err="1"/>
              <a:t>pxB</a:t>
            </a:r>
            <a:r>
              <a:rPr lang="en-US" sz="1600" dirty="0"/>
              <a:t>”</a:t>
            </a:r>
            <a:endParaRPr lang="en-IN" sz="16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EAC1B4-1C8B-4A06-9644-06263E96B2AF}"/>
              </a:ext>
            </a:extLst>
          </p:cNvPr>
          <p:cNvCxnSpPr>
            <a:cxnSpLocks/>
          </p:cNvCxnSpPr>
          <p:nvPr/>
        </p:nvCxnSpPr>
        <p:spPr>
          <a:xfrm>
            <a:off x="3038795" y="3942735"/>
            <a:ext cx="0" cy="49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4BD5030-5D22-4A0A-8C23-5280F76492CB}"/>
              </a:ext>
            </a:extLst>
          </p:cNvPr>
          <p:cNvCxnSpPr/>
          <p:nvPr/>
        </p:nvCxnSpPr>
        <p:spPr>
          <a:xfrm flipV="1">
            <a:off x="3759249" y="4437558"/>
            <a:ext cx="1569835" cy="4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5BB73C-B288-4259-A609-86B3A58C9815}"/>
              </a:ext>
            </a:extLst>
          </p:cNvPr>
          <p:cNvCxnSpPr/>
          <p:nvPr/>
        </p:nvCxnSpPr>
        <p:spPr>
          <a:xfrm>
            <a:off x="3874255" y="4749228"/>
            <a:ext cx="1317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6CEE26F-9430-4DED-A363-040F18DD8C49}"/>
              </a:ext>
            </a:extLst>
          </p:cNvPr>
          <p:cNvCxnSpPr>
            <a:cxnSpLocks/>
          </p:cNvCxnSpPr>
          <p:nvPr/>
        </p:nvCxnSpPr>
        <p:spPr>
          <a:xfrm>
            <a:off x="3869511" y="5024681"/>
            <a:ext cx="1321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80DF904-ECEF-4556-BC72-BD27CB658266}"/>
              </a:ext>
            </a:extLst>
          </p:cNvPr>
          <p:cNvCxnSpPr>
            <a:cxnSpLocks/>
          </p:cNvCxnSpPr>
          <p:nvPr/>
        </p:nvCxnSpPr>
        <p:spPr>
          <a:xfrm>
            <a:off x="3759249" y="5281493"/>
            <a:ext cx="1569835" cy="45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2C54B73-B801-47CB-A5E2-F5C1193B4B7A}"/>
              </a:ext>
            </a:extLst>
          </p:cNvPr>
          <p:cNvSpPr txBox="1"/>
          <p:nvPr/>
        </p:nvSpPr>
        <p:spPr>
          <a:xfrm>
            <a:off x="3840015" y="5037559"/>
            <a:ext cx="20131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s4=add(</a:t>
            </a:r>
            <a:r>
              <a:rPr lang="en-IN" sz="1100" dirty="0" err="1"/>
              <a:t>pxA</a:t>
            </a:r>
            <a:r>
              <a:rPr lang="en-IN" sz="1100" dirty="0"/>
              <a:t>, 4*</a:t>
            </a:r>
            <a:r>
              <a:rPr lang="en-IN" sz="1100" dirty="0" err="1"/>
              <a:t>pxB</a:t>
            </a:r>
            <a:r>
              <a:rPr lang="en-IN" sz="1100" dirty="0"/>
              <a:t>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DB5C4A-9052-4D8F-A47D-4B1A0BEB112F}"/>
              </a:ext>
            </a:extLst>
          </p:cNvPr>
          <p:cNvSpPr txBox="1"/>
          <p:nvPr/>
        </p:nvSpPr>
        <p:spPr>
          <a:xfrm>
            <a:off x="3842922" y="4192802"/>
            <a:ext cx="14952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s1=add(</a:t>
            </a:r>
            <a:r>
              <a:rPr lang="en-IN" sz="1100" dirty="0" err="1"/>
              <a:t>pxA</a:t>
            </a:r>
            <a:r>
              <a:rPr lang="en-IN" sz="1100" dirty="0"/>
              <a:t>, </a:t>
            </a:r>
            <a:r>
              <a:rPr lang="en-IN" sz="1100" dirty="0" err="1"/>
              <a:t>pxB</a:t>
            </a:r>
            <a:r>
              <a:rPr lang="en-IN" sz="1100" dirty="0"/>
              <a:t>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FD6A25-E788-407A-AA40-9DD286CF3E72}"/>
              </a:ext>
            </a:extLst>
          </p:cNvPr>
          <p:cNvSpPr txBox="1"/>
          <p:nvPr/>
        </p:nvSpPr>
        <p:spPr>
          <a:xfrm>
            <a:off x="3833090" y="450626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s2=add(</a:t>
            </a:r>
            <a:r>
              <a:rPr lang="en-IN" sz="1100" dirty="0" err="1"/>
              <a:t>pxA</a:t>
            </a:r>
            <a:r>
              <a:rPr lang="en-IN" sz="1100" dirty="0"/>
              <a:t>, 2*</a:t>
            </a:r>
            <a:r>
              <a:rPr lang="en-IN" sz="1100" dirty="0" err="1"/>
              <a:t>pxB</a:t>
            </a:r>
            <a:r>
              <a:rPr lang="en-IN" sz="1100" dirty="0"/>
              <a:t>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5C8D51-F47E-46A9-9D41-5E255175D57E}"/>
              </a:ext>
            </a:extLst>
          </p:cNvPr>
          <p:cNvSpPr txBox="1"/>
          <p:nvPr/>
        </p:nvSpPr>
        <p:spPr>
          <a:xfrm>
            <a:off x="3834479" y="4786776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s3=add(</a:t>
            </a:r>
            <a:r>
              <a:rPr lang="en-IN" sz="1100" dirty="0" err="1"/>
              <a:t>pxA</a:t>
            </a:r>
            <a:r>
              <a:rPr lang="en-IN" sz="1100" dirty="0"/>
              <a:t>, 3*</a:t>
            </a:r>
            <a:r>
              <a:rPr lang="en-IN" sz="1100" dirty="0" err="1"/>
              <a:t>pxB</a:t>
            </a:r>
            <a:r>
              <a:rPr lang="en-IN" sz="1100" dirty="0"/>
              <a:t>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D4D08E4-6EB4-4142-B0F5-E675E4B00C6C}"/>
              </a:ext>
            </a:extLst>
          </p:cNvPr>
          <p:cNvSpPr txBox="1"/>
          <p:nvPr/>
        </p:nvSpPr>
        <p:spPr>
          <a:xfrm>
            <a:off x="4572000" y="6027573"/>
            <a:ext cx="232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as Syndrome</a:t>
            </a:r>
            <a:endParaRPr lang="en-IN" sz="2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FAE387-00FD-4467-BE1C-7D4F400710FD}"/>
              </a:ext>
            </a:extLst>
          </p:cNvPr>
          <p:cNvSpPr txBox="1"/>
          <p:nvPr/>
        </p:nvSpPr>
        <p:spPr>
          <a:xfrm>
            <a:off x="7186568" y="2547198"/>
            <a:ext cx="794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pxA</a:t>
            </a:r>
            <a:r>
              <a:rPr lang="en-US" sz="1600" dirty="0"/>
              <a:t> = 0</a:t>
            </a:r>
          </a:p>
          <a:p>
            <a:r>
              <a:rPr lang="en-US" sz="1600" dirty="0" err="1"/>
              <a:t>pxB</a:t>
            </a:r>
            <a:r>
              <a:rPr lang="en-US" sz="1600" dirty="0"/>
              <a:t> = 8</a:t>
            </a:r>
            <a:endParaRPr lang="en-IN" sz="16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A1D551-DB43-48E4-BF23-5EC412567BDB}"/>
              </a:ext>
            </a:extLst>
          </p:cNvPr>
          <p:cNvSpPr txBox="1"/>
          <p:nvPr/>
        </p:nvSpPr>
        <p:spPr>
          <a:xfrm>
            <a:off x="7513393" y="4329288"/>
            <a:ext cx="14952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s1=</a:t>
            </a:r>
            <a:r>
              <a:rPr lang="en-US" sz="14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 0010= </a:t>
            </a:r>
            <a:r>
              <a:rPr lang="en-US" sz="1400" baseline="300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6E0532-4604-45F7-AB04-0F03ED78C199}"/>
              </a:ext>
            </a:extLst>
          </p:cNvPr>
          <p:cNvSpPr txBox="1"/>
          <p:nvPr/>
        </p:nvSpPr>
        <p:spPr>
          <a:xfrm>
            <a:off x="7513392" y="4569338"/>
            <a:ext cx="14952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s2= 1100=</a:t>
            </a:r>
            <a:r>
              <a:rPr lang="en-US" sz="14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 </a:t>
            </a:r>
            <a:r>
              <a:rPr lang="en-US" sz="1400" baseline="30000" dirty="0">
                <a:ea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lang="en-US" sz="1400" baseline="30000" dirty="0">
              <a:effectLst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40B87A-9275-4009-A6C2-FD6747FDE317}"/>
              </a:ext>
            </a:extLst>
          </p:cNvPr>
          <p:cNvSpPr txBox="1"/>
          <p:nvPr/>
        </p:nvSpPr>
        <p:spPr>
          <a:xfrm>
            <a:off x="7519139" y="4810251"/>
            <a:ext cx="14952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s3=</a:t>
            </a:r>
            <a:r>
              <a:rPr lang="en-US" sz="14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 1101= </a:t>
            </a:r>
            <a:r>
              <a:rPr lang="en-US" sz="1400" baseline="300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4BF6447-F471-485E-9983-AFB3A37D4DBC}"/>
              </a:ext>
            </a:extLst>
          </p:cNvPr>
          <p:cNvSpPr txBox="1"/>
          <p:nvPr/>
        </p:nvSpPr>
        <p:spPr>
          <a:xfrm>
            <a:off x="7509307" y="5063343"/>
            <a:ext cx="14952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s4=</a:t>
            </a:r>
            <a:r>
              <a:rPr lang="en-US" sz="14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 1010= </a:t>
            </a:r>
            <a:r>
              <a:rPr lang="en-US" sz="1400" baseline="300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96" name="Footer Placeholder 2">
            <a:extLst>
              <a:ext uri="{FF2B5EF4-FFF2-40B4-BE49-F238E27FC236}">
                <a16:creationId xmlns:a16="http://schemas.microsoft.com/office/drawing/2014/main" id="{1F0D05F7-CD23-42F1-9AB1-8946589142BD}"/>
              </a:ext>
            </a:extLst>
          </p:cNvPr>
          <p:cNvSpPr txBox="1">
            <a:spLocks/>
          </p:cNvSpPr>
          <p:nvPr/>
        </p:nvSpPr>
        <p:spPr>
          <a:xfrm>
            <a:off x="3945263" y="6450979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ECE, DSCE                                                                                                                  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4ACB40-1254-462C-87E2-09861D29F930}"/>
              </a:ext>
            </a:extLst>
          </p:cNvPr>
          <p:cNvSpPr txBox="1"/>
          <p:nvPr/>
        </p:nvSpPr>
        <p:spPr>
          <a:xfrm>
            <a:off x="5695081" y="1210234"/>
            <a:ext cx="2385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[100000001000000]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99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FB439B-0881-4AE4-B0C2-6B3A63085F78}"/>
              </a:ext>
            </a:extLst>
          </p:cNvPr>
          <p:cNvSpPr txBox="1"/>
          <p:nvPr/>
        </p:nvSpPr>
        <p:spPr>
          <a:xfrm>
            <a:off x="2969342" y="265471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and Results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DB3C2-DD54-4CA7-B16C-2E3D08BC46C2}"/>
              </a:ext>
            </a:extLst>
          </p:cNvPr>
          <p:cNvSpPr txBox="1"/>
          <p:nvPr/>
        </p:nvSpPr>
        <p:spPr>
          <a:xfrm>
            <a:off x="-280221" y="122690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u="sng" dirty="0">
                <a:cs typeface="Times New Roman" panose="02020603050405020304" pitchFamily="18" charset="0"/>
              </a:rPr>
              <a:t>ADDITION OF GALOIS FIELD</a:t>
            </a:r>
            <a:endParaRPr lang="en-IN" sz="2000" i="1" u="sng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FDBE68-2BB7-43FD-A386-ECCB070FC42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2" r="24162" b="6458"/>
          <a:stretch/>
        </p:blipFill>
        <p:spPr bwMode="auto">
          <a:xfrm>
            <a:off x="441574" y="1760426"/>
            <a:ext cx="7700411" cy="314587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CD9D56C-063D-4E47-A233-F21EDFD77A23}"/>
              </a:ext>
            </a:extLst>
          </p:cNvPr>
          <p:cNvSpPr txBox="1">
            <a:spLocks/>
          </p:cNvSpPr>
          <p:nvPr/>
        </p:nvSpPr>
        <p:spPr>
          <a:xfrm>
            <a:off x="3977907" y="6438798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ECE, DSCE                                                                                                                  13</a:t>
            </a:r>
          </a:p>
        </p:txBody>
      </p:sp>
    </p:spTree>
    <p:extLst>
      <p:ext uri="{BB962C8B-B14F-4D97-AF65-F5344CB8AC3E}">
        <p14:creationId xmlns:p14="http://schemas.microsoft.com/office/powerpoint/2010/main" val="56453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9DB3C2-DD54-4CA7-B16C-2E3D08BC46C2}"/>
              </a:ext>
            </a:extLst>
          </p:cNvPr>
          <p:cNvSpPr txBox="1"/>
          <p:nvPr/>
        </p:nvSpPr>
        <p:spPr>
          <a:xfrm>
            <a:off x="-142568" y="103453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u="sng" dirty="0">
                <a:cs typeface="Times New Roman" panose="02020603050405020304" pitchFamily="18" charset="0"/>
              </a:rPr>
              <a:t>Multiplication OF GALOIS FIELD</a:t>
            </a:r>
            <a:endParaRPr lang="en-IN" sz="2000" i="1" u="sng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74B23-B6F7-4AFE-96E0-B9A6A60B227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47" b="5593"/>
          <a:stretch/>
        </p:blipFill>
        <p:spPr bwMode="auto">
          <a:xfrm>
            <a:off x="521999" y="1681063"/>
            <a:ext cx="7814865" cy="31710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0E267118-544E-4910-833B-338E98BA8059}"/>
              </a:ext>
            </a:extLst>
          </p:cNvPr>
          <p:cNvSpPr txBox="1">
            <a:spLocks/>
          </p:cNvSpPr>
          <p:nvPr/>
        </p:nvSpPr>
        <p:spPr>
          <a:xfrm>
            <a:off x="4139335" y="6409022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ECE, DSCE                                                                                                                  14</a:t>
            </a:r>
          </a:p>
        </p:txBody>
      </p:sp>
    </p:spTree>
    <p:extLst>
      <p:ext uri="{BB962C8B-B14F-4D97-AF65-F5344CB8AC3E}">
        <p14:creationId xmlns:p14="http://schemas.microsoft.com/office/powerpoint/2010/main" val="385000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9DB3C2-DD54-4CA7-B16C-2E3D08BC46C2}"/>
              </a:ext>
            </a:extLst>
          </p:cNvPr>
          <p:cNvSpPr txBox="1"/>
          <p:nvPr/>
        </p:nvSpPr>
        <p:spPr>
          <a:xfrm>
            <a:off x="-781666" y="118883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u="sng" dirty="0"/>
              <a:t>Syndrome calculation</a:t>
            </a:r>
            <a:endParaRPr lang="en-IN" sz="2000" i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2240F-4B8F-4A7F-BC72-3441152333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17"/>
          <a:stretch/>
        </p:blipFill>
        <p:spPr>
          <a:xfrm>
            <a:off x="422787" y="1753420"/>
            <a:ext cx="7739592" cy="3919793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610C170-04E4-4030-8784-9D5EAD8B9FA4}"/>
              </a:ext>
            </a:extLst>
          </p:cNvPr>
          <p:cNvSpPr txBox="1">
            <a:spLocks/>
          </p:cNvSpPr>
          <p:nvPr/>
        </p:nvSpPr>
        <p:spPr>
          <a:xfrm>
            <a:off x="3880815" y="6281203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ECE, DSCE                                                                                                                  15</a:t>
            </a:r>
          </a:p>
        </p:txBody>
      </p:sp>
    </p:spTree>
    <p:extLst>
      <p:ext uri="{BB962C8B-B14F-4D97-AF65-F5344CB8AC3E}">
        <p14:creationId xmlns:p14="http://schemas.microsoft.com/office/powerpoint/2010/main" val="423918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6227" y="2799981"/>
            <a:ext cx="347154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2460" marR="5080" indent="-620395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6342" y="760808"/>
            <a:ext cx="3611316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757" y="1637484"/>
            <a:ext cx="8462486" cy="358303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INTRODUCTION</a:t>
            </a:r>
            <a:endParaRPr sz="24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GALOIS FIELD</a:t>
            </a:r>
            <a:endParaRPr sz="2400" dirty="0">
              <a:latin typeface="Times New Roman"/>
              <a:cs typeface="Times New Roman"/>
            </a:endParaRPr>
          </a:p>
          <a:p>
            <a:pPr marL="287020" indent="-274320">
              <a:spcBef>
                <a:spcPts val="6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THE ELEMENTS OF GF(2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spc="-1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ADDITION OF GALOIS FIELD ELEMENTS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MULTIPLICATION OF GALOIS FIELD ELEMENTS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(15, 7) BCH DECODER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SYNDROME CALCULATION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SIMULATION AND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7B01F-4D72-4E44-AC24-1BC0ECA4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1851" y="6275502"/>
            <a:ext cx="5004665" cy="365125"/>
          </a:xfrm>
        </p:spPr>
        <p:txBody>
          <a:bodyPr/>
          <a:lstStyle/>
          <a:p>
            <a:r>
              <a:rPr lang="en-IN" dirty="0"/>
              <a:t>ECE, DSCE                                                                                                                 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198B-8612-4F9B-BDB7-03B3642E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980" y="211672"/>
            <a:ext cx="3100039" cy="994172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AA7EC-CC06-409B-9199-73AC9301DE57}"/>
              </a:ext>
            </a:extLst>
          </p:cNvPr>
          <p:cNvSpPr txBox="1"/>
          <p:nvPr/>
        </p:nvSpPr>
        <p:spPr>
          <a:xfrm>
            <a:off x="379436" y="1181215"/>
            <a:ext cx="8079271" cy="4968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365" marR="33338" indent="-206216" algn="just" defTabSz="685800">
              <a:lnSpc>
                <a:spcPct val="150000"/>
              </a:lnSpc>
              <a:spcBef>
                <a:spcPts val="161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53841" algn="l"/>
                <a:tab pos="1469231" algn="l"/>
                <a:tab pos="2834640" algn="l"/>
                <a:tab pos="3246120" algn="l"/>
                <a:tab pos="4357211" algn="l"/>
                <a:tab pos="4713923" algn="l"/>
                <a:tab pos="5455919" algn="l"/>
                <a:tab pos="5829776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In mathematics, a finite field also known as a </a:t>
            </a:r>
            <a:r>
              <a:rPr lang="en-US" sz="2000" b="1" dirty="0">
                <a:cs typeface="Times New Roman" panose="02020603050405020304" pitchFamily="18" charset="0"/>
              </a:rPr>
              <a:t>Galois field </a:t>
            </a:r>
            <a:r>
              <a:rPr lang="en-US" sz="2000" dirty="0">
                <a:cs typeface="Times New Roman" panose="02020603050405020304" pitchFamily="18" charset="0"/>
              </a:rPr>
              <a:t>(named in honor of </a:t>
            </a:r>
            <a:r>
              <a:rPr lang="en-US" sz="2000" dirty="0" err="1">
                <a:cs typeface="Times New Roman" panose="02020603050405020304" pitchFamily="18" charset="0"/>
              </a:rPr>
              <a:t>Évariste</a:t>
            </a:r>
            <a:r>
              <a:rPr lang="en-US" sz="2000" dirty="0">
                <a:cs typeface="Times New Roman" panose="02020603050405020304" pitchFamily="18" charset="0"/>
              </a:rPr>
              <a:t> Galois) is a field that contains a finite number of elements. It is a set on which the operations of multiplication, addition, subtraction and division are defined and satisfy certain basic rules.</a:t>
            </a:r>
          </a:p>
          <a:p>
            <a:pPr marL="253365" marR="33338" indent="-206216" algn="just" defTabSz="685800">
              <a:lnSpc>
                <a:spcPct val="150000"/>
              </a:lnSpc>
              <a:spcBef>
                <a:spcPts val="161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53841" algn="l"/>
                <a:tab pos="1469231" algn="l"/>
                <a:tab pos="2834640" algn="l"/>
                <a:tab pos="3246120" algn="l"/>
                <a:tab pos="4357211" algn="l"/>
                <a:tab pos="4713923" algn="l"/>
                <a:tab pos="5455919" algn="l"/>
                <a:tab pos="5829776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Arithmetic in a finite field is different from standard integer arithmetic. There are a limited number of elements in the finite field; all operations performed in the finite field result in an element within that field. </a:t>
            </a:r>
          </a:p>
          <a:p>
            <a:pPr marL="253365" marR="33338" indent="-206216" algn="just" defTabSz="685800">
              <a:lnSpc>
                <a:spcPct val="150000"/>
              </a:lnSpc>
              <a:spcBef>
                <a:spcPts val="161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53841" algn="l"/>
                <a:tab pos="1469231" algn="l"/>
                <a:tab pos="2834640" algn="l"/>
                <a:tab pos="3246120" algn="l"/>
                <a:tab pos="4357211" algn="l"/>
                <a:tab pos="4713923" algn="l"/>
                <a:tab pos="5455919" algn="l"/>
                <a:tab pos="5829776" algn="l"/>
              </a:tabLst>
              <a:defRPr/>
            </a:pPr>
            <a:r>
              <a:rPr lang="en-US" sz="2000" dirty="0">
                <a:cs typeface="Times New Roman" panose="02020603050405020304" pitchFamily="18" charset="0"/>
              </a:rPr>
              <a:t>Finite fields are used in a variety of applications, such as classical coding theory in linear block codes for example BCH codes and Reed Solomon error correction.</a:t>
            </a:r>
            <a:endParaRPr lang="en-US" sz="2000" dirty="0">
              <a:solidFill>
                <a:srgbClr val="202124"/>
              </a:solidFill>
              <a:cs typeface="Times New Roman" panose="02020603050405020304" pitchFamily="18" charset="0"/>
            </a:endParaRPr>
          </a:p>
          <a:p>
            <a:endParaRPr lang="en-IN" sz="135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66A39-805C-49B9-8386-99A69A4B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0815" y="6281203"/>
            <a:ext cx="5004665" cy="365125"/>
          </a:xfrm>
        </p:spPr>
        <p:txBody>
          <a:bodyPr/>
          <a:lstStyle/>
          <a:p>
            <a:r>
              <a:rPr lang="en-IN" dirty="0"/>
              <a:t>ECE, DSCE                                                                                                                  3</a:t>
            </a:r>
          </a:p>
        </p:txBody>
      </p:sp>
    </p:spTree>
    <p:extLst>
      <p:ext uri="{BB962C8B-B14F-4D97-AF65-F5344CB8AC3E}">
        <p14:creationId xmlns:p14="http://schemas.microsoft.com/office/powerpoint/2010/main" val="47009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537" y="959047"/>
            <a:ext cx="8162925" cy="2235677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37820" marR="44450" indent="-274955">
              <a:lnSpc>
                <a:spcPts val="3350"/>
              </a:lnSpc>
              <a:spcBef>
                <a:spcPts val="21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338455" algn="l"/>
                <a:tab pos="1958975" algn="l"/>
                <a:tab pos="3779520" algn="l"/>
                <a:tab pos="4328160" algn="l"/>
                <a:tab pos="5809615" algn="l"/>
                <a:tab pos="6285230" algn="l"/>
                <a:tab pos="7274559" algn="l"/>
                <a:tab pos="7773034" algn="l"/>
              </a:tabLst>
            </a:pPr>
            <a:r>
              <a:rPr lang="en-US" sz="2000" dirty="0">
                <a:solidFill>
                  <a:srgbClr val="202124"/>
                </a:solidFill>
                <a:effectLst/>
                <a:cs typeface="Times New Roman" panose="02020603050405020304" pitchFamily="18" charset="0"/>
              </a:rPr>
              <a:t>It is a type of finite field on which the operations of multiplication, addition, subtraction and division are defined.</a:t>
            </a:r>
          </a:p>
          <a:p>
            <a:pPr marL="337820" marR="44450" indent="-274955">
              <a:lnSpc>
                <a:spcPts val="3350"/>
              </a:lnSpc>
              <a:spcBef>
                <a:spcPts val="21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338455" algn="l"/>
                <a:tab pos="1958975" algn="l"/>
                <a:tab pos="3779520" algn="l"/>
                <a:tab pos="4328160" algn="l"/>
                <a:tab pos="5809615" algn="l"/>
                <a:tab pos="6285230" algn="l"/>
                <a:tab pos="7274559" algn="l"/>
                <a:tab pos="7773034" algn="l"/>
              </a:tabLst>
            </a:pPr>
            <a:r>
              <a:rPr lang="en-US" sz="2000" dirty="0"/>
              <a:t>Consider the equation, P(x) = x</a:t>
            </a:r>
            <a:r>
              <a:rPr lang="en-US" sz="2000" baseline="30000" dirty="0"/>
              <a:t>4</a:t>
            </a:r>
            <a:r>
              <a:rPr lang="en-US" sz="2000" dirty="0"/>
              <a:t> + x + 1</a:t>
            </a:r>
          </a:p>
          <a:p>
            <a:pPr marL="337820" marR="44450" indent="-274955">
              <a:lnSpc>
                <a:spcPts val="3350"/>
              </a:lnSpc>
              <a:spcBef>
                <a:spcPts val="21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338455" algn="l"/>
                <a:tab pos="1958975" algn="l"/>
                <a:tab pos="3779520" algn="l"/>
                <a:tab pos="4328160" algn="l"/>
                <a:tab pos="5809615" algn="l"/>
                <a:tab pos="6285230" algn="l"/>
                <a:tab pos="7274559" algn="l"/>
                <a:tab pos="7773034" algn="l"/>
              </a:tabLst>
            </a:pPr>
            <a:r>
              <a:rPr lang="en-US" sz="2000" dirty="0"/>
              <a:t>A Galois Field defined by GF(2</a:t>
            </a:r>
            <a:r>
              <a:rPr lang="en-US" sz="2000" baseline="30000" dirty="0"/>
              <a:t>m 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/>
              <a:t>does not have both 0 and 1 as their roots.</a:t>
            </a:r>
          </a:p>
          <a:p>
            <a:pPr marL="337820" marR="44450" indent="-274955">
              <a:lnSpc>
                <a:spcPts val="3350"/>
              </a:lnSpc>
              <a:spcBef>
                <a:spcPts val="21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338455" algn="l"/>
                <a:tab pos="1958975" algn="l"/>
                <a:tab pos="3779520" algn="l"/>
                <a:tab pos="4328160" algn="l"/>
                <a:tab pos="5809615" algn="l"/>
                <a:tab pos="6285230" algn="l"/>
                <a:tab pos="7274559" algn="l"/>
                <a:tab pos="7773034" algn="l"/>
              </a:tabLst>
            </a:pPr>
            <a:endParaRPr lang="en-US" sz="200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8E1EC-EAE1-4859-9D9E-9ADBE7C8151E}"/>
              </a:ext>
            </a:extLst>
          </p:cNvPr>
          <p:cNvSpPr txBox="1"/>
          <p:nvPr/>
        </p:nvSpPr>
        <p:spPr>
          <a:xfrm>
            <a:off x="3152000" y="312716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GALOIS FIELD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5D42E-23B2-4762-98D8-904B63436D13}"/>
              </a:ext>
            </a:extLst>
          </p:cNvPr>
          <p:cNvSpPr txBox="1"/>
          <p:nvPr/>
        </p:nvSpPr>
        <p:spPr>
          <a:xfrm>
            <a:off x="333220" y="3696571"/>
            <a:ext cx="84174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the above equation, it is clear that, neither 0 nor 1 is the root of the equation. So, we can say that the 4th order root of above equation lies outside of the GF (2</a:t>
            </a:r>
            <a:r>
              <a:rPr lang="en-US" sz="2000" baseline="30000" dirty="0"/>
              <a:t>4</a:t>
            </a:r>
            <a:r>
              <a:rPr lang="en-US" sz="2000" dirty="0"/>
              <a:t> ) field. </a:t>
            </a:r>
          </a:p>
          <a:p>
            <a:r>
              <a:rPr lang="en-US" sz="2000" dirty="0"/>
              <a:t>By assuming ‘α’ as one of the root of the equation, </a:t>
            </a:r>
          </a:p>
          <a:p>
            <a:r>
              <a:rPr lang="en-US" sz="2000" dirty="0"/>
              <a:t>Set P(</a:t>
            </a:r>
            <a:r>
              <a:rPr lang="en-US" sz="20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2000" dirty="0"/>
              <a:t>)=0,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8187-B8D4-48EB-8B9C-9525D385D0D2}"/>
              </a:ext>
            </a:extLst>
          </p:cNvPr>
          <p:cNvSpPr txBox="1"/>
          <p:nvPr/>
        </p:nvSpPr>
        <p:spPr>
          <a:xfrm>
            <a:off x="3091087" y="5636912"/>
            <a:ext cx="27735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 (α) = α</a:t>
            </a:r>
            <a:r>
              <a:rPr lang="en-US" sz="2400" baseline="30000" dirty="0"/>
              <a:t>4</a:t>
            </a:r>
            <a:r>
              <a:rPr lang="en-US" sz="2400" dirty="0"/>
              <a:t> + α + 1 = 0 </a:t>
            </a:r>
          </a:p>
          <a:p>
            <a:endParaRPr lang="en-IN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35018780-8600-466E-B707-69A2C17A7B57}"/>
              </a:ext>
            </a:extLst>
          </p:cNvPr>
          <p:cNvSpPr txBox="1">
            <a:spLocks/>
          </p:cNvSpPr>
          <p:nvPr/>
        </p:nvSpPr>
        <p:spPr>
          <a:xfrm>
            <a:off x="3880815" y="6281203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ECE, DSCE                                                                                                                 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55866-B121-4CC1-84E4-AE3A047B0089}"/>
              </a:ext>
            </a:extLst>
          </p:cNvPr>
          <p:cNvSpPr txBox="1"/>
          <p:nvPr/>
        </p:nvSpPr>
        <p:spPr>
          <a:xfrm>
            <a:off x="697201" y="592752"/>
            <a:ext cx="762245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Rearranging the above equation gives,</a:t>
            </a:r>
          </a:p>
          <a:p>
            <a:r>
              <a:rPr lang="en-US" sz="2000" dirty="0"/>
              <a:t>α</a:t>
            </a:r>
            <a:r>
              <a:rPr lang="en-US" sz="2000" baseline="30000" dirty="0"/>
              <a:t>4</a:t>
            </a:r>
            <a:r>
              <a:rPr lang="en-US" sz="2000" dirty="0"/>
              <a:t>= α + 1 </a:t>
            </a:r>
          </a:p>
          <a:p>
            <a:r>
              <a:rPr lang="en-US" sz="2000" dirty="0"/>
              <a:t>But multiplying α to the above equation gives, </a:t>
            </a:r>
          </a:p>
          <a:p>
            <a:r>
              <a:rPr lang="en-US" sz="2000" dirty="0"/>
              <a:t>α</a:t>
            </a:r>
            <a:r>
              <a:rPr lang="en-US" sz="2000" baseline="30000" dirty="0"/>
              <a:t>4</a:t>
            </a:r>
            <a:r>
              <a:rPr lang="en-US" sz="2000" dirty="0"/>
              <a:t> = α + 1</a:t>
            </a:r>
          </a:p>
          <a:p>
            <a:r>
              <a:rPr lang="en-US" sz="2000" dirty="0"/>
              <a:t>α</a:t>
            </a:r>
            <a:r>
              <a:rPr lang="en-US" sz="2000" baseline="30000" dirty="0"/>
              <a:t>5</a:t>
            </a:r>
            <a:r>
              <a:rPr lang="en-US" sz="2000" dirty="0"/>
              <a:t> = α</a:t>
            </a:r>
            <a:r>
              <a:rPr lang="en-US" sz="2000" baseline="30000" dirty="0"/>
              <a:t>4</a:t>
            </a:r>
            <a:r>
              <a:rPr lang="en-US" sz="2000" dirty="0"/>
              <a:t> . α = α</a:t>
            </a:r>
            <a:r>
              <a:rPr lang="en-US" sz="2000" baseline="30000" dirty="0"/>
              <a:t>2</a:t>
            </a:r>
            <a:r>
              <a:rPr lang="en-US" sz="2000" dirty="0"/>
              <a:t> + α </a:t>
            </a:r>
          </a:p>
          <a:p>
            <a:r>
              <a:rPr lang="en-US" sz="2000" dirty="0"/>
              <a:t>α</a:t>
            </a:r>
            <a:r>
              <a:rPr lang="en-US" sz="2000" baseline="30000" dirty="0"/>
              <a:t>6</a:t>
            </a:r>
            <a:r>
              <a:rPr lang="en-US" sz="2000" dirty="0"/>
              <a:t> = α</a:t>
            </a:r>
            <a:r>
              <a:rPr lang="en-US" sz="2000" baseline="30000" dirty="0"/>
              <a:t>5</a:t>
            </a:r>
            <a:r>
              <a:rPr lang="en-US" sz="2000" dirty="0"/>
              <a:t> . α = α</a:t>
            </a:r>
            <a:r>
              <a:rPr lang="en-US" sz="2000" baseline="30000" dirty="0"/>
              <a:t>3</a:t>
            </a:r>
            <a:r>
              <a:rPr lang="en-US" sz="2000" dirty="0"/>
              <a:t> + α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</a:p>
          <a:p>
            <a:r>
              <a:rPr lang="en-US" sz="2000" dirty="0"/>
              <a:t>α</a:t>
            </a:r>
            <a:r>
              <a:rPr lang="en-US" sz="2000" baseline="30000" dirty="0"/>
              <a:t>7  </a:t>
            </a:r>
            <a:r>
              <a:rPr lang="en-US" sz="2000" dirty="0"/>
              <a:t>= α</a:t>
            </a:r>
            <a:r>
              <a:rPr lang="en-US" sz="2000" baseline="30000" dirty="0"/>
              <a:t>6</a:t>
            </a:r>
            <a:r>
              <a:rPr lang="en-US" sz="2000" dirty="0"/>
              <a:t> . α = α</a:t>
            </a:r>
            <a:r>
              <a:rPr lang="en-US" sz="2000" baseline="30000" dirty="0"/>
              <a:t>4</a:t>
            </a:r>
            <a:r>
              <a:rPr lang="en-US" sz="2000" dirty="0"/>
              <a:t> + α</a:t>
            </a:r>
            <a:r>
              <a:rPr lang="en-US" sz="2000" baseline="30000" dirty="0"/>
              <a:t>3</a:t>
            </a:r>
            <a:r>
              <a:rPr lang="en-US" sz="2000" dirty="0"/>
              <a:t> . . . </a:t>
            </a:r>
          </a:p>
          <a:p>
            <a:endParaRPr lang="en-US" sz="2000" dirty="0"/>
          </a:p>
          <a:p>
            <a:r>
              <a:rPr lang="en-US" sz="2000" dirty="0"/>
              <a:t>The higher order field elements can be generated similarly by multiplying α to its previous power. </a:t>
            </a:r>
          </a:p>
          <a:p>
            <a:r>
              <a:rPr lang="en-US" sz="2000" dirty="0"/>
              <a:t>The fifteenth power of α can be calculate as below: α</a:t>
            </a:r>
            <a:r>
              <a:rPr lang="en-US" sz="2000" baseline="30000" dirty="0"/>
              <a:t>15</a:t>
            </a:r>
            <a:r>
              <a:rPr lang="en-US" sz="2000" dirty="0"/>
              <a:t>= α</a:t>
            </a:r>
            <a:r>
              <a:rPr lang="en-US" sz="2000" baseline="30000" dirty="0"/>
              <a:t>14</a:t>
            </a:r>
            <a:r>
              <a:rPr lang="en-US" sz="2000" dirty="0"/>
              <a:t>. α = 1. Here, the simplification of the fifteenth order gives 1, </a:t>
            </a:r>
          </a:p>
          <a:p>
            <a:r>
              <a:rPr lang="en-US" sz="2000" dirty="0"/>
              <a:t>which is an existing element so; further powers of α will always give the existing elements.</a:t>
            </a:r>
          </a:p>
          <a:p>
            <a:r>
              <a:rPr lang="en-US" sz="2000" dirty="0"/>
              <a:t>Therefore, the field </a:t>
            </a:r>
            <a:r>
              <a:rPr lang="en-US" sz="2000" b="1" dirty="0"/>
              <a:t>GF (2</a:t>
            </a:r>
            <a:r>
              <a:rPr lang="en-US" sz="2000" b="1" baseline="30000" dirty="0"/>
              <a:t>4</a:t>
            </a:r>
            <a:r>
              <a:rPr lang="en-US" sz="2000" b="1" dirty="0"/>
              <a:t>) </a:t>
            </a:r>
            <a:r>
              <a:rPr lang="en-US" sz="2000" dirty="0"/>
              <a:t>has the following </a:t>
            </a:r>
            <a:r>
              <a:rPr lang="en-US" sz="2000" b="1" dirty="0"/>
              <a:t>16 elements</a:t>
            </a:r>
            <a:r>
              <a:rPr lang="en-US" sz="2000" dirty="0"/>
              <a:t>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3E8C94-557B-4B09-A8B5-D485D57C3CC4}"/>
              </a:ext>
            </a:extLst>
          </p:cNvPr>
          <p:cNvSpPr/>
          <p:nvPr/>
        </p:nvSpPr>
        <p:spPr>
          <a:xfrm>
            <a:off x="606252" y="5623265"/>
            <a:ext cx="7474975" cy="641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30172-4D0F-4375-B1FE-D1615FD78911}"/>
              </a:ext>
            </a:extLst>
          </p:cNvPr>
          <p:cNvSpPr txBox="1"/>
          <p:nvPr/>
        </p:nvSpPr>
        <p:spPr>
          <a:xfrm>
            <a:off x="638209" y="5713423"/>
            <a:ext cx="7487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0, 1, α, α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 α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α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α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 α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 α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 α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α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 α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α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α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α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α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0922FB00-C020-4FD6-96A6-485F77C225FC}"/>
              </a:ext>
            </a:extLst>
          </p:cNvPr>
          <p:cNvSpPr txBox="1">
            <a:spLocks/>
          </p:cNvSpPr>
          <p:nvPr/>
        </p:nvSpPr>
        <p:spPr>
          <a:xfrm>
            <a:off x="3910312" y="6344941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ECE, DSCE                                                                                                                  5</a:t>
            </a:r>
          </a:p>
        </p:txBody>
      </p:sp>
    </p:spTree>
    <p:extLst>
      <p:ext uri="{BB962C8B-B14F-4D97-AF65-F5344CB8AC3E}">
        <p14:creationId xmlns:p14="http://schemas.microsoft.com/office/powerpoint/2010/main" val="93401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1014DE-8FE1-4CA2-95FB-B5149331C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0"/>
          <a:stretch/>
        </p:blipFill>
        <p:spPr>
          <a:xfrm>
            <a:off x="4056542" y="1223495"/>
            <a:ext cx="4902602" cy="51029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788D3F-1B30-47FF-8EB0-873726315233}"/>
              </a:ext>
            </a:extLst>
          </p:cNvPr>
          <p:cNvSpPr txBox="1"/>
          <p:nvPr/>
        </p:nvSpPr>
        <p:spPr>
          <a:xfrm>
            <a:off x="222522" y="1650940"/>
            <a:ext cx="37628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the primitive polynomial,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Set, P(</a:t>
            </a:r>
            <a:r>
              <a:rPr lang="en-US" sz="20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2000" dirty="0"/>
              <a:t>)=0,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construct GF(2</a:t>
            </a:r>
            <a:r>
              <a:rPr lang="en-US" sz="2000" baseline="30000" dirty="0"/>
              <a:t>4</a:t>
            </a:r>
            <a:r>
              <a:rPr lang="en-US" sz="2000" dirty="0"/>
              <a:t>) from this </a:t>
            </a:r>
          </a:p>
          <a:p>
            <a:r>
              <a:rPr lang="en-US" sz="2000" dirty="0"/>
              <a:t>Equation,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4215D-E2DC-496B-A899-11FDA4FEA5C0}"/>
              </a:ext>
            </a:extLst>
          </p:cNvPr>
          <p:cNvSpPr txBox="1"/>
          <p:nvPr/>
        </p:nvSpPr>
        <p:spPr>
          <a:xfrm>
            <a:off x="308768" y="4626335"/>
            <a:ext cx="2973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2000" baseline="30000" dirty="0">
                <a:ea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sz="2000" dirty="0">
                <a:ea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sz="20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 .</a:t>
            </a:r>
            <a:r>
              <a:rPr lang="en-US" sz="2000" baseline="300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sz="20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= (1+ )= + </a:t>
            </a:r>
            <a:r>
              <a:rPr lang="en-US" sz="2000" baseline="300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IN" sz="2000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08DB1-8F16-46BA-B51B-EB73E8924940}"/>
              </a:ext>
            </a:extLst>
          </p:cNvPr>
          <p:cNvSpPr txBox="1"/>
          <p:nvPr/>
        </p:nvSpPr>
        <p:spPr>
          <a:xfrm>
            <a:off x="308768" y="5144695"/>
            <a:ext cx="3236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2000" baseline="300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sz="2000" dirty="0">
                <a:ea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sz="20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 .</a:t>
            </a:r>
            <a:r>
              <a:rPr lang="en-US" sz="2000" baseline="300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sz="20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= ( + </a:t>
            </a:r>
            <a:r>
              <a:rPr lang="en-US" sz="2000" baseline="300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0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)= </a:t>
            </a:r>
            <a:r>
              <a:rPr lang="en-US" sz="2000" baseline="300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0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+ </a:t>
            </a:r>
            <a:r>
              <a:rPr lang="en-US" sz="2000" baseline="300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IN" sz="2000" baseline="30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C0E52-D23B-4295-B66E-5F1D354FF5FE}"/>
              </a:ext>
            </a:extLst>
          </p:cNvPr>
          <p:cNvSpPr txBox="1"/>
          <p:nvPr/>
        </p:nvSpPr>
        <p:spPr>
          <a:xfrm>
            <a:off x="1310979" y="195157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the elements of GF(2</a:t>
            </a:r>
            <a:r>
              <a:rPr lang="en-US" sz="2800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24CB8-E0FD-42C0-ABBB-7E90D1EC818C}"/>
              </a:ext>
            </a:extLst>
          </p:cNvPr>
          <p:cNvSpPr txBox="1"/>
          <p:nvPr/>
        </p:nvSpPr>
        <p:spPr>
          <a:xfrm>
            <a:off x="894590" y="2068083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P(x) = x</a:t>
            </a:r>
            <a:r>
              <a:rPr lang="en-US" sz="2400" baseline="30000" dirty="0"/>
              <a:t>4</a:t>
            </a:r>
            <a:r>
              <a:rPr lang="en-US" sz="2400" dirty="0"/>
              <a:t> + x + 1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0968A-8CAD-4537-ACB8-F3155CB0DF4C}"/>
              </a:ext>
            </a:extLst>
          </p:cNvPr>
          <p:cNvSpPr txBox="1"/>
          <p:nvPr/>
        </p:nvSpPr>
        <p:spPr>
          <a:xfrm>
            <a:off x="844789" y="2976387"/>
            <a:ext cx="282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 (α) = α</a:t>
            </a:r>
            <a:r>
              <a:rPr lang="en-US" sz="2400" baseline="30000" dirty="0"/>
              <a:t>4</a:t>
            </a:r>
            <a:r>
              <a:rPr lang="en-US" sz="2400" dirty="0"/>
              <a:t> + α + 1 = 0 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5A2F8CE9-AD37-4A4F-9FFB-A457A2C9CBD3}"/>
              </a:ext>
            </a:extLst>
          </p:cNvPr>
          <p:cNvSpPr txBox="1">
            <a:spLocks/>
          </p:cNvSpPr>
          <p:nvPr/>
        </p:nvSpPr>
        <p:spPr>
          <a:xfrm>
            <a:off x="3762828" y="6429527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ECE, DSCE                                                                                                                  6</a:t>
            </a:r>
          </a:p>
        </p:txBody>
      </p:sp>
    </p:spTree>
    <p:extLst>
      <p:ext uri="{BB962C8B-B14F-4D97-AF65-F5344CB8AC3E}">
        <p14:creationId xmlns:p14="http://schemas.microsoft.com/office/powerpoint/2010/main" val="360035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02626-0462-42CD-A019-2852E00122D4}"/>
              </a:ext>
            </a:extLst>
          </p:cNvPr>
          <p:cNvSpPr txBox="1"/>
          <p:nvPr/>
        </p:nvSpPr>
        <p:spPr>
          <a:xfrm>
            <a:off x="1541205" y="250922"/>
            <a:ext cx="6061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GALOIS FIELD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454D46-EAE8-420B-8125-29F830E1E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8" r="7756"/>
          <a:stretch/>
        </p:blipFill>
        <p:spPr>
          <a:xfrm>
            <a:off x="3692014" y="2437673"/>
            <a:ext cx="5319253" cy="33725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C0E330-2642-4ADD-8AB2-D22EC29D34E7}"/>
              </a:ext>
            </a:extLst>
          </p:cNvPr>
          <p:cNvSpPr txBox="1"/>
          <p:nvPr/>
        </p:nvSpPr>
        <p:spPr>
          <a:xfrm>
            <a:off x="309893" y="1264286"/>
            <a:ext cx="84652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GF(2</a:t>
            </a:r>
            <a:r>
              <a:rPr lang="en-US" sz="2000" baseline="30000" dirty="0"/>
              <a:t>m</a:t>
            </a:r>
            <a:r>
              <a:rPr lang="en-US" sz="2000" dirty="0"/>
              <a:t>), to add two fields elements, we simply add their vector representation (XOR operation).</a:t>
            </a:r>
          </a:p>
          <a:p>
            <a:r>
              <a:rPr lang="en-US" sz="2000" dirty="0"/>
              <a:t>The resultant vector is then the vector representation of the sum of the two field elements.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AE56E-0AF3-422D-AD5B-24D02410FE9B}"/>
              </a:ext>
            </a:extLst>
          </p:cNvPr>
          <p:cNvSpPr txBox="1"/>
          <p:nvPr/>
        </p:nvSpPr>
        <p:spPr>
          <a:xfrm>
            <a:off x="309893" y="2955849"/>
            <a:ext cx="37850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 </a:t>
            </a:r>
            <a:r>
              <a:rPr lang="en-US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baseline="30000" dirty="0">
                <a:ea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en-US" baseline="30000" dirty="0">
                <a:effectLst/>
                <a:ea typeface="Times New Roman" panose="02020603050405020304" pitchFamily="18" charset="0"/>
              </a:rPr>
              <a:t>  </a:t>
            </a:r>
            <a:r>
              <a:rPr lang="en-US" dirty="0">
                <a:effectLst/>
                <a:ea typeface="Times New Roman" panose="02020603050405020304" pitchFamily="18" charset="0"/>
              </a:rPr>
              <a:t> and  </a:t>
            </a:r>
            <a:r>
              <a:rPr lang="en-US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baseline="30000" dirty="0">
                <a:ea typeface="Times New Roman" panose="02020603050405020304" pitchFamily="18" charset="0"/>
                <a:sym typeface="Symbol" panose="05050102010706020507" pitchFamily="18" charset="2"/>
              </a:rPr>
              <a:t>13  </a:t>
            </a:r>
            <a:r>
              <a:rPr lang="en-US" dirty="0"/>
              <a:t>in GF(2</a:t>
            </a:r>
            <a:r>
              <a:rPr lang="en-US" baseline="30000" dirty="0"/>
              <a:t>4</a:t>
            </a:r>
            <a:r>
              <a:rPr lang="en-US" dirty="0"/>
              <a:t>),</a:t>
            </a:r>
          </a:p>
          <a:p>
            <a:r>
              <a:rPr lang="en-US" dirty="0"/>
              <a:t>In vector representation we can write:</a:t>
            </a:r>
          </a:p>
          <a:p>
            <a:r>
              <a:rPr lang="en-US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baseline="30000" dirty="0">
                <a:ea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en-US" dirty="0"/>
              <a:t> =&gt; 1101                    </a:t>
            </a:r>
          </a:p>
          <a:p>
            <a:r>
              <a:rPr lang="en-US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baseline="300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13</a:t>
            </a:r>
            <a:r>
              <a:rPr lang="en-US" dirty="0"/>
              <a:t> =&gt; 1011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So, </a:t>
            </a:r>
            <a:r>
              <a:rPr lang="en-US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baseline="30000" dirty="0">
                <a:ea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en-US" dirty="0"/>
              <a:t> + </a:t>
            </a:r>
            <a:r>
              <a:rPr lang="en-US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baseline="30000" dirty="0">
                <a:ea typeface="Times New Roman" panose="02020603050405020304" pitchFamily="18" charset="0"/>
                <a:sym typeface="Symbol" panose="05050102010706020507" pitchFamily="18" charset="2"/>
              </a:rPr>
              <a:t>13  </a:t>
            </a:r>
            <a:r>
              <a:rPr lang="en-US" dirty="0"/>
              <a:t>will be, </a:t>
            </a:r>
          </a:p>
          <a:p>
            <a:r>
              <a:rPr lang="en-US" dirty="0"/>
              <a:t>1101 + 1011 = 0110,</a:t>
            </a:r>
          </a:p>
          <a:p>
            <a:r>
              <a:rPr lang="en-US" dirty="0"/>
              <a:t>which is the vector representation </a:t>
            </a:r>
          </a:p>
          <a:p>
            <a:r>
              <a:rPr lang="en-US" dirty="0"/>
              <a:t>of </a:t>
            </a:r>
            <a:r>
              <a:rPr lang="en-US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baseline="30000" dirty="0"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C8083-92DD-4A83-AE0A-927B3C50973F}"/>
              </a:ext>
            </a:extLst>
          </p:cNvPr>
          <p:cNvSpPr txBox="1"/>
          <p:nvPr/>
        </p:nvSpPr>
        <p:spPr>
          <a:xfrm>
            <a:off x="5285482" y="5910504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Galois Field Adder )</a:t>
            </a:r>
            <a:endParaRPr lang="en-IN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04287341-6798-4C99-8D7F-1A605797CBBA}"/>
              </a:ext>
            </a:extLst>
          </p:cNvPr>
          <p:cNvSpPr txBox="1">
            <a:spLocks/>
          </p:cNvSpPr>
          <p:nvPr/>
        </p:nvSpPr>
        <p:spPr>
          <a:xfrm>
            <a:off x="3849306" y="6413933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ECE, DSCE                                                                                                                  7</a:t>
            </a:r>
          </a:p>
        </p:txBody>
      </p:sp>
    </p:spTree>
    <p:extLst>
      <p:ext uri="{BB962C8B-B14F-4D97-AF65-F5344CB8AC3E}">
        <p14:creationId xmlns:p14="http://schemas.microsoft.com/office/powerpoint/2010/main" val="90340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F57B69-CD03-4DB9-9B32-B1421635775F}"/>
              </a:ext>
            </a:extLst>
          </p:cNvPr>
          <p:cNvSpPr txBox="1"/>
          <p:nvPr/>
        </p:nvSpPr>
        <p:spPr>
          <a:xfrm>
            <a:off x="2012838" y="344128"/>
            <a:ext cx="518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for Galois field addition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A23E28-2178-4B19-8019-DA691072A36F}"/>
              </a:ext>
            </a:extLst>
          </p:cNvPr>
          <p:cNvSpPr/>
          <p:nvPr/>
        </p:nvSpPr>
        <p:spPr>
          <a:xfrm>
            <a:off x="4778477" y="1472647"/>
            <a:ext cx="2399062" cy="17643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47C6AE-7794-4AC7-AC58-6EBC7DD86482}"/>
              </a:ext>
            </a:extLst>
          </p:cNvPr>
          <p:cNvSpPr/>
          <p:nvPr/>
        </p:nvSpPr>
        <p:spPr>
          <a:xfrm>
            <a:off x="351186" y="1150724"/>
            <a:ext cx="2038053" cy="28780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87FB3-D026-4A1E-B301-1D8DC1F3F4D5}"/>
              </a:ext>
            </a:extLst>
          </p:cNvPr>
          <p:cNvSpPr txBox="1"/>
          <p:nvPr/>
        </p:nvSpPr>
        <p:spPr>
          <a:xfrm>
            <a:off x="448992" y="1297085"/>
            <a:ext cx="19402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Control Signals:</a:t>
            </a:r>
          </a:p>
          <a:p>
            <a:r>
              <a:rPr lang="en-US" dirty="0"/>
              <a:t>INPUT CLK</a:t>
            </a:r>
          </a:p>
          <a:p>
            <a:r>
              <a:rPr lang="en-US" dirty="0"/>
              <a:t>INPUT </a:t>
            </a:r>
            <a:r>
              <a:rPr lang="en-US" dirty="0" err="1"/>
              <a:t>powerA</a:t>
            </a:r>
            <a:endParaRPr lang="en-US" dirty="0"/>
          </a:p>
          <a:p>
            <a:r>
              <a:rPr lang="en-US" dirty="0"/>
              <a:t>INPUT </a:t>
            </a:r>
            <a:r>
              <a:rPr lang="en-US" dirty="0" err="1"/>
              <a:t>powerB</a:t>
            </a:r>
            <a:endParaRPr lang="en-US" dirty="0"/>
          </a:p>
          <a:p>
            <a:r>
              <a:rPr lang="en-US" dirty="0"/>
              <a:t>OUTPUT out</a:t>
            </a:r>
          </a:p>
          <a:p>
            <a:endParaRPr lang="en-US" dirty="0"/>
          </a:p>
          <a:p>
            <a:r>
              <a:rPr lang="en-US" i="1" dirty="0"/>
              <a:t>Two reg variables:</a:t>
            </a:r>
          </a:p>
          <a:p>
            <a:r>
              <a:rPr lang="en-US" dirty="0"/>
              <a:t>4-bit  “</a:t>
            </a:r>
            <a:r>
              <a:rPr lang="en-US" dirty="0" err="1"/>
              <a:t>alphaA</a:t>
            </a:r>
            <a:r>
              <a:rPr lang="en-US" dirty="0"/>
              <a:t>”     </a:t>
            </a:r>
          </a:p>
          <a:p>
            <a:r>
              <a:rPr lang="en-US" dirty="0"/>
              <a:t>4-bit  “</a:t>
            </a:r>
            <a:r>
              <a:rPr lang="en-US" dirty="0" err="1"/>
              <a:t>alphaB</a:t>
            </a:r>
            <a:r>
              <a:rPr lang="en-US" dirty="0"/>
              <a:t>”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A08136-0FA5-4019-8E9D-EB465A72C1E1}"/>
              </a:ext>
            </a:extLst>
          </p:cNvPr>
          <p:cNvCxnSpPr/>
          <p:nvPr/>
        </p:nvCxnSpPr>
        <p:spPr>
          <a:xfrm>
            <a:off x="3805082" y="1917288"/>
            <a:ext cx="816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ABBD94-698A-4B96-9344-4E207B856300}"/>
              </a:ext>
            </a:extLst>
          </p:cNvPr>
          <p:cNvCxnSpPr/>
          <p:nvPr/>
        </p:nvCxnSpPr>
        <p:spPr>
          <a:xfrm>
            <a:off x="3805082" y="2411712"/>
            <a:ext cx="816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92224F-2862-46F0-96C8-4A5C4A194D71}"/>
              </a:ext>
            </a:extLst>
          </p:cNvPr>
          <p:cNvCxnSpPr/>
          <p:nvPr/>
        </p:nvCxnSpPr>
        <p:spPr>
          <a:xfrm>
            <a:off x="3824748" y="2890681"/>
            <a:ext cx="816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E44971-69AE-4B29-8B65-A426EE9665A6}"/>
              </a:ext>
            </a:extLst>
          </p:cNvPr>
          <p:cNvSpPr txBox="1"/>
          <p:nvPr/>
        </p:nvSpPr>
        <p:spPr>
          <a:xfrm>
            <a:off x="3178724" y="173262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844553-076B-4C09-A4D1-2B708324A5A5}"/>
              </a:ext>
            </a:extLst>
          </p:cNvPr>
          <p:cNvSpPr txBox="1"/>
          <p:nvPr/>
        </p:nvSpPr>
        <p:spPr>
          <a:xfrm>
            <a:off x="2935146" y="2227046"/>
            <a:ext cx="9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powerA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F349F6-4E09-4628-B0AC-6845C0BD12B3}"/>
              </a:ext>
            </a:extLst>
          </p:cNvPr>
          <p:cNvSpPr txBox="1"/>
          <p:nvPr/>
        </p:nvSpPr>
        <p:spPr>
          <a:xfrm>
            <a:off x="2933329" y="2711637"/>
            <a:ext cx="91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powerB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2492FD-4B89-4595-A363-C604D62B65DA}"/>
              </a:ext>
            </a:extLst>
          </p:cNvPr>
          <p:cNvSpPr txBox="1"/>
          <p:nvPr/>
        </p:nvSpPr>
        <p:spPr>
          <a:xfrm>
            <a:off x="4987519" y="1876245"/>
            <a:ext cx="9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powerA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21C6F-EAE7-4E3E-BE42-F889FCF7194F}"/>
              </a:ext>
            </a:extLst>
          </p:cNvPr>
          <p:cNvSpPr txBox="1"/>
          <p:nvPr/>
        </p:nvSpPr>
        <p:spPr>
          <a:xfrm>
            <a:off x="6115659" y="1876245"/>
            <a:ext cx="91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powerB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2C0636-C36A-41A8-A082-FC6F25B3BC81}"/>
              </a:ext>
            </a:extLst>
          </p:cNvPr>
          <p:cNvCxnSpPr>
            <a:cxnSpLocks/>
          </p:cNvCxnSpPr>
          <p:nvPr/>
        </p:nvCxnSpPr>
        <p:spPr>
          <a:xfrm>
            <a:off x="5447068" y="2331340"/>
            <a:ext cx="0" cy="38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0DD41D-6BCA-44BF-825A-A4D3CB56F6D5}"/>
              </a:ext>
            </a:extLst>
          </p:cNvPr>
          <p:cNvSpPr txBox="1"/>
          <p:nvPr/>
        </p:nvSpPr>
        <p:spPr>
          <a:xfrm>
            <a:off x="5049081" y="275311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alphaA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9986E9-6569-43E5-BCFC-7990F0B0CDBD}"/>
              </a:ext>
            </a:extLst>
          </p:cNvPr>
          <p:cNvCxnSpPr>
            <a:cxnSpLocks/>
          </p:cNvCxnSpPr>
          <p:nvPr/>
        </p:nvCxnSpPr>
        <p:spPr>
          <a:xfrm>
            <a:off x="6530961" y="2331340"/>
            <a:ext cx="0" cy="38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5DB658-69AA-406F-9869-F1D7D020A6B4}"/>
              </a:ext>
            </a:extLst>
          </p:cNvPr>
          <p:cNvSpPr txBox="1"/>
          <p:nvPr/>
        </p:nvSpPr>
        <p:spPr>
          <a:xfrm>
            <a:off x="6132974" y="275311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alphaB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3920D1-4CD1-40F4-995C-BC7D5F2FA710}"/>
              </a:ext>
            </a:extLst>
          </p:cNvPr>
          <p:cNvSpPr txBox="1"/>
          <p:nvPr/>
        </p:nvSpPr>
        <p:spPr>
          <a:xfrm>
            <a:off x="5044203" y="1547956"/>
            <a:ext cx="183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Statements:</a:t>
            </a:r>
            <a:endParaRPr lang="en-IN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139F60-C238-4D5F-84BF-3F569CEF7403}"/>
              </a:ext>
            </a:extLst>
          </p:cNvPr>
          <p:cNvCxnSpPr>
            <a:cxnSpLocks/>
          </p:cNvCxnSpPr>
          <p:nvPr/>
        </p:nvCxnSpPr>
        <p:spPr>
          <a:xfrm>
            <a:off x="5487307" y="3122446"/>
            <a:ext cx="0" cy="88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B17E52-4EB6-4459-BA6E-34D4F73136C6}"/>
              </a:ext>
            </a:extLst>
          </p:cNvPr>
          <p:cNvCxnSpPr>
            <a:cxnSpLocks/>
          </p:cNvCxnSpPr>
          <p:nvPr/>
        </p:nvCxnSpPr>
        <p:spPr>
          <a:xfrm>
            <a:off x="6571200" y="3122446"/>
            <a:ext cx="0" cy="88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BC489A8-3088-42CA-B54E-C9B041D4676A}"/>
              </a:ext>
            </a:extLst>
          </p:cNvPr>
          <p:cNvSpPr/>
          <p:nvPr/>
        </p:nvSpPr>
        <p:spPr>
          <a:xfrm>
            <a:off x="4798141" y="4049121"/>
            <a:ext cx="2477721" cy="523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D5C97E-DEA8-4BD1-98F3-4A54C17FA855}"/>
              </a:ext>
            </a:extLst>
          </p:cNvPr>
          <p:cNvSpPr txBox="1"/>
          <p:nvPr/>
        </p:nvSpPr>
        <p:spPr>
          <a:xfrm>
            <a:off x="4883311" y="4135897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alphaA</a:t>
            </a:r>
            <a:r>
              <a:rPr lang="en-US" dirty="0"/>
              <a:t>              </a:t>
            </a:r>
            <a:r>
              <a:rPr lang="en-US" dirty="0" err="1"/>
              <a:t>alphaB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062E79-53E6-46A9-8E9D-7245E3971096}"/>
              </a:ext>
            </a:extLst>
          </p:cNvPr>
          <p:cNvCxnSpPr>
            <a:cxnSpLocks/>
          </p:cNvCxnSpPr>
          <p:nvPr/>
        </p:nvCxnSpPr>
        <p:spPr>
          <a:xfrm>
            <a:off x="6056667" y="4651364"/>
            <a:ext cx="0" cy="82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6C102C-774D-424C-A5DB-E19EE6AB161B}"/>
              </a:ext>
            </a:extLst>
          </p:cNvPr>
          <p:cNvSpPr txBox="1"/>
          <p:nvPr/>
        </p:nvSpPr>
        <p:spPr>
          <a:xfrm>
            <a:off x="4945709" y="5476565"/>
            <a:ext cx="22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as Sum of two</a:t>
            </a:r>
          </a:p>
          <a:p>
            <a:r>
              <a:rPr lang="en-US" dirty="0"/>
              <a:t> Galois Field element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9DF21C-8512-4A8F-9B51-F3FF66577B9D}"/>
              </a:ext>
            </a:extLst>
          </p:cNvPr>
          <p:cNvSpPr/>
          <p:nvPr/>
        </p:nvSpPr>
        <p:spPr>
          <a:xfrm>
            <a:off x="309650" y="1104020"/>
            <a:ext cx="2145973" cy="2996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85AE-FAC8-464C-9C2E-BC82EF806D73}"/>
              </a:ext>
            </a:extLst>
          </p:cNvPr>
          <p:cNvSpPr/>
          <p:nvPr/>
        </p:nvSpPr>
        <p:spPr>
          <a:xfrm>
            <a:off x="5884566" y="4121244"/>
            <a:ext cx="369333" cy="3693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8929E7-A560-4D3F-A62E-AC4A67639C40}"/>
              </a:ext>
            </a:extLst>
          </p:cNvPr>
          <p:cNvCxnSpPr>
            <a:cxnSpLocks/>
          </p:cNvCxnSpPr>
          <p:nvPr/>
        </p:nvCxnSpPr>
        <p:spPr>
          <a:xfrm>
            <a:off x="6069234" y="4123526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CBF032-4781-4021-A6E7-579224ED05E2}"/>
              </a:ext>
            </a:extLst>
          </p:cNvPr>
          <p:cNvCxnSpPr>
            <a:cxnSpLocks/>
          </p:cNvCxnSpPr>
          <p:nvPr/>
        </p:nvCxnSpPr>
        <p:spPr>
          <a:xfrm>
            <a:off x="5876335" y="4305911"/>
            <a:ext cx="369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23787CB-1FBD-491C-8044-8914A79E3F8F}"/>
              </a:ext>
            </a:extLst>
          </p:cNvPr>
          <p:cNvSpPr txBox="1"/>
          <p:nvPr/>
        </p:nvSpPr>
        <p:spPr>
          <a:xfrm>
            <a:off x="7460530" y="3985590"/>
            <a:ext cx="1108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XOR operation</a:t>
            </a:r>
            <a:endParaRPr lang="en-IN" dirty="0"/>
          </a:p>
        </p:txBody>
      </p:sp>
      <p:sp>
        <p:nvSpPr>
          <p:cNvPr id="42" name="Footer Placeholder 2">
            <a:extLst>
              <a:ext uri="{FF2B5EF4-FFF2-40B4-BE49-F238E27FC236}">
                <a16:creationId xmlns:a16="http://schemas.microsoft.com/office/drawing/2014/main" id="{F873CE65-987E-4436-837E-0BDC14D9582E}"/>
              </a:ext>
            </a:extLst>
          </p:cNvPr>
          <p:cNvSpPr txBox="1">
            <a:spLocks/>
          </p:cNvSpPr>
          <p:nvPr/>
        </p:nvSpPr>
        <p:spPr>
          <a:xfrm>
            <a:off x="3854244" y="6409344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ECE, DSCE                                                                                                                  8</a:t>
            </a:r>
          </a:p>
        </p:txBody>
      </p:sp>
    </p:spTree>
    <p:extLst>
      <p:ext uri="{BB962C8B-B14F-4D97-AF65-F5344CB8AC3E}">
        <p14:creationId xmlns:p14="http://schemas.microsoft.com/office/powerpoint/2010/main" val="280150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B7E79-0A53-4C42-8E09-A03E12BEB7E5}"/>
              </a:ext>
            </a:extLst>
          </p:cNvPr>
          <p:cNvSpPr txBox="1"/>
          <p:nvPr/>
        </p:nvSpPr>
        <p:spPr>
          <a:xfrm>
            <a:off x="850489" y="268630"/>
            <a:ext cx="7674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OF GALOIS FIELD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EEBAE-BA26-43B2-A2A2-5B45D119DEFC}"/>
              </a:ext>
            </a:extLst>
          </p:cNvPr>
          <p:cNvSpPr txBox="1"/>
          <p:nvPr/>
        </p:nvSpPr>
        <p:spPr>
          <a:xfrm>
            <a:off x="216713" y="1047757"/>
            <a:ext cx="75708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GF(2</a:t>
            </a:r>
            <a:r>
              <a:rPr lang="en-US" sz="2000" baseline="30000" dirty="0"/>
              <a:t>4</a:t>
            </a:r>
            <a:r>
              <a:rPr lang="en-US" sz="2000" dirty="0"/>
              <a:t>), to multiply two arbitrary field elements. Let β and γ be two elements in GF (2</a:t>
            </a:r>
            <a:r>
              <a:rPr lang="en-US" sz="2000" baseline="30000" dirty="0"/>
              <a:t>4</a:t>
            </a:r>
            <a:r>
              <a:rPr lang="en-US" sz="2000" dirty="0"/>
              <a:t>).</a:t>
            </a:r>
          </a:p>
          <a:p>
            <a:r>
              <a:rPr lang="en-US" sz="2000" dirty="0"/>
              <a:t>Express these two elements in polynomial form:</a:t>
            </a:r>
          </a:p>
          <a:p>
            <a:r>
              <a:rPr lang="en-US" sz="2000" dirty="0"/>
              <a:t> β = b</a:t>
            </a:r>
            <a:r>
              <a:rPr lang="en-US" sz="2000" baseline="-25000" dirty="0"/>
              <a:t>0</a:t>
            </a:r>
            <a:r>
              <a:rPr lang="en-US" sz="2000" dirty="0"/>
              <a:t> + b</a:t>
            </a:r>
            <a:r>
              <a:rPr lang="en-US" sz="2000" baseline="-25000" dirty="0"/>
              <a:t>1</a:t>
            </a:r>
            <a:r>
              <a:rPr lang="en-US" sz="2000" dirty="0"/>
              <a:t>α + b</a:t>
            </a:r>
            <a:r>
              <a:rPr lang="en-US" sz="2000" baseline="-25000" dirty="0"/>
              <a:t>2</a:t>
            </a:r>
            <a:r>
              <a:rPr lang="en-US" sz="2000" dirty="0"/>
              <a:t>α</a:t>
            </a:r>
            <a:r>
              <a:rPr lang="en-US" sz="2000" baseline="30000" dirty="0"/>
              <a:t>2</a:t>
            </a:r>
            <a:r>
              <a:rPr lang="en-US" sz="2000" dirty="0"/>
              <a:t> + b</a:t>
            </a:r>
            <a:r>
              <a:rPr lang="en-US" sz="2000" baseline="-25000" dirty="0"/>
              <a:t>3</a:t>
            </a:r>
            <a:r>
              <a:rPr lang="en-US" sz="2000" dirty="0"/>
              <a:t>α</a:t>
            </a:r>
            <a:r>
              <a:rPr lang="en-US" sz="2000" baseline="30000" dirty="0"/>
              <a:t>3</a:t>
            </a:r>
            <a:r>
              <a:rPr lang="en-US" sz="2000" dirty="0"/>
              <a:t>                     γ = c</a:t>
            </a:r>
            <a:r>
              <a:rPr lang="en-US" sz="2000" baseline="-25000" dirty="0"/>
              <a:t>0</a:t>
            </a:r>
            <a:r>
              <a:rPr lang="en-US" sz="2000" dirty="0"/>
              <a:t> + c</a:t>
            </a:r>
            <a:r>
              <a:rPr lang="en-US" sz="2000" baseline="-25000" dirty="0"/>
              <a:t>1</a:t>
            </a:r>
            <a:r>
              <a:rPr lang="en-US" sz="2000" dirty="0"/>
              <a:t>α + c</a:t>
            </a:r>
            <a:r>
              <a:rPr lang="en-US" sz="2000" baseline="-25000" dirty="0"/>
              <a:t>2</a:t>
            </a:r>
            <a:r>
              <a:rPr lang="en-US" sz="2000" dirty="0"/>
              <a:t>α</a:t>
            </a:r>
            <a:r>
              <a:rPr lang="en-US" sz="2000" baseline="30000" dirty="0"/>
              <a:t>2</a:t>
            </a:r>
            <a:r>
              <a:rPr lang="en-US" sz="2000" dirty="0"/>
              <a:t> + c</a:t>
            </a:r>
            <a:r>
              <a:rPr lang="en-US" sz="2000" baseline="-25000" dirty="0"/>
              <a:t>3</a:t>
            </a:r>
            <a:r>
              <a:rPr lang="en-US" sz="2000" dirty="0"/>
              <a:t>α</a:t>
            </a:r>
            <a:r>
              <a:rPr lang="en-US" sz="2000" baseline="30000" dirty="0"/>
              <a:t>3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Then the product βγ can be expressed in the following form:</a:t>
            </a:r>
          </a:p>
          <a:p>
            <a:r>
              <a:rPr lang="en-US" sz="2000" dirty="0"/>
              <a:t> βγ = (((c</a:t>
            </a:r>
            <a:r>
              <a:rPr lang="en-US" sz="2000" baseline="-25000" dirty="0"/>
              <a:t>3</a:t>
            </a:r>
            <a:r>
              <a:rPr lang="en-US" sz="2000" dirty="0"/>
              <a:t>β)α + c</a:t>
            </a:r>
            <a:r>
              <a:rPr lang="en-US" sz="2000" baseline="-25000" dirty="0"/>
              <a:t>2</a:t>
            </a:r>
            <a:r>
              <a:rPr lang="en-US" sz="2000" dirty="0"/>
              <a:t>β)α + c</a:t>
            </a:r>
            <a:r>
              <a:rPr lang="en-US" sz="2000" baseline="-25000" dirty="0"/>
              <a:t>1</a:t>
            </a:r>
            <a:r>
              <a:rPr lang="en-US" sz="2000" dirty="0"/>
              <a:t>β)α + c</a:t>
            </a:r>
            <a:r>
              <a:rPr lang="en-US" sz="2000" baseline="-25000" dirty="0"/>
              <a:t>0</a:t>
            </a:r>
            <a:r>
              <a:rPr lang="en-US" sz="2000" dirty="0"/>
              <a:t>β </a:t>
            </a:r>
          </a:p>
          <a:p>
            <a:endParaRPr lang="en-US" sz="2000" dirty="0"/>
          </a:p>
          <a:p>
            <a:r>
              <a:rPr lang="en-US" sz="2000" dirty="0"/>
              <a:t>This product can be carried out with </a:t>
            </a:r>
          </a:p>
          <a:p>
            <a:r>
              <a:rPr lang="en-US" sz="2000" dirty="0"/>
              <a:t>the following steps:</a:t>
            </a:r>
          </a:p>
          <a:p>
            <a:r>
              <a:rPr lang="en-US" sz="2000" dirty="0"/>
              <a:t> 1. Multiply c</a:t>
            </a:r>
            <a:r>
              <a:rPr lang="en-US" sz="2000" baseline="-25000" dirty="0"/>
              <a:t>3</a:t>
            </a:r>
            <a:r>
              <a:rPr lang="en-US" sz="2000" dirty="0"/>
              <a:t>β by α and add the</a:t>
            </a:r>
          </a:p>
          <a:p>
            <a:r>
              <a:rPr lang="en-US" sz="2000" dirty="0"/>
              <a:t> product to c</a:t>
            </a:r>
            <a:r>
              <a:rPr lang="en-US" sz="2000" baseline="-25000" dirty="0"/>
              <a:t>2</a:t>
            </a:r>
            <a:r>
              <a:rPr lang="en-US" sz="2000" dirty="0"/>
              <a:t>β.</a:t>
            </a:r>
          </a:p>
          <a:p>
            <a:r>
              <a:rPr lang="en-US" sz="2000" dirty="0"/>
              <a:t> 2. Multiply (c</a:t>
            </a:r>
            <a:r>
              <a:rPr lang="en-US" sz="2000" baseline="-25000" dirty="0"/>
              <a:t>3</a:t>
            </a:r>
            <a:r>
              <a:rPr lang="en-US" sz="2000" dirty="0"/>
              <a:t>β)α + c</a:t>
            </a:r>
            <a:r>
              <a:rPr lang="en-US" sz="2000" baseline="-25000" dirty="0"/>
              <a:t>2</a:t>
            </a:r>
            <a:r>
              <a:rPr lang="en-US" sz="2000" dirty="0"/>
              <a:t>β by α and</a:t>
            </a:r>
          </a:p>
          <a:p>
            <a:r>
              <a:rPr lang="en-US" sz="2000" dirty="0"/>
              <a:t> add the product to c</a:t>
            </a:r>
            <a:r>
              <a:rPr lang="en-US" sz="2000" baseline="-25000" dirty="0"/>
              <a:t>1</a:t>
            </a:r>
            <a:r>
              <a:rPr lang="en-US" sz="2000" dirty="0"/>
              <a:t>β. </a:t>
            </a:r>
          </a:p>
          <a:p>
            <a:r>
              <a:rPr lang="en-US" sz="2000" dirty="0"/>
              <a:t> 3. Multiply ((c</a:t>
            </a:r>
            <a:r>
              <a:rPr lang="en-US" sz="2000" baseline="-25000" dirty="0"/>
              <a:t>3</a:t>
            </a:r>
            <a:r>
              <a:rPr lang="en-US" sz="2000" dirty="0"/>
              <a:t>β)α + c</a:t>
            </a:r>
            <a:r>
              <a:rPr lang="en-US" sz="2000" baseline="-25000" dirty="0"/>
              <a:t>2</a:t>
            </a:r>
            <a:r>
              <a:rPr lang="en-US" sz="2000" dirty="0"/>
              <a:t>β)α + c</a:t>
            </a:r>
            <a:r>
              <a:rPr lang="en-US" sz="2000" baseline="-25000" dirty="0"/>
              <a:t>1</a:t>
            </a:r>
            <a:r>
              <a:rPr lang="en-US" sz="2000" dirty="0"/>
              <a:t>β</a:t>
            </a:r>
          </a:p>
          <a:p>
            <a:r>
              <a:rPr lang="en-US" sz="2000" dirty="0"/>
              <a:t> by α and add the product to c</a:t>
            </a:r>
            <a:r>
              <a:rPr lang="en-US" sz="2000" baseline="-25000" dirty="0"/>
              <a:t>0</a:t>
            </a:r>
            <a:r>
              <a:rPr lang="en-US" sz="2000" dirty="0"/>
              <a:t>β.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13EAB-646D-4E96-A3FD-4B73114636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4" t="1289" r="4345"/>
          <a:stretch/>
        </p:blipFill>
        <p:spPr>
          <a:xfrm>
            <a:off x="4700986" y="3200422"/>
            <a:ext cx="3765650" cy="2923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9C72DE-B935-4BA6-9F49-9F7D8135CD87}"/>
              </a:ext>
            </a:extLst>
          </p:cNvPr>
          <p:cNvSpPr txBox="1"/>
          <p:nvPr/>
        </p:nvSpPr>
        <p:spPr>
          <a:xfrm>
            <a:off x="5812331" y="6135755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 Galois Field Multiplier )</a:t>
            </a:r>
            <a:endParaRPr lang="en-IN" sz="1400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EEC33A5C-38E9-4CFF-9175-48AB4065243B}"/>
              </a:ext>
            </a:extLst>
          </p:cNvPr>
          <p:cNvSpPr txBox="1">
            <a:spLocks/>
          </p:cNvSpPr>
          <p:nvPr/>
        </p:nvSpPr>
        <p:spPr>
          <a:xfrm>
            <a:off x="3762828" y="6443532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ECE, DSCE                                                                                                                  9</a:t>
            </a:r>
          </a:p>
        </p:txBody>
      </p:sp>
    </p:spTree>
    <p:extLst>
      <p:ext uri="{BB962C8B-B14F-4D97-AF65-F5344CB8AC3E}">
        <p14:creationId xmlns:p14="http://schemas.microsoft.com/office/powerpoint/2010/main" val="3070784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1318</Words>
  <Application>Microsoft Office PowerPoint</Application>
  <PresentationFormat>On-screen Show (4:3)</PresentationFormat>
  <Paragraphs>199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Tw Cen MT</vt:lpstr>
      <vt:lpstr>Wingdings 2</vt:lpstr>
      <vt:lpstr>Parallax</vt:lpstr>
      <vt:lpstr>Droplet</vt:lpstr>
      <vt:lpstr>Dayananda Sagar College of Engineering</vt:lpstr>
      <vt:lpstr>CONTENTS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(15,7) BCH Decoder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Theory &amp;  Coding</dc:title>
  <dc:creator>Vishvendra Singh</dc:creator>
  <cp:lastModifiedBy>Sameer Gautam</cp:lastModifiedBy>
  <cp:revision>44</cp:revision>
  <dcterms:created xsi:type="dcterms:W3CDTF">2020-12-18T18:51:17Z</dcterms:created>
  <dcterms:modified xsi:type="dcterms:W3CDTF">2020-12-31T06:13:27Z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2020-12-18T00:00:00Z</vt:filetime>
  </property>
</Properties>
</file>