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Lor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Lora-bold.fntdata"/><Relationship Id="rId10" Type="http://schemas.openxmlformats.org/officeDocument/2006/relationships/slide" Target="slides/slide5.xml"/><Relationship Id="rId32" Type="http://schemas.openxmlformats.org/officeDocument/2006/relationships/font" Target="fonts/Lora-regular.fntdata"/><Relationship Id="rId13" Type="http://schemas.openxmlformats.org/officeDocument/2006/relationships/slide" Target="slides/slide8.xml"/><Relationship Id="rId35" Type="http://schemas.openxmlformats.org/officeDocument/2006/relationships/font" Target="fonts/Lora-boldItalic.fntdata"/><Relationship Id="rId12" Type="http://schemas.openxmlformats.org/officeDocument/2006/relationships/slide" Target="slides/slide7.xml"/><Relationship Id="rId34" Type="http://schemas.openxmlformats.org/officeDocument/2006/relationships/font" Target="fonts/Lor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ea079c2c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ea079c2c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f04d9387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f04d9387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ea079c2cc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ea079c2c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ef43576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ef43576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ef43576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ef43576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ea079c2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ea079c2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ea079c2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ea079c2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ea079c2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ea079c2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s://www.researchdive.com/324/internet-of-things-iot-in-energy-market" TargetMode="External"/><Relationship Id="rId11" Type="http://schemas.openxmlformats.org/officeDocument/2006/relationships/hyperlink" Target="https://www.srpnet.com/energy/advice/energyWastingHabits.aspx" TargetMode="External"/><Relationship Id="rId10" Type="http://schemas.openxmlformats.org/officeDocument/2006/relationships/hyperlink" Target="https://www.indiastudychannel.com/resources/160848-energy-wastage-conservation-daily-life" TargetMode="External"/><Relationship Id="rId9" Type="http://schemas.openxmlformats.org/officeDocument/2006/relationships/hyperlink" Target="https://circuitdigest.com/article/applications-of-iot-in-energy-industry" TargetMode="External"/><Relationship Id="rId5" Type="http://schemas.openxmlformats.org/officeDocument/2006/relationships/hyperlink" Target="https://www.digiteum.com/internet-of-things-energy-management/" TargetMode="External"/><Relationship Id="rId6" Type="http://schemas.openxmlformats.org/officeDocument/2006/relationships/hyperlink" Target="https://www.analyticssteps.com/blogs/5-uses-iot-energy-sector" TargetMode="External"/><Relationship Id="rId7" Type="http://schemas.openxmlformats.org/officeDocument/2006/relationships/hyperlink" Target="https://nexusintegra.io/iot-energy-sector/" TargetMode="External"/><Relationship Id="rId8" Type="http://schemas.openxmlformats.org/officeDocument/2006/relationships/hyperlink" Target="https://www.sndkcorp.com/applications-of-internet-of-thing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139675" y="1386775"/>
            <a:ext cx="66057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IoT for energy conservation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(Case Study)</a:t>
            </a:r>
            <a:endParaRPr sz="2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193250" y="3628175"/>
            <a:ext cx="6331500" cy="9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14: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Vishvendra Singh         Tanvi Vijay          Sameer Gautam      Saurabh Singh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1DS18EC156                 1DS18EC153   1DS18EC143           1DS18EC144</a:t>
            </a:r>
            <a:endParaRPr sz="1600"/>
          </a:p>
        </p:txBody>
      </p:sp>
      <p:sp>
        <p:nvSpPr>
          <p:cNvPr id="74" name="Google Shape;74;p13"/>
          <p:cNvSpPr txBox="1"/>
          <p:nvPr/>
        </p:nvSpPr>
        <p:spPr>
          <a:xfrm>
            <a:off x="2193250" y="535375"/>
            <a:ext cx="612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DAYANANDA SAGAR COLLEGE OF ENGINEERING</a:t>
            </a:r>
            <a:endParaRPr sz="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650" y="348018"/>
            <a:ext cx="878975" cy="8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125" y="162725"/>
            <a:ext cx="70080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405500" y="468850"/>
            <a:ext cx="63330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6. FUTURE OF IOT IN ENERGY SECTOR AND ITS CHALLENGES</a:t>
            </a:r>
            <a:endParaRPr b="1" sz="25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22"/>
          <p:cNvSpPr txBox="1"/>
          <p:nvPr>
            <p:ph idx="4294967295" type="body"/>
          </p:nvPr>
        </p:nvSpPr>
        <p:spPr>
          <a:xfrm>
            <a:off x="1537638" y="1639475"/>
            <a:ext cx="6033000" cy="24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Blockchain and IoT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Green IoT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highlight>
                  <a:srgbClr val="F1F6FD"/>
                </a:highlight>
                <a:latin typeface="Roboto"/>
                <a:ea typeface="Roboto"/>
                <a:cs typeface="Roboto"/>
                <a:sym typeface="Roboto"/>
              </a:rPr>
              <a:t>“Companies involved in transportation, pipelines and storage will be able to create a safer, more robust network with fewer leaks by creating more data-rich infrastructure. Refiners and retailers will benefit from having greater visibility over their supply chain and being better able to target consumers”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125" y="162725"/>
            <a:ext cx="70080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1553768" y="460775"/>
            <a:ext cx="2555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CHALLENGES</a:t>
            </a:r>
            <a:endParaRPr b="1" sz="25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3"/>
          <p:cNvSpPr txBox="1"/>
          <p:nvPr>
            <p:ph idx="4294967295" type="body"/>
          </p:nvPr>
        </p:nvSpPr>
        <p:spPr>
          <a:xfrm>
            <a:off x="1553775" y="1457325"/>
            <a:ext cx="6033000" cy="19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Energy consumption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Integration of IoT with Subsystems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User privacy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Security challenge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IoT standards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Architecture design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125" y="162725"/>
            <a:ext cx="70080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2327100" y="2132400"/>
            <a:ext cx="44898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sz="3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125" y="162725"/>
            <a:ext cx="70080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1585900" y="481800"/>
            <a:ext cx="4489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b="1" sz="2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1478750" y="953700"/>
            <a:ext cx="60222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Energy Conservation in IoT-Based Smart Home and Its Automation by Prithvi Pal Singh, Praveen Kumar Khosla and Mamta Mittal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Internet of Things (IoT) and the Energy Sector by Naser Hossein Motlagh, Mahsa Mohammadrezaei and Julian Hunt and Behnam Zakeri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https://www.researchdive.com/324/internet-of-things-iot-in-energy-market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https://www.digiteum.com/internet-of-things-energy-management/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https://www.analyticssteps.com/blogs/5-uses-iot-energy-sector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https://nexusintegra.io/iot-energy-sector/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https://www.sndkcorp.com/applications-of-internet-of-things/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https://circuitdigest.com/article/applications-of-iot-in-energy-industry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https://www.indiastudychannel.com/resources/160848-energy-wastage-conservation-daily-life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https://www.srpnet.com/energy/advice/energyWastingHabits.aspx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2878475" y="1922925"/>
            <a:ext cx="679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Lora"/>
                <a:ea typeface="Lora"/>
                <a:cs typeface="Lora"/>
                <a:sym typeface="Lora"/>
              </a:rPr>
              <a:t>THANK YOU</a:t>
            </a:r>
            <a:endParaRPr sz="3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CONTENTS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1714500"/>
            <a:ext cx="7243800" cy="31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INTRODUCTION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ENERGY WASTAGE WE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DIDN'T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KNOW WE WERE DOING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ENERGY CONSERVATION THROUGH IOT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BENEFITS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IOT USED CASES AND MARKET RESEARCH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FUTURE OF IOT IN ENERGY SECTOR AND ITS CHALLENGES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CONCLUSION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REFERENCES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00" y="101025"/>
            <a:ext cx="81136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INTRODUCTION</a:t>
            </a:r>
            <a:endParaRPr b="1" sz="27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1028375" y="1875225"/>
            <a:ext cx="6911700" cy="18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energy sector is a primary sector that supports electricity production, transport of goods, and many other basic activities that humans cannot do without. </a:t>
            </a:r>
            <a:endParaRPr sz="13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said, IoT in the energy market has entered the realm of energy production and consumption and has elaborated the way this sector operates.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67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200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30275" y="216675"/>
            <a:ext cx="77625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2</a:t>
            </a:r>
            <a:r>
              <a:rPr lang="en" sz="2600"/>
              <a:t>. ENERGY WASTAGE WE DIDN’T KNOW WE WERE DOING</a:t>
            </a:r>
            <a:endParaRPr sz="2600">
              <a:solidFill>
                <a:schemeClr val="accent5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30275" y="1635475"/>
            <a:ext cx="50577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Stand-by energy consumption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Poor maintenances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Forgetting to change air filters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Running dishwasher half full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Browsing your refrigerator</a:t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294900" y="1167900"/>
            <a:ext cx="64413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Powering an empty chest freezer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Keeping charged laptops and cell phones plugged in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Not removing external power supply for appliances (energy vampires)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Warming up food again and again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30275" y="216675"/>
            <a:ext cx="77625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3</a:t>
            </a:r>
            <a:r>
              <a:rPr lang="en" sz="2700"/>
              <a:t>. </a:t>
            </a:r>
            <a:r>
              <a:rPr lang="en" sz="2700"/>
              <a:t>ENERGY CONSERVATION THROUGH IOT</a:t>
            </a:r>
            <a:endParaRPr sz="2700">
              <a:solidFill>
                <a:schemeClr val="accent5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30275" y="1285850"/>
            <a:ext cx="66222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 sz="1650">
                <a:solidFill>
                  <a:schemeClr val="lt1"/>
                </a:solidFill>
              </a:rPr>
              <a:t>Smart light, temperature, air condition control</a:t>
            </a:r>
            <a:endParaRPr b="1" sz="165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 sz="1650">
                <a:solidFill>
                  <a:schemeClr val="lt1"/>
                </a:solidFill>
              </a:rPr>
              <a:t>Energy management systems</a:t>
            </a:r>
            <a:endParaRPr b="1" sz="165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 sz="1650">
                <a:solidFill>
                  <a:schemeClr val="lt1"/>
                </a:solidFill>
              </a:rPr>
              <a:t>Green energy solutions</a:t>
            </a:r>
            <a:endParaRPr b="1" sz="165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 sz="1650">
                <a:solidFill>
                  <a:schemeClr val="lt1"/>
                </a:solidFill>
              </a:rPr>
              <a:t>Energy storage</a:t>
            </a:r>
            <a:endParaRPr b="1" sz="165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 sz="1650">
                <a:solidFill>
                  <a:schemeClr val="lt1"/>
                </a:solidFill>
              </a:rPr>
              <a:t>Connected stations, plants, solar and wind fields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183475" y="1240175"/>
            <a:ext cx="85227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50"/>
              <a:buChar char="●"/>
            </a:pPr>
            <a:r>
              <a:rPr b="1" lang="en" sz="1750">
                <a:solidFill>
                  <a:schemeClr val="lt1"/>
                </a:solidFill>
              </a:rPr>
              <a:t>Reduce energy spending</a:t>
            </a:r>
            <a:endParaRPr sz="1300">
              <a:solidFill>
                <a:schemeClr val="lt1"/>
              </a:solidFill>
            </a:endParaRPr>
          </a:p>
          <a:p>
            <a:pPr indent="-339725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Char char="●"/>
            </a:pPr>
            <a:r>
              <a:rPr b="1" lang="en" sz="1750">
                <a:solidFill>
                  <a:schemeClr val="lt1"/>
                </a:solidFill>
              </a:rPr>
              <a:t>Minimize carbon emission</a:t>
            </a:r>
            <a:endParaRPr b="1" sz="1750">
              <a:solidFill>
                <a:schemeClr val="lt1"/>
              </a:solidFill>
            </a:endParaRPr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Char char="●"/>
            </a:pPr>
            <a:r>
              <a:rPr b="1" lang="en" sz="1650">
                <a:solidFill>
                  <a:schemeClr val="lt1"/>
                </a:solidFill>
              </a:rPr>
              <a:t>Better comply with regulations</a:t>
            </a:r>
            <a:endParaRPr b="1" sz="1650">
              <a:solidFill>
                <a:schemeClr val="lt1"/>
              </a:solidFill>
            </a:endParaRPr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Char char="●"/>
            </a:pPr>
            <a:r>
              <a:rPr b="1" lang="en" sz="1650">
                <a:solidFill>
                  <a:schemeClr val="lt1"/>
                </a:solidFill>
              </a:rPr>
              <a:t>Integrate green energy</a:t>
            </a:r>
            <a:endParaRPr b="1" sz="1650">
              <a:solidFill>
                <a:schemeClr val="lt1"/>
              </a:solidFill>
            </a:endParaRPr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Char char="●"/>
            </a:pPr>
            <a:r>
              <a:rPr b="1" lang="en" sz="1650">
                <a:solidFill>
                  <a:schemeClr val="lt1"/>
                </a:solidFill>
              </a:rPr>
              <a:t>Optimize asset maintenance</a:t>
            </a:r>
            <a:endParaRPr b="1" sz="1650">
              <a:solidFill>
                <a:schemeClr val="lt1"/>
              </a:solidFill>
            </a:endParaRPr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Char char="●"/>
            </a:pPr>
            <a:r>
              <a:rPr b="1" lang="en" sz="1650">
                <a:solidFill>
                  <a:schemeClr val="lt1"/>
                </a:solidFill>
              </a:rPr>
              <a:t>Automate processes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94950" y="284475"/>
            <a:ext cx="569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en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 BENEFITS</a:t>
            </a:r>
            <a:endParaRPr b="1" sz="27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218850" y="931925"/>
            <a:ext cx="8522700" cy="4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b="1" lang="en" sz="1650">
                <a:solidFill>
                  <a:schemeClr val="lt1"/>
                </a:solidFill>
              </a:rPr>
              <a:t>Cut operational expenses</a:t>
            </a:r>
            <a:endParaRPr b="1" sz="1650">
              <a:solidFill>
                <a:schemeClr val="lt1"/>
              </a:solidFill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b="1" lang="en" sz="1650">
                <a:solidFill>
                  <a:schemeClr val="lt1"/>
                </a:solidFill>
              </a:rPr>
              <a:t>Predict consumption and spending and plan accordingly</a:t>
            </a:r>
            <a:endParaRPr b="1" sz="1650">
              <a:solidFill>
                <a:schemeClr val="lt1"/>
              </a:solidFill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b="1" lang="en" sz="1650">
                <a:solidFill>
                  <a:schemeClr val="lt1"/>
                </a:solidFill>
              </a:rPr>
              <a:t>Identify malfunctions and prevent them</a:t>
            </a:r>
            <a:endParaRPr b="1" sz="1650">
              <a:solidFill>
                <a:schemeClr val="lt1"/>
              </a:solidFill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b="1" lang="en" sz="1650">
                <a:solidFill>
                  <a:schemeClr val="lt1"/>
                </a:solidFill>
              </a:rPr>
              <a:t>Effectively address outages and accidents</a:t>
            </a:r>
            <a:endParaRPr b="1" sz="165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650">
                <a:solidFill>
                  <a:schemeClr val="lt1"/>
                </a:solidFill>
              </a:rPr>
              <a:t>Better comply with regulations</a:t>
            </a:r>
            <a:endParaRPr sz="1300">
              <a:solidFill>
                <a:schemeClr val="lt1"/>
              </a:solidFill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750">
                <a:solidFill>
                  <a:schemeClr val="lt1"/>
                </a:solidFill>
              </a:rPr>
              <a:t>Minimize carbon emission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2600"/>
              </a:spcBef>
              <a:spcAft>
                <a:spcPts val="2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16525" y="75000"/>
            <a:ext cx="8381100" cy="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5.  IOT USED CASES AND</a:t>
            </a:r>
            <a:r>
              <a:rPr b="0" lang="en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lang="en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 RESEARCH</a:t>
            </a:r>
            <a:endParaRPr b="0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57175" y="1296600"/>
            <a:ext cx="4189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Energy generation, transmission and distribution, and consumption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Optimization</a:t>
            </a:r>
            <a:r>
              <a:rPr lang="en" sz="1600"/>
              <a:t> of energy resources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Empowering microgrids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Smart meter technology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Proactive repair mechanism</a:t>
            </a:r>
            <a:endParaRPr sz="1600"/>
          </a:p>
        </p:txBody>
      </p:sp>
      <p:sp>
        <p:nvSpPr>
          <p:cNvPr id="123" name="Google Shape;123;p21"/>
          <p:cNvSpPr txBox="1"/>
          <p:nvPr/>
        </p:nvSpPr>
        <p:spPr>
          <a:xfrm>
            <a:off x="4760100" y="1296600"/>
            <a:ext cx="4189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n" sz="1600">
                <a:solidFill>
                  <a:schemeClr val="lt1"/>
                </a:solidFill>
              </a:rPr>
              <a:t>Sensor devices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n" sz="1600">
                <a:solidFill>
                  <a:schemeClr val="lt1"/>
                </a:solidFill>
              </a:rPr>
              <a:t>Actuators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n" sz="1600">
                <a:solidFill>
                  <a:schemeClr val="lt1"/>
                </a:solidFill>
              </a:rPr>
              <a:t>Communication technologies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n" sz="1600">
                <a:solidFill>
                  <a:schemeClr val="lt1"/>
                </a:solidFill>
              </a:rPr>
              <a:t>IoT data and computing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n" sz="1600">
                <a:solidFill>
                  <a:schemeClr val="lt1"/>
                </a:solidFill>
              </a:rPr>
              <a:t>IoT and energy generation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n" sz="1600">
                <a:solidFill>
                  <a:schemeClr val="lt1"/>
                </a:solidFill>
              </a:rPr>
              <a:t>Smart cities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n" sz="1600">
                <a:solidFill>
                  <a:schemeClr val="lt1"/>
                </a:solidFill>
              </a:rPr>
              <a:t>Smart grids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n" sz="1600">
                <a:solidFill>
                  <a:schemeClr val="lt1"/>
                </a:solidFill>
              </a:rPr>
              <a:t>Intelligent transportation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