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3.jpg" ContentType="image/jpg"/>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 id="2147483768" r:id="rId2"/>
  </p:sldMasterIdLst>
  <p:notesMasterIdLst>
    <p:notesMasterId r:id="rId17"/>
  </p:notesMasterIdLst>
  <p:sldIdLst>
    <p:sldId id="256" r:id="rId3"/>
    <p:sldId id="272" r:id="rId4"/>
    <p:sldId id="257" r:id="rId5"/>
    <p:sldId id="271" r:id="rId6"/>
    <p:sldId id="258" r:id="rId7"/>
    <p:sldId id="259" r:id="rId8"/>
    <p:sldId id="260" r:id="rId9"/>
    <p:sldId id="262" r:id="rId10"/>
    <p:sldId id="264" r:id="rId11"/>
    <p:sldId id="265" r:id="rId12"/>
    <p:sldId id="266"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eer Gautam" userId="1b8c3cd4045d8f1f" providerId="LiveId" clId="{1387A7B1-71E3-4CC9-9311-4CD459F4BE5A}"/>
    <pc:docChg chg="delSld modSld">
      <pc:chgData name="Sameer Gautam" userId="1b8c3cd4045d8f1f" providerId="LiveId" clId="{1387A7B1-71E3-4CC9-9311-4CD459F4BE5A}" dt="2020-12-25T18:47:15.764" v="23" actId="1076"/>
      <pc:docMkLst>
        <pc:docMk/>
      </pc:docMkLst>
      <pc:sldChg chg="modSp mod">
        <pc:chgData name="Sameer Gautam" userId="1b8c3cd4045d8f1f" providerId="LiveId" clId="{1387A7B1-71E3-4CC9-9311-4CD459F4BE5A}" dt="2020-12-16T14:11:32.601" v="7" actId="1037"/>
        <pc:sldMkLst>
          <pc:docMk/>
          <pc:sldMk cId="438608048" sldId="257"/>
        </pc:sldMkLst>
        <pc:spChg chg="mod">
          <ac:chgData name="Sameer Gautam" userId="1b8c3cd4045d8f1f" providerId="LiveId" clId="{1387A7B1-71E3-4CC9-9311-4CD459F4BE5A}" dt="2020-12-16T14:11:23.760" v="6" actId="1038"/>
          <ac:spMkLst>
            <pc:docMk/>
            <pc:sldMk cId="438608048" sldId="257"/>
            <ac:spMk id="7" creationId="{1DBB6391-5B49-44AC-90C0-3D7CFA662712}"/>
          </ac:spMkLst>
        </pc:spChg>
        <pc:spChg chg="mod">
          <ac:chgData name="Sameer Gautam" userId="1b8c3cd4045d8f1f" providerId="LiveId" clId="{1387A7B1-71E3-4CC9-9311-4CD459F4BE5A}" dt="2020-12-16T14:11:32.601" v="7" actId="1037"/>
          <ac:spMkLst>
            <pc:docMk/>
            <pc:sldMk cId="438608048" sldId="257"/>
            <ac:spMk id="8" creationId="{293CD473-039B-4460-9235-52FEFF0BEE8E}"/>
          </ac:spMkLst>
        </pc:spChg>
        <pc:picChg chg="mod">
          <ac:chgData name="Sameer Gautam" userId="1b8c3cd4045d8f1f" providerId="LiveId" clId="{1387A7B1-71E3-4CC9-9311-4CD459F4BE5A}" dt="2020-12-16T14:11:14.891" v="4" actId="1037"/>
          <ac:picMkLst>
            <pc:docMk/>
            <pc:sldMk cId="438608048" sldId="257"/>
            <ac:picMk id="6" creationId="{62819411-B9F9-4BB5-B71D-F0077F1F8455}"/>
          </ac:picMkLst>
        </pc:picChg>
      </pc:sldChg>
      <pc:sldChg chg="modSp mod">
        <pc:chgData name="Sameer Gautam" userId="1b8c3cd4045d8f1f" providerId="LiveId" clId="{1387A7B1-71E3-4CC9-9311-4CD459F4BE5A}" dt="2020-12-25T18:47:15.764" v="23" actId="1076"/>
        <pc:sldMkLst>
          <pc:docMk/>
          <pc:sldMk cId="593113877" sldId="258"/>
        </pc:sldMkLst>
        <pc:spChg chg="mod">
          <ac:chgData name="Sameer Gautam" userId="1b8c3cd4045d8f1f" providerId="LiveId" clId="{1387A7B1-71E3-4CC9-9311-4CD459F4BE5A}" dt="2020-12-25T18:47:15.764" v="23" actId="1076"/>
          <ac:spMkLst>
            <pc:docMk/>
            <pc:sldMk cId="593113877" sldId="258"/>
            <ac:spMk id="4" creationId="{E576A721-F891-4757-B625-5E4D88DD1FA1}"/>
          </ac:spMkLst>
        </pc:spChg>
      </pc:sldChg>
      <pc:sldChg chg="del">
        <pc:chgData name="Sameer Gautam" userId="1b8c3cd4045d8f1f" providerId="LiveId" clId="{1387A7B1-71E3-4CC9-9311-4CD459F4BE5A}" dt="2020-12-25T15:02:33.475" v="21" actId="47"/>
        <pc:sldMkLst>
          <pc:docMk/>
          <pc:sldMk cId="1526318550" sldId="267"/>
        </pc:sldMkLst>
      </pc:sldChg>
      <pc:sldChg chg="modSp mod">
        <pc:chgData name="Sameer Gautam" userId="1b8c3cd4045d8f1f" providerId="LiveId" clId="{1387A7B1-71E3-4CC9-9311-4CD459F4BE5A}" dt="2020-12-25T14:58:51.509" v="20" actId="20577"/>
        <pc:sldMkLst>
          <pc:docMk/>
          <pc:sldMk cId="3865432713" sldId="268"/>
        </pc:sldMkLst>
        <pc:spChg chg="mod">
          <ac:chgData name="Sameer Gautam" userId="1b8c3cd4045d8f1f" providerId="LiveId" clId="{1387A7B1-71E3-4CC9-9311-4CD459F4BE5A}" dt="2020-12-25T14:58:51.509" v="20" actId="20577"/>
          <ac:spMkLst>
            <pc:docMk/>
            <pc:sldMk cId="3865432713" sldId="268"/>
            <ac:spMk id="20" creationId="{B32E31CB-90FF-4F2C-8251-FA17872C0944}"/>
          </ac:spMkLst>
        </pc:spChg>
      </pc:sldChg>
      <pc:sldChg chg="modSp mod">
        <pc:chgData name="Sameer Gautam" userId="1b8c3cd4045d8f1f" providerId="LiveId" clId="{1387A7B1-71E3-4CC9-9311-4CD459F4BE5A}" dt="2020-12-16T14:40:09.810" v="10" actId="20577"/>
        <pc:sldMkLst>
          <pc:docMk/>
          <pc:sldMk cId="318570586" sldId="269"/>
        </pc:sldMkLst>
        <pc:spChg chg="mod">
          <ac:chgData name="Sameer Gautam" userId="1b8c3cd4045d8f1f" providerId="LiveId" clId="{1387A7B1-71E3-4CC9-9311-4CD459F4BE5A}" dt="2020-12-16T14:40:09.810" v="10" actId="20577"/>
          <ac:spMkLst>
            <pc:docMk/>
            <pc:sldMk cId="318570586" sldId="269"/>
            <ac:spMk id="3" creationId="{C7C98D08-DD2E-4AFB-8738-2B3C04217ED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93AD0A-A8AB-4EB9-9862-8C17BF07F085}" type="datetimeFigureOut">
              <a:rPr lang="en-IN" smtClean="0"/>
              <a:t>26-12-2020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D1CA61-32E4-4198-ACB3-25311EBAB57D}" type="slidenum">
              <a:rPr lang="en-IN" smtClean="0"/>
              <a:t>‹#›</a:t>
            </a:fld>
            <a:endParaRPr lang="en-IN"/>
          </a:p>
        </p:txBody>
      </p:sp>
    </p:spTree>
    <p:extLst>
      <p:ext uri="{BB962C8B-B14F-4D97-AF65-F5344CB8AC3E}">
        <p14:creationId xmlns:p14="http://schemas.microsoft.com/office/powerpoint/2010/main" val="1056159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36136D-E5A4-4111-A3D9-61D5C2A2D938}" type="datetime1">
              <a:rPr lang="en-IN" smtClean="0"/>
              <a:t>26-12-2020</a:t>
            </a:fld>
            <a:endParaRPr lang="en-IN"/>
          </a:p>
        </p:txBody>
      </p:sp>
      <p:sp>
        <p:nvSpPr>
          <p:cNvPr id="5" name="Footer Placeholder 4"/>
          <p:cNvSpPr>
            <a:spLocks noGrp="1"/>
          </p:cNvSpPr>
          <p:nvPr>
            <p:ph type="ftr" sz="quarter" idx="11"/>
          </p:nvPr>
        </p:nvSpPr>
        <p:spPr/>
        <p:txBody>
          <a:bodyPr/>
          <a:lstStyle/>
          <a:p>
            <a:r>
              <a:rPr lang="en-IN"/>
              <a:t>ECE, DSCE</a:t>
            </a:r>
          </a:p>
        </p:txBody>
      </p:sp>
      <p:sp>
        <p:nvSpPr>
          <p:cNvPr id="6" name="Slide Number Placeholder 5"/>
          <p:cNvSpPr>
            <a:spLocks noGrp="1"/>
          </p:cNvSpPr>
          <p:nvPr>
            <p:ph type="sldNum" sz="quarter" idx="12"/>
          </p:nvPr>
        </p:nvSpPr>
        <p:spPr/>
        <p:txBody>
          <a:bodyPr/>
          <a:lstStyle/>
          <a:p>
            <a:fld id="{9346C1FC-1CAB-4575-AE09-B0DE89BB7F5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31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3F3C28-4151-460D-BECA-6E5D945A601D}" type="datetime1">
              <a:rPr lang="en-IN" smtClean="0"/>
              <a:t>26-12-2020</a:t>
            </a:fld>
            <a:endParaRPr lang="en-IN"/>
          </a:p>
        </p:txBody>
      </p:sp>
      <p:sp>
        <p:nvSpPr>
          <p:cNvPr id="5" name="Footer Placeholder 4"/>
          <p:cNvSpPr>
            <a:spLocks noGrp="1"/>
          </p:cNvSpPr>
          <p:nvPr>
            <p:ph type="ftr" sz="quarter" idx="11"/>
          </p:nvPr>
        </p:nvSpPr>
        <p:spPr/>
        <p:txBody>
          <a:bodyPr/>
          <a:lstStyle/>
          <a:p>
            <a:r>
              <a:rPr lang="en-IN"/>
              <a:t>ECE, DSCE</a:t>
            </a:r>
          </a:p>
        </p:txBody>
      </p:sp>
      <p:sp>
        <p:nvSpPr>
          <p:cNvPr id="6" name="Slide Number Placeholder 5"/>
          <p:cNvSpPr>
            <a:spLocks noGrp="1"/>
          </p:cNvSpPr>
          <p:nvPr>
            <p:ph type="sldNum" sz="quarter" idx="12"/>
          </p:nvPr>
        </p:nvSpPr>
        <p:spPr/>
        <p:txBody>
          <a:bodyPr/>
          <a:lstStyle/>
          <a:p>
            <a:fld id="{9346C1FC-1CAB-4575-AE09-B0DE89BB7F54}" type="slidenum">
              <a:rPr lang="en-IN" smtClean="0"/>
              <a:t>‹#›</a:t>
            </a:fld>
            <a:endParaRPr lang="en-IN"/>
          </a:p>
        </p:txBody>
      </p:sp>
    </p:spTree>
    <p:extLst>
      <p:ext uri="{BB962C8B-B14F-4D97-AF65-F5344CB8AC3E}">
        <p14:creationId xmlns:p14="http://schemas.microsoft.com/office/powerpoint/2010/main" val="3649864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B6BDF2-EFB0-429F-B555-2407402FB243}" type="datetime1">
              <a:rPr lang="en-IN" smtClean="0"/>
              <a:t>26-12-2020</a:t>
            </a:fld>
            <a:endParaRPr lang="en-IN"/>
          </a:p>
        </p:txBody>
      </p:sp>
      <p:sp>
        <p:nvSpPr>
          <p:cNvPr id="5" name="Footer Placeholder 4"/>
          <p:cNvSpPr>
            <a:spLocks noGrp="1"/>
          </p:cNvSpPr>
          <p:nvPr>
            <p:ph type="ftr" sz="quarter" idx="11"/>
          </p:nvPr>
        </p:nvSpPr>
        <p:spPr/>
        <p:txBody>
          <a:bodyPr/>
          <a:lstStyle/>
          <a:p>
            <a:r>
              <a:rPr lang="en-IN"/>
              <a:t>ECE, DSCE</a:t>
            </a:r>
          </a:p>
        </p:txBody>
      </p:sp>
      <p:sp>
        <p:nvSpPr>
          <p:cNvPr id="6" name="Slide Number Placeholder 5"/>
          <p:cNvSpPr>
            <a:spLocks noGrp="1"/>
          </p:cNvSpPr>
          <p:nvPr>
            <p:ph type="sldNum" sz="quarter" idx="12"/>
          </p:nvPr>
        </p:nvSpPr>
        <p:spPr/>
        <p:txBody>
          <a:bodyPr/>
          <a:lstStyle/>
          <a:p>
            <a:fld id="{9346C1FC-1CAB-4575-AE09-B0DE89BB7F54}" type="slidenum">
              <a:rPr lang="en-IN" smtClean="0"/>
              <a:t>‹#›</a:t>
            </a:fld>
            <a:endParaRPr lang="en-IN"/>
          </a:p>
        </p:txBody>
      </p:sp>
    </p:spTree>
    <p:extLst>
      <p:ext uri="{BB962C8B-B14F-4D97-AF65-F5344CB8AC3E}">
        <p14:creationId xmlns:p14="http://schemas.microsoft.com/office/powerpoint/2010/main" val="4555672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D994CE-5621-42C5-BF11-A425EB791197}" type="datetime1">
              <a:rPr lang="en-IN" smtClean="0"/>
              <a:t>26-12-2020</a:t>
            </a:fld>
            <a:endParaRPr lang="en-IN"/>
          </a:p>
        </p:txBody>
      </p:sp>
      <p:sp>
        <p:nvSpPr>
          <p:cNvPr id="5" name="Footer Placeholder 4"/>
          <p:cNvSpPr>
            <a:spLocks noGrp="1"/>
          </p:cNvSpPr>
          <p:nvPr>
            <p:ph type="ftr" sz="quarter" idx="11"/>
          </p:nvPr>
        </p:nvSpPr>
        <p:spPr/>
        <p:txBody>
          <a:bodyPr/>
          <a:lstStyle/>
          <a:p>
            <a:r>
              <a:rPr lang="en-IN"/>
              <a:t>ECE, DSCE</a:t>
            </a:r>
          </a:p>
        </p:txBody>
      </p:sp>
      <p:sp>
        <p:nvSpPr>
          <p:cNvPr id="6" name="Slide Number Placeholder 5"/>
          <p:cNvSpPr>
            <a:spLocks noGrp="1"/>
          </p:cNvSpPr>
          <p:nvPr>
            <p:ph type="sldNum" sz="quarter" idx="12"/>
          </p:nvPr>
        </p:nvSpPr>
        <p:spPr/>
        <p:txBody>
          <a:bodyPr/>
          <a:lstStyle/>
          <a:p>
            <a:fld id="{9346C1FC-1CAB-4575-AE09-B0DE89BB7F5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4665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560656-2FC1-44EA-8590-0BD4DAA4C07A}" type="datetime1">
              <a:rPr lang="en-IN" smtClean="0"/>
              <a:t>26-12-2020</a:t>
            </a:fld>
            <a:endParaRPr lang="en-IN"/>
          </a:p>
        </p:txBody>
      </p:sp>
      <p:sp>
        <p:nvSpPr>
          <p:cNvPr id="5" name="Footer Placeholder 4"/>
          <p:cNvSpPr>
            <a:spLocks noGrp="1"/>
          </p:cNvSpPr>
          <p:nvPr>
            <p:ph type="ftr" sz="quarter" idx="11"/>
          </p:nvPr>
        </p:nvSpPr>
        <p:spPr/>
        <p:txBody>
          <a:bodyPr/>
          <a:lstStyle/>
          <a:p>
            <a:r>
              <a:rPr lang="en-IN"/>
              <a:t>ECE, DSCE</a:t>
            </a:r>
          </a:p>
        </p:txBody>
      </p:sp>
      <p:sp>
        <p:nvSpPr>
          <p:cNvPr id="6" name="Slide Number Placeholder 5"/>
          <p:cNvSpPr>
            <a:spLocks noGrp="1"/>
          </p:cNvSpPr>
          <p:nvPr>
            <p:ph type="sldNum" sz="quarter" idx="12"/>
          </p:nvPr>
        </p:nvSpPr>
        <p:spPr/>
        <p:txBody>
          <a:bodyPr/>
          <a:lstStyle/>
          <a:p>
            <a:fld id="{9346C1FC-1CAB-4575-AE09-B0DE89BB7F54}" type="slidenum">
              <a:rPr lang="en-IN" smtClean="0"/>
              <a:t>‹#›</a:t>
            </a:fld>
            <a:endParaRPr lang="en-IN"/>
          </a:p>
        </p:txBody>
      </p:sp>
    </p:spTree>
    <p:extLst>
      <p:ext uri="{BB962C8B-B14F-4D97-AF65-F5344CB8AC3E}">
        <p14:creationId xmlns:p14="http://schemas.microsoft.com/office/powerpoint/2010/main" val="2484606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3766C3-A8C0-4E5A-8D7E-A871C089AF51}" type="datetime1">
              <a:rPr lang="en-IN" smtClean="0"/>
              <a:t>26-12-2020</a:t>
            </a:fld>
            <a:endParaRPr lang="en-IN"/>
          </a:p>
        </p:txBody>
      </p:sp>
      <p:sp>
        <p:nvSpPr>
          <p:cNvPr id="5" name="Footer Placeholder 4"/>
          <p:cNvSpPr>
            <a:spLocks noGrp="1"/>
          </p:cNvSpPr>
          <p:nvPr>
            <p:ph type="ftr" sz="quarter" idx="11"/>
          </p:nvPr>
        </p:nvSpPr>
        <p:spPr/>
        <p:txBody>
          <a:bodyPr/>
          <a:lstStyle/>
          <a:p>
            <a:r>
              <a:rPr lang="en-IN"/>
              <a:t>ECE, DSCE</a:t>
            </a:r>
          </a:p>
        </p:txBody>
      </p:sp>
      <p:sp>
        <p:nvSpPr>
          <p:cNvPr id="6" name="Slide Number Placeholder 5"/>
          <p:cNvSpPr>
            <a:spLocks noGrp="1"/>
          </p:cNvSpPr>
          <p:nvPr>
            <p:ph type="sldNum" sz="quarter" idx="12"/>
          </p:nvPr>
        </p:nvSpPr>
        <p:spPr/>
        <p:txBody>
          <a:bodyPr/>
          <a:lstStyle/>
          <a:p>
            <a:fld id="{9346C1FC-1CAB-4575-AE09-B0DE89BB7F5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097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636B89-26E5-4346-9272-674077DE7032}" type="datetime1">
              <a:rPr lang="en-IN" smtClean="0"/>
              <a:t>26-12-2020</a:t>
            </a:fld>
            <a:endParaRPr lang="en-IN"/>
          </a:p>
        </p:txBody>
      </p:sp>
      <p:sp>
        <p:nvSpPr>
          <p:cNvPr id="6" name="Footer Placeholder 5"/>
          <p:cNvSpPr>
            <a:spLocks noGrp="1"/>
          </p:cNvSpPr>
          <p:nvPr>
            <p:ph type="ftr" sz="quarter" idx="11"/>
          </p:nvPr>
        </p:nvSpPr>
        <p:spPr/>
        <p:txBody>
          <a:bodyPr/>
          <a:lstStyle/>
          <a:p>
            <a:r>
              <a:rPr lang="en-IN"/>
              <a:t>ECE, DSCE</a:t>
            </a:r>
          </a:p>
        </p:txBody>
      </p:sp>
      <p:sp>
        <p:nvSpPr>
          <p:cNvPr id="7" name="Slide Number Placeholder 6"/>
          <p:cNvSpPr>
            <a:spLocks noGrp="1"/>
          </p:cNvSpPr>
          <p:nvPr>
            <p:ph type="sldNum" sz="quarter" idx="12"/>
          </p:nvPr>
        </p:nvSpPr>
        <p:spPr/>
        <p:txBody>
          <a:bodyPr/>
          <a:lstStyle/>
          <a:p>
            <a:fld id="{9346C1FC-1CAB-4575-AE09-B0DE89BB7F54}" type="slidenum">
              <a:rPr lang="en-IN" smtClean="0"/>
              <a:t>‹#›</a:t>
            </a:fld>
            <a:endParaRPr lang="en-IN"/>
          </a:p>
        </p:txBody>
      </p:sp>
    </p:spTree>
    <p:extLst>
      <p:ext uri="{BB962C8B-B14F-4D97-AF65-F5344CB8AC3E}">
        <p14:creationId xmlns:p14="http://schemas.microsoft.com/office/powerpoint/2010/main" val="39684810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52B29C-A7B4-4A4A-8CDC-F381A9ABD459}" type="datetime1">
              <a:rPr lang="en-IN" smtClean="0"/>
              <a:t>26-12-2020</a:t>
            </a:fld>
            <a:endParaRPr lang="en-IN"/>
          </a:p>
        </p:txBody>
      </p:sp>
      <p:sp>
        <p:nvSpPr>
          <p:cNvPr id="8" name="Footer Placeholder 7"/>
          <p:cNvSpPr>
            <a:spLocks noGrp="1"/>
          </p:cNvSpPr>
          <p:nvPr>
            <p:ph type="ftr" sz="quarter" idx="11"/>
          </p:nvPr>
        </p:nvSpPr>
        <p:spPr/>
        <p:txBody>
          <a:bodyPr/>
          <a:lstStyle/>
          <a:p>
            <a:r>
              <a:rPr lang="en-IN"/>
              <a:t>ECE, DSCE</a:t>
            </a:r>
          </a:p>
        </p:txBody>
      </p:sp>
      <p:sp>
        <p:nvSpPr>
          <p:cNvPr id="9" name="Slide Number Placeholder 8"/>
          <p:cNvSpPr>
            <a:spLocks noGrp="1"/>
          </p:cNvSpPr>
          <p:nvPr>
            <p:ph type="sldNum" sz="quarter" idx="12"/>
          </p:nvPr>
        </p:nvSpPr>
        <p:spPr/>
        <p:txBody>
          <a:bodyPr/>
          <a:lstStyle/>
          <a:p>
            <a:fld id="{9346C1FC-1CAB-4575-AE09-B0DE89BB7F54}" type="slidenum">
              <a:rPr lang="en-IN" smtClean="0"/>
              <a:t>‹#›</a:t>
            </a:fld>
            <a:endParaRPr lang="en-IN"/>
          </a:p>
        </p:txBody>
      </p:sp>
    </p:spTree>
    <p:extLst>
      <p:ext uri="{BB962C8B-B14F-4D97-AF65-F5344CB8AC3E}">
        <p14:creationId xmlns:p14="http://schemas.microsoft.com/office/powerpoint/2010/main" val="36019878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591A77-7C99-4447-9D33-7E15D5105351}" type="datetime1">
              <a:rPr lang="en-IN" smtClean="0"/>
              <a:t>26-12-2020</a:t>
            </a:fld>
            <a:endParaRPr lang="en-IN"/>
          </a:p>
        </p:txBody>
      </p:sp>
      <p:sp>
        <p:nvSpPr>
          <p:cNvPr id="4" name="Footer Placeholder 3"/>
          <p:cNvSpPr>
            <a:spLocks noGrp="1"/>
          </p:cNvSpPr>
          <p:nvPr>
            <p:ph type="ftr" sz="quarter" idx="11"/>
          </p:nvPr>
        </p:nvSpPr>
        <p:spPr/>
        <p:txBody>
          <a:bodyPr/>
          <a:lstStyle/>
          <a:p>
            <a:r>
              <a:rPr lang="en-IN"/>
              <a:t>ECE, DSCE</a:t>
            </a:r>
          </a:p>
        </p:txBody>
      </p:sp>
      <p:sp>
        <p:nvSpPr>
          <p:cNvPr id="5" name="Slide Number Placeholder 4"/>
          <p:cNvSpPr>
            <a:spLocks noGrp="1"/>
          </p:cNvSpPr>
          <p:nvPr>
            <p:ph type="sldNum" sz="quarter" idx="12"/>
          </p:nvPr>
        </p:nvSpPr>
        <p:spPr/>
        <p:txBody>
          <a:bodyPr/>
          <a:lstStyle/>
          <a:p>
            <a:fld id="{9346C1FC-1CAB-4575-AE09-B0DE89BB7F54}" type="slidenum">
              <a:rPr lang="en-IN" smtClean="0"/>
              <a:t>‹#›</a:t>
            </a:fld>
            <a:endParaRPr lang="en-IN"/>
          </a:p>
        </p:txBody>
      </p:sp>
    </p:spTree>
    <p:extLst>
      <p:ext uri="{BB962C8B-B14F-4D97-AF65-F5344CB8AC3E}">
        <p14:creationId xmlns:p14="http://schemas.microsoft.com/office/powerpoint/2010/main" val="13343690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EAFDA5D-D32E-4ACC-9912-45B34EC97109}" type="datetime1">
              <a:rPr lang="en-IN" smtClean="0"/>
              <a:t>26-12-2020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ECE, DSCE</a:t>
            </a:r>
          </a:p>
        </p:txBody>
      </p:sp>
      <p:sp>
        <p:nvSpPr>
          <p:cNvPr id="9" name="Slide Number Placeholder 8"/>
          <p:cNvSpPr>
            <a:spLocks noGrp="1"/>
          </p:cNvSpPr>
          <p:nvPr>
            <p:ph type="sldNum" sz="quarter" idx="12"/>
          </p:nvPr>
        </p:nvSpPr>
        <p:spPr/>
        <p:txBody>
          <a:bodyPr/>
          <a:lstStyle/>
          <a:p>
            <a:fld id="{9346C1FC-1CAB-4575-AE09-B0DE89BB7F54}" type="slidenum">
              <a:rPr lang="en-IN" smtClean="0"/>
              <a:t>‹#›</a:t>
            </a:fld>
            <a:endParaRPr lang="en-IN"/>
          </a:p>
        </p:txBody>
      </p:sp>
    </p:spTree>
    <p:extLst>
      <p:ext uri="{BB962C8B-B14F-4D97-AF65-F5344CB8AC3E}">
        <p14:creationId xmlns:p14="http://schemas.microsoft.com/office/powerpoint/2010/main" val="4654424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A487F6B-6C9E-462F-BC7E-67F7D41CBEFD}" type="datetime1">
              <a:rPr lang="en-IN" smtClean="0"/>
              <a:t>26-12-2020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ECE, DSCE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346C1FC-1CAB-4575-AE09-B0DE89BB7F54}" type="slidenum">
              <a:rPr lang="en-IN" smtClean="0"/>
              <a:t>‹#›</a:t>
            </a:fld>
            <a:endParaRPr lang="en-IN"/>
          </a:p>
        </p:txBody>
      </p:sp>
    </p:spTree>
    <p:extLst>
      <p:ext uri="{BB962C8B-B14F-4D97-AF65-F5344CB8AC3E}">
        <p14:creationId xmlns:p14="http://schemas.microsoft.com/office/powerpoint/2010/main" val="3452604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044345-5B8C-43B8-8791-D657B810BCA2}" type="datetime1">
              <a:rPr lang="en-IN" smtClean="0"/>
              <a:t>26-12-2020</a:t>
            </a:fld>
            <a:endParaRPr lang="en-IN"/>
          </a:p>
        </p:txBody>
      </p:sp>
      <p:sp>
        <p:nvSpPr>
          <p:cNvPr id="5" name="Footer Placeholder 4"/>
          <p:cNvSpPr>
            <a:spLocks noGrp="1"/>
          </p:cNvSpPr>
          <p:nvPr>
            <p:ph type="ftr" sz="quarter" idx="11"/>
          </p:nvPr>
        </p:nvSpPr>
        <p:spPr/>
        <p:txBody>
          <a:bodyPr/>
          <a:lstStyle/>
          <a:p>
            <a:r>
              <a:rPr lang="en-IN"/>
              <a:t>ECE, DSCE</a:t>
            </a:r>
          </a:p>
        </p:txBody>
      </p:sp>
      <p:sp>
        <p:nvSpPr>
          <p:cNvPr id="6" name="Slide Number Placeholder 5"/>
          <p:cNvSpPr>
            <a:spLocks noGrp="1"/>
          </p:cNvSpPr>
          <p:nvPr>
            <p:ph type="sldNum" sz="quarter" idx="12"/>
          </p:nvPr>
        </p:nvSpPr>
        <p:spPr/>
        <p:txBody>
          <a:bodyPr/>
          <a:lstStyle/>
          <a:p>
            <a:fld id="{9346C1FC-1CAB-4575-AE09-B0DE89BB7F54}" type="slidenum">
              <a:rPr lang="en-IN" smtClean="0"/>
              <a:t>‹#›</a:t>
            </a:fld>
            <a:endParaRPr lang="en-IN"/>
          </a:p>
        </p:txBody>
      </p:sp>
    </p:spTree>
    <p:extLst>
      <p:ext uri="{BB962C8B-B14F-4D97-AF65-F5344CB8AC3E}">
        <p14:creationId xmlns:p14="http://schemas.microsoft.com/office/powerpoint/2010/main" val="6991618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7323F1-B112-4F1D-87AD-7E3F27AD15B8}" type="datetime1">
              <a:rPr lang="en-IN" smtClean="0"/>
              <a:t>26-12-2020</a:t>
            </a:fld>
            <a:endParaRPr lang="en-IN"/>
          </a:p>
        </p:txBody>
      </p:sp>
      <p:sp>
        <p:nvSpPr>
          <p:cNvPr id="6" name="Footer Placeholder 5"/>
          <p:cNvSpPr>
            <a:spLocks noGrp="1"/>
          </p:cNvSpPr>
          <p:nvPr>
            <p:ph type="ftr" sz="quarter" idx="11"/>
          </p:nvPr>
        </p:nvSpPr>
        <p:spPr/>
        <p:txBody>
          <a:bodyPr/>
          <a:lstStyle/>
          <a:p>
            <a:r>
              <a:rPr lang="en-IN"/>
              <a:t>ECE, DSCE</a:t>
            </a:r>
          </a:p>
        </p:txBody>
      </p:sp>
      <p:sp>
        <p:nvSpPr>
          <p:cNvPr id="7" name="Slide Number Placeholder 6"/>
          <p:cNvSpPr>
            <a:spLocks noGrp="1"/>
          </p:cNvSpPr>
          <p:nvPr>
            <p:ph type="sldNum" sz="quarter" idx="12"/>
          </p:nvPr>
        </p:nvSpPr>
        <p:spPr/>
        <p:txBody>
          <a:bodyPr/>
          <a:lstStyle/>
          <a:p>
            <a:fld id="{9346C1FC-1CAB-4575-AE09-B0DE89BB7F54}" type="slidenum">
              <a:rPr lang="en-IN" smtClean="0"/>
              <a:t>‹#›</a:t>
            </a:fld>
            <a:endParaRPr lang="en-IN"/>
          </a:p>
        </p:txBody>
      </p:sp>
    </p:spTree>
    <p:extLst>
      <p:ext uri="{BB962C8B-B14F-4D97-AF65-F5344CB8AC3E}">
        <p14:creationId xmlns:p14="http://schemas.microsoft.com/office/powerpoint/2010/main" val="2015727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8569D6-2AA2-43FC-BE01-C22A07AD4FC7}" type="datetime1">
              <a:rPr lang="en-IN" smtClean="0"/>
              <a:t>26-12-2020</a:t>
            </a:fld>
            <a:endParaRPr lang="en-IN"/>
          </a:p>
        </p:txBody>
      </p:sp>
      <p:sp>
        <p:nvSpPr>
          <p:cNvPr id="5" name="Footer Placeholder 4"/>
          <p:cNvSpPr>
            <a:spLocks noGrp="1"/>
          </p:cNvSpPr>
          <p:nvPr>
            <p:ph type="ftr" sz="quarter" idx="11"/>
          </p:nvPr>
        </p:nvSpPr>
        <p:spPr/>
        <p:txBody>
          <a:bodyPr/>
          <a:lstStyle/>
          <a:p>
            <a:r>
              <a:rPr lang="en-IN"/>
              <a:t>ECE, DSCE</a:t>
            </a:r>
          </a:p>
        </p:txBody>
      </p:sp>
      <p:sp>
        <p:nvSpPr>
          <p:cNvPr id="6" name="Slide Number Placeholder 5"/>
          <p:cNvSpPr>
            <a:spLocks noGrp="1"/>
          </p:cNvSpPr>
          <p:nvPr>
            <p:ph type="sldNum" sz="quarter" idx="12"/>
          </p:nvPr>
        </p:nvSpPr>
        <p:spPr/>
        <p:txBody>
          <a:bodyPr/>
          <a:lstStyle/>
          <a:p>
            <a:fld id="{9346C1FC-1CAB-4575-AE09-B0DE89BB7F54}" type="slidenum">
              <a:rPr lang="en-IN" smtClean="0"/>
              <a:t>‹#›</a:t>
            </a:fld>
            <a:endParaRPr lang="en-IN"/>
          </a:p>
        </p:txBody>
      </p:sp>
    </p:spTree>
    <p:extLst>
      <p:ext uri="{BB962C8B-B14F-4D97-AF65-F5344CB8AC3E}">
        <p14:creationId xmlns:p14="http://schemas.microsoft.com/office/powerpoint/2010/main" val="19666094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17A17D-4015-438C-849F-55678489E369}" type="datetime1">
              <a:rPr lang="en-IN" smtClean="0"/>
              <a:t>26-12-2020</a:t>
            </a:fld>
            <a:endParaRPr lang="en-IN"/>
          </a:p>
        </p:txBody>
      </p:sp>
      <p:sp>
        <p:nvSpPr>
          <p:cNvPr id="5" name="Footer Placeholder 4"/>
          <p:cNvSpPr>
            <a:spLocks noGrp="1"/>
          </p:cNvSpPr>
          <p:nvPr>
            <p:ph type="ftr" sz="quarter" idx="11"/>
          </p:nvPr>
        </p:nvSpPr>
        <p:spPr/>
        <p:txBody>
          <a:bodyPr/>
          <a:lstStyle/>
          <a:p>
            <a:r>
              <a:rPr lang="en-IN"/>
              <a:t>ECE, DSCE</a:t>
            </a:r>
          </a:p>
        </p:txBody>
      </p:sp>
      <p:sp>
        <p:nvSpPr>
          <p:cNvPr id="6" name="Slide Number Placeholder 5"/>
          <p:cNvSpPr>
            <a:spLocks noGrp="1"/>
          </p:cNvSpPr>
          <p:nvPr>
            <p:ph type="sldNum" sz="quarter" idx="12"/>
          </p:nvPr>
        </p:nvSpPr>
        <p:spPr/>
        <p:txBody>
          <a:bodyPr/>
          <a:lstStyle/>
          <a:p>
            <a:fld id="{9346C1FC-1CAB-4575-AE09-B0DE89BB7F54}" type="slidenum">
              <a:rPr lang="en-IN" smtClean="0"/>
              <a:t>‹#›</a:t>
            </a:fld>
            <a:endParaRPr lang="en-IN"/>
          </a:p>
        </p:txBody>
      </p:sp>
    </p:spTree>
    <p:extLst>
      <p:ext uri="{BB962C8B-B14F-4D97-AF65-F5344CB8AC3E}">
        <p14:creationId xmlns:p14="http://schemas.microsoft.com/office/powerpoint/2010/main" val="1229972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EB39C8-B8B2-4F61-8850-836AB3B313B6}" type="datetime1">
              <a:rPr lang="en-IN" smtClean="0"/>
              <a:t>26-12-2020</a:t>
            </a:fld>
            <a:endParaRPr lang="en-IN"/>
          </a:p>
        </p:txBody>
      </p:sp>
      <p:sp>
        <p:nvSpPr>
          <p:cNvPr id="5" name="Footer Placeholder 4"/>
          <p:cNvSpPr>
            <a:spLocks noGrp="1"/>
          </p:cNvSpPr>
          <p:nvPr>
            <p:ph type="ftr" sz="quarter" idx="11"/>
          </p:nvPr>
        </p:nvSpPr>
        <p:spPr/>
        <p:txBody>
          <a:bodyPr/>
          <a:lstStyle/>
          <a:p>
            <a:r>
              <a:rPr lang="en-IN"/>
              <a:t>ECE, DSCE</a:t>
            </a:r>
          </a:p>
        </p:txBody>
      </p:sp>
      <p:sp>
        <p:nvSpPr>
          <p:cNvPr id="6" name="Slide Number Placeholder 5"/>
          <p:cNvSpPr>
            <a:spLocks noGrp="1"/>
          </p:cNvSpPr>
          <p:nvPr>
            <p:ph type="sldNum" sz="quarter" idx="12"/>
          </p:nvPr>
        </p:nvSpPr>
        <p:spPr/>
        <p:txBody>
          <a:bodyPr/>
          <a:lstStyle/>
          <a:p>
            <a:fld id="{9346C1FC-1CAB-4575-AE09-B0DE89BB7F5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00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BDBFD4-8A6C-4F81-A96F-1807AA3142B4}" type="datetime1">
              <a:rPr lang="en-IN" smtClean="0"/>
              <a:t>26-12-2020</a:t>
            </a:fld>
            <a:endParaRPr lang="en-IN"/>
          </a:p>
        </p:txBody>
      </p:sp>
      <p:sp>
        <p:nvSpPr>
          <p:cNvPr id="6" name="Footer Placeholder 5"/>
          <p:cNvSpPr>
            <a:spLocks noGrp="1"/>
          </p:cNvSpPr>
          <p:nvPr>
            <p:ph type="ftr" sz="quarter" idx="11"/>
          </p:nvPr>
        </p:nvSpPr>
        <p:spPr/>
        <p:txBody>
          <a:bodyPr/>
          <a:lstStyle/>
          <a:p>
            <a:r>
              <a:rPr lang="en-IN"/>
              <a:t>ECE, DSCE</a:t>
            </a:r>
          </a:p>
        </p:txBody>
      </p:sp>
      <p:sp>
        <p:nvSpPr>
          <p:cNvPr id="7" name="Slide Number Placeholder 6"/>
          <p:cNvSpPr>
            <a:spLocks noGrp="1"/>
          </p:cNvSpPr>
          <p:nvPr>
            <p:ph type="sldNum" sz="quarter" idx="12"/>
          </p:nvPr>
        </p:nvSpPr>
        <p:spPr/>
        <p:txBody>
          <a:bodyPr/>
          <a:lstStyle/>
          <a:p>
            <a:fld id="{9346C1FC-1CAB-4575-AE09-B0DE89BB7F54}" type="slidenum">
              <a:rPr lang="en-IN" smtClean="0"/>
              <a:t>‹#›</a:t>
            </a:fld>
            <a:endParaRPr lang="en-IN"/>
          </a:p>
        </p:txBody>
      </p:sp>
    </p:spTree>
    <p:extLst>
      <p:ext uri="{BB962C8B-B14F-4D97-AF65-F5344CB8AC3E}">
        <p14:creationId xmlns:p14="http://schemas.microsoft.com/office/powerpoint/2010/main" val="2832466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00AD97-6DF8-4A61-85F5-68E8B0CFDD30}" type="datetime1">
              <a:rPr lang="en-IN" smtClean="0"/>
              <a:t>26-12-2020</a:t>
            </a:fld>
            <a:endParaRPr lang="en-IN"/>
          </a:p>
        </p:txBody>
      </p:sp>
      <p:sp>
        <p:nvSpPr>
          <p:cNvPr id="8" name="Footer Placeholder 7"/>
          <p:cNvSpPr>
            <a:spLocks noGrp="1"/>
          </p:cNvSpPr>
          <p:nvPr>
            <p:ph type="ftr" sz="quarter" idx="11"/>
          </p:nvPr>
        </p:nvSpPr>
        <p:spPr/>
        <p:txBody>
          <a:bodyPr/>
          <a:lstStyle/>
          <a:p>
            <a:r>
              <a:rPr lang="en-IN"/>
              <a:t>ECE, DSCE</a:t>
            </a:r>
          </a:p>
        </p:txBody>
      </p:sp>
      <p:sp>
        <p:nvSpPr>
          <p:cNvPr id="9" name="Slide Number Placeholder 8"/>
          <p:cNvSpPr>
            <a:spLocks noGrp="1"/>
          </p:cNvSpPr>
          <p:nvPr>
            <p:ph type="sldNum" sz="quarter" idx="12"/>
          </p:nvPr>
        </p:nvSpPr>
        <p:spPr/>
        <p:txBody>
          <a:bodyPr/>
          <a:lstStyle/>
          <a:p>
            <a:fld id="{9346C1FC-1CAB-4575-AE09-B0DE89BB7F54}" type="slidenum">
              <a:rPr lang="en-IN" smtClean="0"/>
              <a:t>‹#›</a:t>
            </a:fld>
            <a:endParaRPr lang="en-IN"/>
          </a:p>
        </p:txBody>
      </p:sp>
    </p:spTree>
    <p:extLst>
      <p:ext uri="{BB962C8B-B14F-4D97-AF65-F5344CB8AC3E}">
        <p14:creationId xmlns:p14="http://schemas.microsoft.com/office/powerpoint/2010/main" val="4086137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3FF9D7-4BA1-447B-ACEB-186C6A8EE084}" type="datetime1">
              <a:rPr lang="en-IN" smtClean="0"/>
              <a:t>26-12-2020</a:t>
            </a:fld>
            <a:endParaRPr lang="en-IN"/>
          </a:p>
        </p:txBody>
      </p:sp>
      <p:sp>
        <p:nvSpPr>
          <p:cNvPr id="4" name="Footer Placeholder 3"/>
          <p:cNvSpPr>
            <a:spLocks noGrp="1"/>
          </p:cNvSpPr>
          <p:nvPr>
            <p:ph type="ftr" sz="quarter" idx="11"/>
          </p:nvPr>
        </p:nvSpPr>
        <p:spPr/>
        <p:txBody>
          <a:bodyPr/>
          <a:lstStyle/>
          <a:p>
            <a:r>
              <a:rPr lang="en-IN"/>
              <a:t>ECE, DSCE</a:t>
            </a:r>
          </a:p>
        </p:txBody>
      </p:sp>
      <p:sp>
        <p:nvSpPr>
          <p:cNvPr id="5" name="Slide Number Placeholder 4"/>
          <p:cNvSpPr>
            <a:spLocks noGrp="1"/>
          </p:cNvSpPr>
          <p:nvPr>
            <p:ph type="sldNum" sz="quarter" idx="12"/>
          </p:nvPr>
        </p:nvSpPr>
        <p:spPr/>
        <p:txBody>
          <a:bodyPr/>
          <a:lstStyle/>
          <a:p>
            <a:fld id="{9346C1FC-1CAB-4575-AE09-B0DE89BB7F54}" type="slidenum">
              <a:rPr lang="en-IN" smtClean="0"/>
              <a:t>‹#›</a:t>
            </a:fld>
            <a:endParaRPr lang="en-IN"/>
          </a:p>
        </p:txBody>
      </p:sp>
    </p:spTree>
    <p:extLst>
      <p:ext uri="{BB962C8B-B14F-4D97-AF65-F5344CB8AC3E}">
        <p14:creationId xmlns:p14="http://schemas.microsoft.com/office/powerpoint/2010/main" val="3851403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3BF4F9F-C40F-4F9B-9B8D-AC769F7012C3}" type="datetime1">
              <a:rPr lang="en-IN" smtClean="0"/>
              <a:t>26-12-2020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ECE, DSCE</a:t>
            </a:r>
          </a:p>
        </p:txBody>
      </p:sp>
      <p:sp>
        <p:nvSpPr>
          <p:cNvPr id="9" name="Slide Number Placeholder 8"/>
          <p:cNvSpPr>
            <a:spLocks noGrp="1"/>
          </p:cNvSpPr>
          <p:nvPr>
            <p:ph type="sldNum" sz="quarter" idx="12"/>
          </p:nvPr>
        </p:nvSpPr>
        <p:spPr/>
        <p:txBody>
          <a:bodyPr/>
          <a:lstStyle/>
          <a:p>
            <a:fld id="{9346C1FC-1CAB-4575-AE09-B0DE89BB7F54}" type="slidenum">
              <a:rPr lang="en-IN" smtClean="0"/>
              <a:t>‹#›</a:t>
            </a:fld>
            <a:endParaRPr lang="en-IN"/>
          </a:p>
        </p:txBody>
      </p:sp>
    </p:spTree>
    <p:extLst>
      <p:ext uri="{BB962C8B-B14F-4D97-AF65-F5344CB8AC3E}">
        <p14:creationId xmlns:p14="http://schemas.microsoft.com/office/powerpoint/2010/main" val="3377126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65EA341-813E-4EC8-BF5E-D89CC06A064F}" type="datetime1">
              <a:rPr lang="en-IN" smtClean="0"/>
              <a:t>26-12-2020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ECE, DSCE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346C1FC-1CAB-4575-AE09-B0DE89BB7F54}" type="slidenum">
              <a:rPr lang="en-IN" smtClean="0"/>
              <a:t>‹#›</a:t>
            </a:fld>
            <a:endParaRPr lang="en-IN"/>
          </a:p>
        </p:txBody>
      </p:sp>
    </p:spTree>
    <p:extLst>
      <p:ext uri="{BB962C8B-B14F-4D97-AF65-F5344CB8AC3E}">
        <p14:creationId xmlns:p14="http://schemas.microsoft.com/office/powerpoint/2010/main" val="639912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82BD60-715E-42DA-BDFA-4881FB0ECAA3}" type="datetime1">
              <a:rPr lang="en-IN" smtClean="0"/>
              <a:t>26-12-2020</a:t>
            </a:fld>
            <a:endParaRPr lang="en-IN"/>
          </a:p>
        </p:txBody>
      </p:sp>
      <p:sp>
        <p:nvSpPr>
          <p:cNvPr id="6" name="Footer Placeholder 5"/>
          <p:cNvSpPr>
            <a:spLocks noGrp="1"/>
          </p:cNvSpPr>
          <p:nvPr>
            <p:ph type="ftr" sz="quarter" idx="11"/>
          </p:nvPr>
        </p:nvSpPr>
        <p:spPr/>
        <p:txBody>
          <a:bodyPr/>
          <a:lstStyle/>
          <a:p>
            <a:r>
              <a:rPr lang="en-IN"/>
              <a:t>ECE, DSCE</a:t>
            </a:r>
          </a:p>
        </p:txBody>
      </p:sp>
      <p:sp>
        <p:nvSpPr>
          <p:cNvPr id="7" name="Slide Number Placeholder 6"/>
          <p:cNvSpPr>
            <a:spLocks noGrp="1"/>
          </p:cNvSpPr>
          <p:nvPr>
            <p:ph type="sldNum" sz="quarter" idx="12"/>
          </p:nvPr>
        </p:nvSpPr>
        <p:spPr/>
        <p:txBody>
          <a:bodyPr/>
          <a:lstStyle/>
          <a:p>
            <a:fld id="{9346C1FC-1CAB-4575-AE09-B0DE89BB7F54}" type="slidenum">
              <a:rPr lang="en-IN" smtClean="0"/>
              <a:t>‹#›</a:t>
            </a:fld>
            <a:endParaRPr lang="en-IN"/>
          </a:p>
        </p:txBody>
      </p:sp>
    </p:spTree>
    <p:extLst>
      <p:ext uri="{BB962C8B-B14F-4D97-AF65-F5344CB8AC3E}">
        <p14:creationId xmlns:p14="http://schemas.microsoft.com/office/powerpoint/2010/main" val="584987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7C0DB9A-E6CF-4742-95F6-FFC405F8F472}" type="datetime1">
              <a:rPr lang="en-IN" smtClean="0"/>
              <a:t>26-12-2020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ECE, DSCE</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346C1FC-1CAB-4575-AE09-B0DE89BB7F5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109194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999A4F0-77A5-4602-966A-C1FF4C93DD8C}" type="datetime1">
              <a:rPr lang="en-IN" smtClean="0"/>
              <a:t>26-12-2020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ECE, DSCE</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346C1FC-1CAB-4575-AE09-B0DE89BB7F5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3758725"/>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accent3">
                <a:lumMod val="5000"/>
                <a:lumOff val="95000"/>
              </a:schemeClr>
            </a:gs>
            <a:gs pos="49000">
              <a:schemeClr val="accent3">
                <a:lumMod val="45000"/>
                <a:lumOff val="55000"/>
              </a:schemeClr>
            </a:gs>
            <a:gs pos="52000">
              <a:schemeClr val="accent3">
                <a:lumMod val="45000"/>
                <a:lumOff val="55000"/>
              </a:schemeClr>
            </a:gs>
            <a:gs pos="15000">
              <a:schemeClr val="accent3">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7" name="TextBox 8">
            <a:extLst>
              <a:ext uri="{FF2B5EF4-FFF2-40B4-BE49-F238E27FC236}">
                <a16:creationId xmlns:a16="http://schemas.microsoft.com/office/drawing/2014/main" id="{43089E8E-402A-4C72-9A1D-43DFA0A8D77D}"/>
              </a:ext>
            </a:extLst>
          </p:cNvPr>
          <p:cNvSpPr txBox="1"/>
          <p:nvPr/>
        </p:nvSpPr>
        <p:spPr>
          <a:xfrm>
            <a:off x="1420831" y="2507334"/>
            <a:ext cx="9350337"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b="1" dirty="0">
                <a:solidFill>
                  <a:schemeClr val="tx1">
                    <a:lumMod val="85000"/>
                    <a:lumOff val="15000"/>
                  </a:schemeClr>
                </a:solidFill>
              </a:rPr>
              <a:t>Error Correction and Syndrome Calculation</a:t>
            </a:r>
          </a:p>
          <a:p>
            <a:pPr algn="ctr"/>
            <a:r>
              <a:rPr lang="en-US" sz="4000" b="1" dirty="0">
                <a:solidFill>
                  <a:schemeClr val="tx1">
                    <a:lumMod val="85000"/>
                    <a:lumOff val="15000"/>
                  </a:schemeClr>
                </a:solidFill>
              </a:rPr>
              <a:t>Using MATLAB</a:t>
            </a:r>
            <a:endParaRPr lang="en-IN" sz="2000" dirty="0">
              <a:solidFill>
                <a:schemeClr val="tx1">
                  <a:lumMod val="85000"/>
                  <a:lumOff val="15000"/>
                </a:schemeClr>
              </a:solidFill>
            </a:endParaRPr>
          </a:p>
        </p:txBody>
      </p:sp>
      <p:sp>
        <p:nvSpPr>
          <p:cNvPr id="8" name="TextBox 9">
            <a:extLst>
              <a:ext uri="{FF2B5EF4-FFF2-40B4-BE49-F238E27FC236}">
                <a16:creationId xmlns:a16="http://schemas.microsoft.com/office/drawing/2014/main" id="{7DD2EC39-7555-4237-9C14-8972F3525908}"/>
              </a:ext>
            </a:extLst>
          </p:cNvPr>
          <p:cNvSpPr txBox="1"/>
          <p:nvPr/>
        </p:nvSpPr>
        <p:spPr>
          <a:xfrm>
            <a:off x="3713660" y="4482180"/>
            <a:ext cx="3202044" cy="138499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800" b="1" u="sng" dirty="0">
              <a:solidFill>
                <a:schemeClr val="tx1">
                  <a:lumMod val="85000"/>
                  <a:lumOff val="15000"/>
                </a:schemeClr>
              </a:solidFill>
            </a:endParaRPr>
          </a:p>
          <a:p>
            <a:r>
              <a:rPr lang="en-US" sz="2800" dirty="0">
                <a:solidFill>
                  <a:schemeClr val="tx1">
                    <a:lumMod val="85000"/>
                    <a:lumOff val="15000"/>
                  </a:schemeClr>
                </a:solidFill>
              </a:rPr>
              <a:t>Vishvendra Singh</a:t>
            </a:r>
          </a:p>
          <a:p>
            <a:r>
              <a:rPr lang="en-US" sz="2800" dirty="0">
                <a:solidFill>
                  <a:schemeClr val="tx1">
                    <a:lumMod val="85000"/>
                    <a:lumOff val="15000"/>
                  </a:schemeClr>
                </a:solidFill>
              </a:rPr>
              <a:t>Sameer Gautam</a:t>
            </a:r>
            <a:endParaRPr lang="en-IN" sz="2800" dirty="0">
              <a:solidFill>
                <a:schemeClr val="tx1">
                  <a:lumMod val="85000"/>
                  <a:lumOff val="15000"/>
                </a:schemeClr>
              </a:solidFill>
            </a:endParaRPr>
          </a:p>
        </p:txBody>
      </p:sp>
      <p:sp>
        <p:nvSpPr>
          <p:cNvPr id="9" name="TextBox 10">
            <a:extLst>
              <a:ext uri="{FF2B5EF4-FFF2-40B4-BE49-F238E27FC236}">
                <a16:creationId xmlns:a16="http://schemas.microsoft.com/office/drawing/2014/main" id="{06080D35-B835-4172-9EF4-6F47366D2314}"/>
              </a:ext>
            </a:extLst>
          </p:cNvPr>
          <p:cNvSpPr txBox="1"/>
          <p:nvPr/>
        </p:nvSpPr>
        <p:spPr>
          <a:xfrm>
            <a:off x="6345603" y="4482180"/>
            <a:ext cx="2567487" cy="138499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800" b="1" u="sng" dirty="0">
              <a:solidFill>
                <a:schemeClr val="tx1">
                  <a:lumMod val="85000"/>
                  <a:lumOff val="15000"/>
                </a:schemeClr>
              </a:solidFill>
            </a:endParaRPr>
          </a:p>
          <a:p>
            <a:r>
              <a:rPr lang="en-US" sz="2800" dirty="0">
                <a:solidFill>
                  <a:schemeClr val="tx1">
                    <a:lumMod val="85000"/>
                    <a:lumOff val="15000"/>
                  </a:schemeClr>
                </a:solidFill>
              </a:rPr>
              <a:t>( 1DS18EC156 )</a:t>
            </a:r>
          </a:p>
          <a:p>
            <a:r>
              <a:rPr lang="en-US" sz="2800" dirty="0">
                <a:solidFill>
                  <a:schemeClr val="tx1">
                    <a:lumMod val="85000"/>
                    <a:lumOff val="15000"/>
                  </a:schemeClr>
                </a:solidFill>
              </a:rPr>
              <a:t>( 1DS18EC143 )</a:t>
            </a:r>
            <a:endParaRPr lang="en-IN" sz="2800" dirty="0">
              <a:solidFill>
                <a:schemeClr val="tx1">
                  <a:lumMod val="85000"/>
                  <a:lumOff val="15000"/>
                </a:schemeClr>
              </a:solidFill>
            </a:endParaRPr>
          </a:p>
        </p:txBody>
      </p:sp>
      <p:sp>
        <p:nvSpPr>
          <p:cNvPr id="6" name="TextBox 5">
            <a:extLst>
              <a:ext uri="{FF2B5EF4-FFF2-40B4-BE49-F238E27FC236}">
                <a16:creationId xmlns:a16="http://schemas.microsoft.com/office/drawing/2014/main" id="{42EDE8FD-A86D-4862-BE73-451B7D95A698}"/>
              </a:ext>
            </a:extLst>
          </p:cNvPr>
          <p:cNvSpPr txBox="1"/>
          <p:nvPr/>
        </p:nvSpPr>
        <p:spPr>
          <a:xfrm>
            <a:off x="3656490" y="4482180"/>
            <a:ext cx="487826" cy="461665"/>
          </a:xfrm>
          <a:prstGeom prst="rect">
            <a:avLst/>
          </a:prstGeom>
          <a:noFill/>
        </p:spPr>
        <p:txBody>
          <a:bodyPr wrap="none" rtlCol="0">
            <a:spAutoFit/>
          </a:bodyPr>
          <a:lstStyle/>
          <a:p>
            <a:r>
              <a:rPr lang="en-US" sz="2400" dirty="0">
                <a:solidFill>
                  <a:schemeClr val="tx1">
                    <a:lumMod val="85000"/>
                    <a:lumOff val="15000"/>
                  </a:schemeClr>
                </a:solidFill>
              </a:rPr>
              <a:t>By</a:t>
            </a:r>
            <a:endParaRPr lang="en-IN" sz="2400" dirty="0">
              <a:solidFill>
                <a:schemeClr val="tx1">
                  <a:lumMod val="85000"/>
                  <a:lumOff val="15000"/>
                </a:schemeClr>
              </a:solidFill>
            </a:endParaRPr>
          </a:p>
        </p:txBody>
      </p:sp>
      <p:sp>
        <p:nvSpPr>
          <p:cNvPr id="10" name="TextBox 9">
            <a:extLst>
              <a:ext uri="{FF2B5EF4-FFF2-40B4-BE49-F238E27FC236}">
                <a16:creationId xmlns:a16="http://schemas.microsoft.com/office/drawing/2014/main" id="{4A3023A6-5501-4E5A-A6FF-2E34BEE03121}"/>
              </a:ext>
            </a:extLst>
          </p:cNvPr>
          <p:cNvSpPr txBox="1"/>
          <p:nvPr/>
        </p:nvSpPr>
        <p:spPr>
          <a:xfrm>
            <a:off x="1493879" y="2230321"/>
            <a:ext cx="1433598" cy="461665"/>
          </a:xfrm>
          <a:prstGeom prst="rect">
            <a:avLst/>
          </a:prstGeom>
          <a:noFill/>
        </p:spPr>
        <p:txBody>
          <a:bodyPr wrap="none" rtlCol="0">
            <a:spAutoFit/>
          </a:bodyPr>
          <a:lstStyle/>
          <a:p>
            <a:r>
              <a:rPr lang="en-US" sz="2400" dirty="0">
                <a:solidFill>
                  <a:schemeClr val="tx1">
                    <a:lumMod val="85000"/>
                    <a:lumOff val="15000"/>
                  </a:schemeClr>
                </a:solidFill>
              </a:rPr>
              <a:t>Objective</a:t>
            </a:r>
            <a:r>
              <a:rPr lang="en-US" dirty="0">
                <a:solidFill>
                  <a:schemeClr val="tx1">
                    <a:lumMod val="85000"/>
                    <a:lumOff val="15000"/>
                  </a:schemeClr>
                </a:solidFill>
              </a:rPr>
              <a:t>:</a:t>
            </a:r>
            <a:endParaRPr lang="en-IN" dirty="0">
              <a:solidFill>
                <a:schemeClr val="tx1">
                  <a:lumMod val="85000"/>
                  <a:lumOff val="15000"/>
                </a:schemeClr>
              </a:solidFill>
            </a:endParaRPr>
          </a:p>
        </p:txBody>
      </p:sp>
      <p:sp>
        <p:nvSpPr>
          <p:cNvPr id="13" name="Slide Number Placeholder 12">
            <a:extLst>
              <a:ext uri="{FF2B5EF4-FFF2-40B4-BE49-F238E27FC236}">
                <a16:creationId xmlns:a16="http://schemas.microsoft.com/office/drawing/2014/main" id="{699FD415-5AB1-4F9F-B725-847E597CE934}"/>
              </a:ext>
            </a:extLst>
          </p:cNvPr>
          <p:cNvSpPr>
            <a:spLocks noGrp="1"/>
          </p:cNvSpPr>
          <p:nvPr>
            <p:ph type="sldNum" sz="quarter" idx="12"/>
          </p:nvPr>
        </p:nvSpPr>
        <p:spPr/>
        <p:txBody>
          <a:bodyPr/>
          <a:lstStyle/>
          <a:p>
            <a:fld id="{9346C1FC-1CAB-4575-AE09-B0DE89BB7F54}" type="slidenum">
              <a:rPr lang="en-IN" sz="1200" smtClean="0">
                <a:solidFill>
                  <a:schemeClr val="bg1">
                    <a:lumMod val="85000"/>
                  </a:schemeClr>
                </a:solidFill>
              </a:rPr>
              <a:t>1</a:t>
            </a:fld>
            <a:endParaRPr lang="en-IN" sz="1200" dirty="0">
              <a:solidFill>
                <a:schemeClr val="bg1">
                  <a:lumMod val="85000"/>
                </a:schemeClr>
              </a:solidFill>
            </a:endParaRPr>
          </a:p>
        </p:txBody>
      </p:sp>
      <p:sp>
        <p:nvSpPr>
          <p:cNvPr id="14" name="Footer Placeholder 13">
            <a:extLst>
              <a:ext uri="{FF2B5EF4-FFF2-40B4-BE49-F238E27FC236}">
                <a16:creationId xmlns:a16="http://schemas.microsoft.com/office/drawing/2014/main" id="{19EC22D2-A684-43B6-A53D-8D76A9D7B3B8}"/>
              </a:ext>
            </a:extLst>
          </p:cNvPr>
          <p:cNvSpPr>
            <a:spLocks noGrp="1"/>
          </p:cNvSpPr>
          <p:nvPr>
            <p:ph type="ftr" sz="quarter" idx="11"/>
          </p:nvPr>
        </p:nvSpPr>
        <p:spPr/>
        <p:txBody>
          <a:bodyPr/>
          <a:lstStyle/>
          <a:p>
            <a:r>
              <a:rPr lang="en-IN" sz="1200" dirty="0">
                <a:solidFill>
                  <a:schemeClr val="bg1">
                    <a:lumMod val="85000"/>
                  </a:schemeClr>
                </a:solidFill>
              </a:rPr>
              <a:t>ECE, DSCE</a:t>
            </a:r>
          </a:p>
        </p:txBody>
      </p:sp>
      <p:sp>
        <p:nvSpPr>
          <p:cNvPr id="15" name="TextBox 14">
            <a:extLst>
              <a:ext uri="{FF2B5EF4-FFF2-40B4-BE49-F238E27FC236}">
                <a16:creationId xmlns:a16="http://schemas.microsoft.com/office/drawing/2014/main" id="{F25B1093-778A-4926-A344-818C86428C15}"/>
              </a:ext>
            </a:extLst>
          </p:cNvPr>
          <p:cNvSpPr txBox="1"/>
          <p:nvPr/>
        </p:nvSpPr>
        <p:spPr>
          <a:xfrm>
            <a:off x="5010950" y="3662513"/>
            <a:ext cx="2114681" cy="369332"/>
          </a:xfrm>
          <a:prstGeom prst="rect">
            <a:avLst/>
          </a:prstGeom>
          <a:noFill/>
        </p:spPr>
        <p:txBody>
          <a:bodyPr wrap="none" rtlCol="0">
            <a:spAutoFit/>
          </a:bodyPr>
          <a:lstStyle/>
          <a:p>
            <a:r>
              <a:rPr lang="en-US" sz="1800" b="1" dirty="0">
                <a:solidFill>
                  <a:schemeClr val="tx1">
                    <a:lumMod val="85000"/>
                    <a:lumOff val="15000"/>
                  </a:schemeClr>
                </a:solidFill>
              </a:rPr>
              <a:t>(Linear Block Codes)</a:t>
            </a:r>
            <a:endParaRPr lang="en-IN" dirty="0"/>
          </a:p>
        </p:txBody>
      </p:sp>
      <p:sp>
        <p:nvSpPr>
          <p:cNvPr id="12" name="Title 1">
            <a:extLst>
              <a:ext uri="{FF2B5EF4-FFF2-40B4-BE49-F238E27FC236}">
                <a16:creationId xmlns:a16="http://schemas.microsoft.com/office/drawing/2014/main" id="{30FEA9C5-CF51-4F59-A548-E242FD673069}"/>
              </a:ext>
            </a:extLst>
          </p:cNvPr>
          <p:cNvSpPr>
            <a:spLocks noGrp="1"/>
          </p:cNvSpPr>
          <p:nvPr/>
        </p:nvSpPr>
        <p:spPr>
          <a:xfrm>
            <a:off x="1456935" y="113433"/>
            <a:ext cx="9278129" cy="651544"/>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latin typeface="Times New Roman" panose="02020603050405020304" pitchFamily="18" charset="0"/>
                <a:cs typeface="Times New Roman" panose="02020603050405020304" pitchFamily="18" charset="0"/>
              </a:rPr>
              <a:t>Dayananda Sagar College of Engineering</a:t>
            </a:r>
            <a:endParaRPr lang="en-IN" sz="4400" b="1" dirty="0">
              <a:latin typeface="Times New Roman" panose="02020603050405020304" pitchFamily="18" charset="0"/>
              <a:cs typeface="Times New Roman" panose="02020603050405020304" pitchFamily="18" charset="0"/>
            </a:endParaRPr>
          </a:p>
        </p:txBody>
      </p:sp>
      <p:sp>
        <p:nvSpPr>
          <p:cNvPr id="16" name="TextBox 4">
            <a:extLst>
              <a:ext uri="{FF2B5EF4-FFF2-40B4-BE49-F238E27FC236}">
                <a16:creationId xmlns:a16="http://schemas.microsoft.com/office/drawing/2014/main" id="{57C3A4B4-33EB-4A13-9BAD-34B586E704D5}"/>
              </a:ext>
            </a:extLst>
          </p:cNvPr>
          <p:cNvSpPr txBox="1"/>
          <p:nvPr/>
        </p:nvSpPr>
        <p:spPr>
          <a:xfrm>
            <a:off x="2124558" y="679678"/>
            <a:ext cx="8294060" cy="38250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 </a:t>
            </a:r>
            <a:r>
              <a:rPr lang="en-US" dirty="0" err="1"/>
              <a:t>Shavige</a:t>
            </a:r>
            <a:r>
              <a:rPr lang="en-US" dirty="0"/>
              <a:t> </a:t>
            </a:r>
            <a:r>
              <a:rPr lang="en-US" dirty="0" err="1"/>
              <a:t>Malleshwara</a:t>
            </a:r>
            <a:r>
              <a:rPr lang="en-US" dirty="0"/>
              <a:t> Hills, Kumaraswamy Layout, Bengaluru – 560 078 )</a:t>
            </a:r>
            <a:endParaRPr lang="en-IN" dirty="0"/>
          </a:p>
        </p:txBody>
      </p:sp>
      <p:sp>
        <p:nvSpPr>
          <p:cNvPr id="17" name="TextBox 5">
            <a:extLst>
              <a:ext uri="{FF2B5EF4-FFF2-40B4-BE49-F238E27FC236}">
                <a16:creationId xmlns:a16="http://schemas.microsoft.com/office/drawing/2014/main" id="{40573ED1-46B2-4A06-8D47-E5298D0676D7}"/>
              </a:ext>
            </a:extLst>
          </p:cNvPr>
          <p:cNvSpPr txBox="1"/>
          <p:nvPr/>
        </p:nvSpPr>
        <p:spPr>
          <a:xfrm>
            <a:off x="1456935" y="1319273"/>
            <a:ext cx="9278129"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i="1" u="sng" dirty="0">
                <a:solidFill>
                  <a:schemeClr val="tx1">
                    <a:lumMod val="85000"/>
                    <a:lumOff val="15000"/>
                  </a:schemeClr>
                </a:solidFill>
              </a:rPr>
              <a:t>Department</a:t>
            </a:r>
            <a:r>
              <a:rPr lang="en-US" sz="2400" b="1" u="sng" dirty="0">
                <a:solidFill>
                  <a:schemeClr val="tx1">
                    <a:lumMod val="85000"/>
                    <a:lumOff val="15000"/>
                  </a:schemeClr>
                </a:solidFill>
              </a:rPr>
              <a:t> </a:t>
            </a:r>
            <a:r>
              <a:rPr lang="en-US" sz="2400" b="1" i="1" u="sng" dirty="0">
                <a:solidFill>
                  <a:schemeClr val="tx1">
                    <a:lumMod val="85000"/>
                    <a:lumOff val="15000"/>
                  </a:schemeClr>
                </a:solidFill>
              </a:rPr>
              <a:t>of Electronics and Communication Engineering</a:t>
            </a:r>
            <a:endParaRPr lang="en-IN" sz="2400" b="1" i="1" u="sng" dirty="0">
              <a:solidFill>
                <a:schemeClr val="tx1">
                  <a:lumMod val="85000"/>
                  <a:lumOff val="15000"/>
                </a:schemeClr>
              </a:solidFill>
            </a:endParaRPr>
          </a:p>
        </p:txBody>
      </p:sp>
    </p:spTree>
    <p:extLst>
      <p:ext uri="{BB962C8B-B14F-4D97-AF65-F5344CB8AC3E}">
        <p14:creationId xmlns:p14="http://schemas.microsoft.com/office/powerpoint/2010/main" val="3720130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FCBF1E-8979-42A2-B16C-16E63444AB92}"/>
              </a:ext>
            </a:extLst>
          </p:cNvPr>
          <p:cNvSpPr txBox="1"/>
          <p:nvPr/>
        </p:nvSpPr>
        <p:spPr>
          <a:xfrm>
            <a:off x="1220233" y="2385616"/>
            <a:ext cx="8947355" cy="3108543"/>
          </a:xfrm>
          <a:prstGeom prst="rect">
            <a:avLst/>
          </a:prstGeom>
          <a:noFill/>
        </p:spPr>
        <p:txBody>
          <a:bodyPr wrap="square">
            <a:spAutoFit/>
          </a:bodyPr>
          <a:lstStyle/>
          <a:p>
            <a:r>
              <a:rPr lang="en-IN" sz="2800" u="sng" dirty="0">
                <a:latin typeface="Times New Roman" panose="02020603050405020304" pitchFamily="18" charset="0"/>
                <a:cs typeface="Times New Roman" panose="02020603050405020304" pitchFamily="18" charset="0"/>
              </a:rPr>
              <a:t>Properties of Syndrome:</a:t>
            </a:r>
          </a:p>
          <a:p>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syndrome depends only on the error pattern and not on the  transmitted code word.</a:t>
            </a:r>
          </a:p>
          <a:p>
            <a:r>
              <a:rPr lang="en-IN" sz="2400" dirty="0">
                <a:latin typeface="Times New Roman" panose="02020603050405020304" pitchFamily="18" charset="0"/>
                <a:cs typeface="Times New Roman" panose="02020603050405020304" pitchFamily="18" charset="0"/>
              </a:rPr>
              <a:t>     s = (</a:t>
            </a:r>
            <a:r>
              <a:rPr lang="en-IN" sz="2400" dirty="0" err="1">
                <a:latin typeface="Times New Roman" panose="02020603050405020304" pitchFamily="18" charset="0"/>
                <a:cs typeface="Times New Roman" panose="02020603050405020304" pitchFamily="18" charset="0"/>
              </a:rPr>
              <a:t>c+e</a:t>
            </a:r>
            <a:r>
              <a:rPr lang="en-IN" sz="2400" dirty="0">
                <a:latin typeface="Times New Roman" panose="02020603050405020304" pitchFamily="18" charset="0"/>
                <a:cs typeface="Times New Roman" panose="02020603050405020304" pitchFamily="18" charset="0"/>
              </a:rPr>
              <a:t>). H</a:t>
            </a:r>
            <a:r>
              <a:rPr lang="en-IN" sz="2400" baseline="30000" dirty="0">
                <a:latin typeface="Times New Roman" panose="02020603050405020304" pitchFamily="18" charset="0"/>
                <a:cs typeface="Times New Roman" panose="02020603050405020304" pitchFamily="18" charset="0"/>
              </a:rPr>
              <a:t>T</a:t>
            </a:r>
            <a:r>
              <a:rPr lang="en-IN" sz="2400" dirty="0">
                <a:latin typeface="Times New Roman" panose="02020603050405020304" pitchFamily="18" charset="0"/>
                <a:cs typeface="Times New Roman" panose="02020603050405020304" pitchFamily="18" charset="0"/>
              </a:rPr>
              <a:t> = c. H</a:t>
            </a:r>
            <a:r>
              <a:rPr lang="en-IN" sz="2400" baseline="30000" dirty="0">
                <a:latin typeface="Times New Roman" panose="02020603050405020304" pitchFamily="18" charset="0"/>
                <a:cs typeface="Times New Roman" panose="02020603050405020304" pitchFamily="18" charset="0"/>
              </a:rPr>
              <a:t>T</a:t>
            </a:r>
            <a:r>
              <a:rPr lang="en-IN" sz="2400" dirty="0">
                <a:latin typeface="Times New Roman" panose="02020603050405020304" pitchFamily="18" charset="0"/>
                <a:cs typeface="Times New Roman" panose="02020603050405020304" pitchFamily="18" charset="0"/>
              </a:rPr>
              <a:t> + e H</a:t>
            </a:r>
            <a:r>
              <a:rPr lang="en-IN" sz="2400" baseline="30000" dirty="0">
                <a:latin typeface="Times New Roman" panose="02020603050405020304" pitchFamily="18" charset="0"/>
                <a:cs typeface="Times New Roman" panose="02020603050405020304" pitchFamily="18" charset="0"/>
              </a:rPr>
              <a:t>T </a:t>
            </a:r>
            <a:r>
              <a:rPr lang="en-IN" sz="2400" dirty="0">
                <a:latin typeface="Times New Roman" panose="02020603050405020304" pitchFamily="18" charset="0"/>
                <a:cs typeface="Times New Roman" panose="02020603050405020304" pitchFamily="18" charset="0"/>
              </a:rPr>
              <a:t>= e. H</a:t>
            </a:r>
            <a:r>
              <a:rPr lang="en-IN" sz="2400" baseline="30000" dirty="0">
                <a:latin typeface="Times New Roman" panose="02020603050405020304" pitchFamily="18" charset="0"/>
                <a:cs typeface="Times New Roman" panose="02020603050405020304" pitchFamily="18" charset="0"/>
              </a:rPr>
              <a:t>T</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All the error </a:t>
            </a:r>
            <a:r>
              <a:rPr lang="en-IN" sz="2400">
                <a:latin typeface="Times New Roman" panose="02020603050405020304" pitchFamily="18" charset="0"/>
                <a:cs typeface="Times New Roman" panose="02020603050405020304" pitchFamily="18" charset="0"/>
              </a:rPr>
              <a:t>pattern differing </a:t>
            </a:r>
            <a:r>
              <a:rPr lang="en-IN" sz="2400" dirty="0">
                <a:latin typeface="Times New Roman" panose="02020603050405020304" pitchFamily="18" charset="0"/>
                <a:cs typeface="Times New Roman" panose="02020603050405020304" pitchFamily="18" charset="0"/>
              </a:rPr>
              <a:t>by </a:t>
            </a:r>
            <a:r>
              <a:rPr lang="en-IN" sz="2400" dirty="0" err="1">
                <a:latin typeface="Times New Roman" panose="02020603050405020304" pitchFamily="18" charset="0"/>
                <a:cs typeface="Times New Roman" panose="02020603050405020304" pitchFamily="18" charset="0"/>
              </a:rPr>
              <a:t>atleast</a:t>
            </a:r>
            <a:r>
              <a:rPr lang="en-IN" sz="2400" dirty="0">
                <a:latin typeface="Times New Roman" panose="02020603050405020304" pitchFamily="18" charset="0"/>
                <a:cs typeface="Times New Roman" panose="02020603050405020304" pitchFamily="18" charset="0"/>
              </a:rPr>
              <a:t> a code word have the same syndrome s.</a:t>
            </a:r>
          </a:p>
        </p:txBody>
      </p:sp>
      <p:sp>
        <p:nvSpPr>
          <p:cNvPr id="4" name="TextBox 3">
            <a:extLst>
              <a:ext uri="{FF2B5EF4-FFF2-40B4-BE49-F238E27FC236}">
                <a16:creationId xmlns:a16="http://schemas.microsoft.com/office/drawing/2014/main" id="{E5391F2D-7EB0-42E7-9942-C5F504C09A7A}"/>
              </a:ext>
            </a:extLst>
          </p:cNvPr>
          <p:cNvSpPr txBox="1"/>
          <p:nvPr/>
        </p:nvSpPr>
        <p:spPr>
          <a:xfrm>
            <a:off x="1220233" y="942630"/>
            <a:ext cx="9496927" cy="830997"/>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The Error Syndrome of received vector ‘r’ is given by:</a:t>
            </a:r>
          </a:p>
          <a:p>
            <a:r>
              <a:rPr lang="en-IN" sz="2400" dirty="0">
                <a:latin typeface="Times New Roman" panose="02020603050405020304" pitchFamily="18" charset="0"/>
                <a:cs typeface="Times New Roman" panose="02020603050405020304" pitchFamily="18" charset="0"/>
              </a:rPr>
              <a:t>S = r.H</a:t>
            </a:r>
            <a:r>
              <a:rPr lang="en-IN" sz="2400" baseline="30000" dirty="0">
                <a:latin typeface="Times New Roman" panose="02020603050405020304" pitchFamily="18" charset="0"/>
                <a:cs typeface="Times New Roman" panose="02020603050405020304" pitchFamily="18" charset="0"/>
              </a:rPr>
              <a:t>T</a:t>
            </a:r>
            <a:r>
              <a:rPr lang="en-IN" sz="2400" dirty="0">
                <a:latin typeface="Times New Roman" panose="02020603050405020304" pitchFamily="18" charset="0"/>
                <a:cs typeface="Times New Roman" panose="02020603050405020304" pitchFamily="18" charset="0"/>
              </a:rPr>
              <a:t>  = (s</a:t>
            </a:r>
            <a:r>
              <a:rPr lang="en-IN" sz="2400" baseline="-25000" dirty="0">
                <a:latin typeface="Times New Roman" panose="02020603050405020304" pitchFamily="18" charset="0"/>
                <a:cs typeface="Times New Roman" panose="02020603050405020304" pitchFamily="18" charset="0"/>
              </a:rPr>
              <a:t>1</a:t>
            </a:r>
            <a:r>
              <a:rPr lang="en-IN" sz="2400" dirty="0">
                <a:latin typeface="Times New Roman" panose="02020603050405020304" pitchFamily="18" charset="0"/>
                <a:cs typeface="Times New Roman" panose="02020603050405020304" pitchFamily="18" charset="0"/>
              </a:rPr>
              <a:t>, s</a:t>
            </a:r>
            <a:r>
              <a:rPr lang="en-IN" sz="2400" baseline="-25000" dirty="0">
                <a:latin typeface="Times New Roman" panose="02020603050405020304" pitchFamily="18" charset="0"/>
                <a:cs typeface="Times New Roman" panose="02020603050405020304" pitchFamily="18" charset="0"/>
              </a:rPr>
              <a:t>2</a:t>
            </a:r>
            <a:r>
              <a:rPr lang="en-IN" sz="2400" dirty="0">
                <a:latin typeface="Times New Roman" panose="02020603050405020304" pitchFamily="18" charset="0"/>
                <a:cs typeface="Times New Roman" panose="02020603050405020304" pitchFamily="18" charset="0"/>
              </a:rPr>
              <a:t>, s</a:t>
            </a:r>
            <a:r>
              <a:rPr lang="en-IN" sz="2400" baseline="-25000" dirty="0">
                <a:latin typeface="Times New Roman" panose="02020603050405020304" pitchFamily="18" charset="0"/>
                <a:cs typeface="Times New Roman" panose="02020603050405020304" pitchFamily="18" charset="0"/>
              </a:rPr>
              <a:t>3,</a:t>
            </a:r>
            <a:r>
              <a:rPr lang="en-IN" sz="2400" dirty="0">
                <a:latin typeface="Times New Roman" panose="02020603050405020304" pitchFamily="18" charset="0"/>
                <a:cs typeface="Times New Roman" panose="02020603050405020304" pitchFamily="18" charset="0"/>
              </a:rPr>
              <a:t>.......,s</a:t>
            </a:r>
            <a:r>
              <a:rPr lang="en-IN" sz="2400" baseline="-25000" dirty="0">
                <a:latin typeface="Times New Roman" panose="02020603050405020304" pitchFamily="18" charset="0"/>
                <a:cs typeface="Times New Roman" panose="02020603050405020304" pitchFamily="18" charset="0"/>
              </a:rPr>
              <a:t>(n-k)</a:t>
            </a:r>
            <a:r>
              <a:rPr lang="en-IN" sz="2400" dirty="0">
                <a:latin typeface="Times New Roman" panose="02020603050405020304" pitchFamily="18" charset="0"/>
                <a:cs typeface="Times New Roman" panose="02020603050405020304" pitchFamily="18" charset="0"/>
              </a:rPr>
              <a:t>)</a:t>
            </a:r>
          </a:p>
        </p:txBody>
      </p:sp>
      <p:sp>
        <p:nvSpPr>
          <p:cNvPr id="2" name="Footer Placeholder 1">
            <a:extLst>
              <a:ext uri="{FF2B5EF4-FFF2-40B4-BE49-F238E27FC236}">
                <a16:creationId xmlns:a16="http://schemas.microsoft.com/office/drawing/2014/main" id="{39648E99-27E6-4844-BFA6-F8E022B4DBB4}"/>
              </a:ext>
            </a:extLst>
          </p:cNvPr>
          <p:cNvSpPr>
            <a:spLocks noGrp="1"/>
          </p:cNvSpPr>
          <p:nvPr>
            <p:ph type="ftr" sz="quarter" idx="11"/>
          </p:nvPr>
        </p:nvSpPr>
        <p:spPr/>
        <p:txBody>
          <a:bodyPr/>
          <a:lstStyle/>
          <a:p>
            <a:r>
              <a:rPr lang="en-IN" sz="1200" dirty="0">
                <a:solidFill>
                  <a:schemeClr val="bg1">
                    <a:lumMod val="85000"/>
                  </a:schemeClr>
                </a:solidFill>
              </a:rPr>
              <a:t>ECE, DSCE</a:t>
            </a:r>
          </a:p>
        </p:txBody>
      </p:sp>
      <p:sp>
        <p:nvSpPr>
          <p:cNvPr id="5" name="Slide Number Placeholder 4">
            <a:extLst>
              <a:ext uri="{FF2B5EF4-FFF2-40B4-BE49-F238E27FC236}">
                <a16:creationId xmlns:a16="http://schemas.microsoft.com/office/drawing/2014/main" id="{26FE14BE-A7B4-48FA-A000-FDBA116153F5}"/>
              </a:ext>
            </a:extLst>
          </p:cNvPr>
          <p:cNvSpPr>
            <a:spLocks noGrp="1"/>
          </p:cNvSpPr>
          <p:nvPr>
            <p:ph type="sldNum" sz="quarter" idx="12"/>
          </p:nvPr>
        </p:nvSpPr>
        <p:spPr/>
        <p:txBody>
          <a:bodyPr/>
          <a:lstStyle/>
          <a:p>
            <a:fld id="{9346C1FC-1CAB-4575-AE09-B0DE89BB7F54}" type="slidenum">
              <a:rPr lang="en-IN" sz="1200" smtClean="0">
                <a:solidFill>
                  <a:schemeClr val="bg1">
                    <a:lumMod val="85000"/>
                  </a:schemeClr>
                </a:solidFill>
              </a:rPr>
              <a:t>10</a:t>
            </a:fld>
            <a:endParaRPr lang="en-IN" sz="1200">
              <a:solidFill>
                <a:schemeClr val="bg1">
                  <a:lumMod val="85000"/>
                </a:schemeClr>
              </a:solidFill>
            </a:endParaRPr>
          </a:p>
        </p:txBody>
      </p:sp>
    </p:spTree>
    <p:extLst>
      <p:ext uri="{BB962C8B-B14F-4D97-AF65-F5344CB8AC3E}">
        <p14:creationId xmlns:p14="http://schemas.microsoft.com/office/powerpoint/2010/main" val="3599307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7">
            <a:extLst>
              <a:ext uri="{FF2B5EF4-FFF2-40B4-BE49-F238E27FC236}">
                <a16:creationId xmlns:a16="http://schemas.microsoft.com/office/drawing/2014/main" id="{0443110A-9F9B-4921-9DE6-F7688F1A03A8}"/>
              </a:ext>
            </a:extLst>
          </p:cNvPr>
          <p:cNvSpPr txBox="1">
            <a:spLocks noGrp="1"/>
          </p:cNvSpPr>
          <p:nvPr/>
        </p:nvSpPr>
        <p:spPr>
          <a:xfrm>
            <a:off x="1648503" y="412353"/>
            <a:ext cx="8894993" cy="505267"/>
          </a:xfrm>
          <a:prstGeom prst="rect">
            <a:avLst/>
          </a:prstGeom>
        </p:spPr>
        <p:txBody>
          <a:bodyPr vert="horz" wrap="square" lIns="0" tIns="12700" rIns="0" bIns="0" rtlCol="0">
            <a:spAutoFit/>
          </a:bodyPr>
          <a:lstStyle>
            <a:lvl1pPr>
              <a:defRPr sz="2800" b="0" i="0">
                <a:solidFill>
                  <a:srgbClr val="001F5F"/>
                </a:solidFill>
                <a:latin typeface="Times New Roman"/>
                <a:ea typeface="+mj-ea"/>
                <a:cs typeface="Times New Roman"/>
              </a:defRPr>
            </a:lvl1pPr>
          </a:lstStyle>
          <a:p>
            <a:pPr marL="12700">
              <a:lnSpc>
                <a:spcPct val="100000"/>
              </a:lnSpc>
              <a:spcBef>
                <a:spcPts val="100"/>
              </a:spcBef>
            </a:pPr>
            <a:r>
              <a:rPr lang="en-US" sz="3200" u="sng" dirty="0">
                <a:solidFill>
                  <a:schemeClr val="tx1"/>
                </a:solidFill>
                <a:latin typeface="Times New Roman"/>
                <a:cs typeface="Times New Roman"/>
              </a:rPr>
              <a:t>Algorithm to find the syndrome and correct </a:t>
            </a:r>
            <a:r>
              <a:rPr lang="en-US" sz="3200" u="sng" dirty="0">
                <a:solidFill>
                  <a:schemeClr val="tx1"/>
                </a:solidFill>
              </a:rPr>
              <a:t>t</a:t>
            </a:r>
            <a:r>
              <a:rPr lang="en-US" sz="3200" u="sng" dirty="0">
                <a:solidFill>
                  <a:schemeClr val="tx1"/>
                </a:solidFill>
                <a:latin typeface="Times New Roman"/>
                <a:cs typeface="Times New Roman"/>
              </a:rPr>
              <a:t>he error</a:t>
            </a:r>
            <a:endParaRPr sz="3200" u="sng" dirty="0">
              <a:solidFill>
                <a:schemeClr val="tx1"/>
              </a:solidFill>
              <a:latin typeface="Times New Roman"/>
              <a:cs typeface="Times New Roman"/>
            </a:endParaRPr>
          </a:p>
        </p:txBody>
      </p:sp>
      <p:sp>
        <p:nvSpPr>
          <p:cNvPr id="4" name="TextBox 3">
            <a:extLst>
              <a:ext uri="{FF2B5EF4-FFF2-40B4-BE49-F238E27FC236}">
                <a16:creationId xmlns:a16="http://schemas.microsoft.com/office/drawing/2014/main" id="{1851A594-FB50-45F4-A67E-BEDEC1BCEAEB}"/>
              </a:ext>
            </a:extLst>
          </p:cNvPr>
          <p:cNvSpPr txBox="1"/>
          <p:nvPr/>
        </p:nvSpPr>
        <p:spPr>
          <a:xfrm>
            <a:off x="645110" y="1628196"/>
            <a:ext cx="4832411" cy="4062651"/>
          </a:xfrm>
          <a:prstGeom prst="rect">
            <a:avLst/>
          </a:prstGeom>
          <a:noFill/>
        </p:spPr>
        <p:txBody>
          <a:bodyPr wrap="square" rtlCol="0">
            <a:spAutoFit/>
          </a:bodyPr>
          <a:lstStyle/>
          <a:p>
            <a:pPr marL="342900" indent="-342900">
              <a:buFont typeface="+mj-lt"/>
              <a:buAutoNum type="arabicPeriod"/>
            </a:pPr>
            <a:r>
              <a:rPr lang="en-US" sz="2000" dirty="0"/>
              <a:t>Enter the Parity Matrix P and the values of n and k.</a:t>
            </a:r>
          </a:p>
          <a:p>
            <a:pPr marL="342900" indent="-342900">
              <a:buFont typeface="+mj-lt"/>
              <a:buAutoNum type="arabicPeriod"/>
            </a:pPr>
            <a:r>
              <a:rPr lang="en-US" sz="2000" dirty="0"/>
              <a:t>Enter the received vector R.</a:t>
            </a:r>
          </a:p>
          <a:p>
            <a:pPr marL="342900" indent="-342900">
              <a:buFont typeface="+mj-lt"/>
              <a:buAutoNum type="arabicPeriod"/>
            </a:pPr>
            <a:r>
              <a:rPr lang="en-US" sz="2000" dirty="0"/>
              <a:t>Generate the Generator Matrix G and Parity Check Matrix H.</a:t>
            </a:r>
          </a:p>
          <a:p>
            <a:pPr marL="342900" indent="-342900">
              <a:buFont typeface="+mj-lt"/>
              <a:buAutoNum type="arabicPeriod"/>
            </a:pPr>
            <a:r>
              <a:rPr lang="en-US" sz="2000" dirty="0"/>
              <a:t>Generate the code vector CV using 2^k message vectors denoted by U.</a:t>
            </a:r>
          </a:p>
          <a:p>
            <a:pPr marL="342900" indent="-342900">
              <a:buFont typeface="+mj-lt"/>
              <a:buAutoNum type="arabicPeriod"/>
            </a:pPr>
            <a:r>
              <a:rPr lang="en-US" sz="2000" dirty="0"/>
              <a:t>Generate the transpose of Parity Check Matrix H and calculate the syndrome S using the given formula.</a:t>
            </a:r>
          </a:p>
          <a:p>
            <a:pPr marL="342900" indent="-342900">
              <a:buFont typeface="+mj-lt"/>
              <a:buAutoNum type="arabicPeriod"/>
            </a:pPr>
            <a:r>
              <a:rPr lang="en-US" sz="2000" dirty="0"/>
              <a:t>The error bit and the corrected codeword are stored and displayed.</a:t>
            </a:r>
          </a:p>
          <a:p>
            <a:pPr marL="342900" indent="-342900">
              <a:buFont typeface="+mj-lt"/>
              <a:buAutoNum type="arabicPeriod"/>
            </a:pPr>
            <a:endParaRPr lang="en-IN" dirty="0"/>
          </a:p>
        </p:txBody>
      </p:sp>
      <p:sp>
        <p:nvSpPr>
          <p:cNvPr id="3" name="Rectangle 2">
            <a:extLst>
              <a:ext uri="{FF2B5EF4-FFF2-40B4-BE49-F238E27FC236}">
                <a16:creationId xmlns:a16="http://schemas.microsoft.com/office/drawing/2014/main" id="{84FE751A-B304-4676-8695-3652105E095F}"/>
              </a:ext>
            </a:extLst>
          </p:cNvPr>
          <p:cNvSpPr/>
          <p:nvPr/>
        </p:nvSpPr>
        <p:spPr>
          <a:xfrm>
            <a:off x="8671979" y="1769449"/>
            <a:ext cx="2166151" cy="505267"/>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Generator Matrix and Parity Check Matrix</a:t>
            </a:r>
            <a:endParaRPr lang="en-IN" sz="1200" b="1" dirty="0">
              <a:solidFill>
                <a:schemeClr val="tx1"/>
              </a:solidFill>
            </a:endParaRPr>
          </a:p>
        </p:txBody>
      </p:sp>
      <p:sp>
        <p:nvSpPr>
          <p:cNvPr id="5" name="Arrow: Down 4">
            <a:extLst>
              <a:ext uri="{FF2B5EF4-FFF2-40B4-BE49-F238E27FC236}">
                <a16:creationId xmlns:a16="http://schemas.microsoft.com/office/drawing/2014/main" id="{643A06D7-3DDD-4151-82D1-83CCB685DFBE}"/>
              </a:ext>
            </a:extLst>
          </p:cNvPr>
          <p:cNvSpPr/>
          <p:nvPr/>
        </p:nvSpPr>
        <p:spPr>
          <a:xfrm>
            <a:off x="9700388" y="1417753"/>
            <a:ext cx="102724" cy="2918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88BD779C-F17B-45DE-B55F-1D0458C253D4}"/>
              </a:ext>
            </a:extLst>
          </p:cNvPr>
          <p:cNvSpPr txBox="1"/>
          <p:nvPr/>
        </p:nvSpPr>
        <p:spPr>
          <a:xfrm>
            <a:off x="9365668" y="5772554"/>
            <a:ext cx="874888" cy="338554"/>
          </a:xfrm>
          <a:prstGeom prst="rect">
            <a:avLst/>
          </a:prstGeom>
          <a:noFill/>
        </p:spPr>
        <p:txBody>
          <a:bodyPr wrap="square" rtlCol="0">
            <a:spAutoFit/>
          </a:bodyPr>
          <a:lstStyle/>
          <a:p>
            <a:pPr algn="ctr"/>
            <a:r>
              <a:rPr lang="en-US" sz="1600" b="1" dirty="0"/>
              <a:t>Outputs</a:t>
            </a:r>
            <a:endParaRPr lang="en-IN" sz="1600" b="1" dirty="0"/>
          </a:p>
        </p:txBody>
      </p:sp>
      <p:sp>
        <p:nvSpPr>
          <p:cNvPr id="7" name="Arrow: Down 6">
            <a:extLst>
              <a:ext uri="{FF2B5EF4-FFF2-40B4-BE49-F238E27FC236}">
                <a16:creationId xmlns:a16="http://schemas.microsoft.com/office/drawing/2014/main" id="{7F08EA6B-96A9-462C-8A52-CE47D084C420}"/>
              </a:ext>
            </a:extLst>
          </p:cNvPr>
          <p:cNvSpPr/>
          <p:nvPr/>
        </p:nvSpPr>
        <p:spPr>
          <a:xfrm>
            <a:off x="9723295" y="2378695"/>
            <a:ext cx="102724" cy="2918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03183FAC-6D77-45B3-8A44-EE6C53263A14}"/>
              </a:ext>
            </a:extLst>
          </p:cNvPr>
          <p:cNvSpPr/>
          <p:nvPr/>
        </p:nvSpPr>
        <p:spPr>
          <a:xfrm>
            <a:off x="8671980" y="2767668"/>
            <a:ext cx="2166151" cy="505267"/>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Code Vectors using the Message Vectors</a:t>
            </a:r>
            <a:endParaRPr lang="en-IN" sz="1200" b="1" dirty="0">
              <a:solidFill>
                <a:schemeClr val="tx1"/>
              </a:solidFill>
            </a:endParaRPr>
          </a:p>
        </p:txBody>
      </p:sp>
      <p:sp>
        <p:nvSpPr>
          <p:cNvPr id="10" name="Arrow: Down 9">
            <a:extLst>
              <a:ext uri="{FF2B5EF4-FFF2-40B4-BE49-F238E27FC236}">
                <a16:creationId xmlns:a16="http://schemas.microsoft.com/office/drawing/2014/main" id="{AFA5D335-39E1-4A18-ACC6-FCEAC88DC8E9}"/>
              </a:ext>
            </a:extLst>
          </p:cNvPr>
          <p:cNvSpPr/>
          <p:nvPr/>
        </p:nvSpPr>
        <p:spPr>
          <a:xfrm>
            <a:off x="9723295" y="3405186"/>
            <a:ext cx="102724" cy="2918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F8A7903D-6353-4C11-86D1-8E16A7F6528B}"/>
              </a:ext>
            </a:extLst>
          </p:cNvPr>
          <p:cNvSpPr/>
          <p:nvPr/>
        </p:nvSpPr>
        <p:spPr>
          <a:xfrm>
            <a:off x="8671979" y="3830740"/>
            <a:ext cx="2166151" cy="505267"/>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Calculation of Syndrome S</a:t>
            </a:r>
            <a:endParaRPr lang="en-IN" sz="1200" b="1" dirty="0">
              <a:solidFill>
                <a:schemeClr val="tx1"/>
              </a:solidFill>
            </a:endParaRPr>
          </a:p>
        </p:txBody>
      </p:sp>
      <p:sp>
        <p:nvSpPr>
          <p:cNvPr id="12" name="Arrow: Down 11">
            <a:extLst>
              <a:ext uri="{FF2B5EF4-FFF2-40B4-BE49-F238E27FC236}">
                <a16:creationId xmlns:a16="http://schemas.microsoft.com/office/drawing/2014/main" id="{7CABD099-C9A4-4091-A2C0-6642EB54ADC2}"/>
              </a:ext>
            </a:extLst>
          </p:cNvPr>
          <p:cNvSpPr/>
          <p:nvPr/>
        </p:nvSpPr>
        <p:spPr>
          <a:xfrm>
            <a:off x="9744859" y="4451639"/>
            <a:ext cx="81160" cy="2918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015E962A-AE96-473E-9D6D-23DFF24C9D75}"/>
              </a:ext>
            </a:extLst>
          </p:cNvPr>
          <p:cNvSpPr/>
          <p:nvPr/>
        </p:nvSpPr>
        <p:spPr>
          <a:xfrm>
            <a:off x="8671979" y="4828959"/>
            <a:ext cx="2166151" cy="505267"/>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Correction of Error Bit</a:t>
            </a:r>
            <a:endParaRPr lang="en-IN" sz="1200" b="1" dirty="0">
              <a:solidFill>
                <a:schemeClr val="tx1"/>
              </a:solidFill>
            </a:endParaRPr>
          </a:p>
        </p:txBody>
      </p:sp>
      <p:sp>
        <p:nvSpPr>
          <p:cNvPr id="14" name="Arrow: Down 13">
            <a:extLst>
              <a:ext uri="{FF2B5EF4-FFF2-40B4-BE49-F238E27FC236}">
                <a16:creationId xmlns:a16="http://schemas.microsoft.com/office/drawing/2014/main" id="{07782736-D477-44C7-A10F-992138D94767}"/>
              </a:ext>
            </a:extLst>
          </p:cNvPr>
          <p:cNvSpPr/>
          <p:nvPr/>
        </p:nvSpPr>
        <p:spPr>
          <a:xfrm>
            <a:off x="9763875" y="5449858"/>
            <a:ext cx="102724" cy="2918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AFFB14E8-C827-43FA-B311-201F625FFE25}"/>
              </a:ext>
            </a:extLst>
          </p:cNvPr>
          <p:cNvSpPr txBox="1"/>
          <p:nvPr/>
        </p:nvSpPr>
        <p:spPr>
          <a:xfrm>
            <a:off x="9341296" y="1018248"/>
            <a:ext cx="845157" cy="369332"/>
          </a:xfrm>
          <a:prstGeom prst="rect">
            <a:avLst/>
          </a:prstGeom>
          <a:noFill/>
        </p:spPr>
        <p:txBody>
          <a:bodyPr wrap="square" rtlCol="0">
            <a:spAutoFit/>
          </a:bodyPr>
          <a:lstStyle/>
          <a:p>
            <a:pPr algn="ctr"/>
            <a:r>
              <a:rPr lang="en-US" b="1" dirty="0"/>
              <a:t>Inputs</a:t>
            </a:r>
            <a:endParaRPr lang="en-IN" b="1" dirty="0"/>
          </a:p>
        </p:txBody>
      </p:sp>
      <p:sp>
        <p:nvSpPr>
          <p:cNvPr id="8" name="TextBox 7">
            <a:extLst>
              <a:ext uri="{FF2B5EF4-FFF2-40B4-BE49-F238E27FC236}">
                <a16:creationId xmlns:a16="http://schemas.microsoft.com/office/drawing/2014/main" id="{3A224483-116F-4A16-8AAA-622E9DEAEB54}"/>
              </a:ext>
            </a:extLst>
          </p:cNvPr>
          <p:cNvSpPr txBox="1"/>
          <p:nvPr/>
        </p:nvSpPr>
        <p:spPr>
          <a:xfrm>
            <a:off x="1648503" y="889847"/>
            <a:ext cx="2215286" cy="369332"/>
          </a:xfrm>
          <a:prstGeom prst="rect">
            <a:avLst/>
          </a:prstGeom>
          <a:noFill/>
        </p:spPr>
        <p:txBody>
          <a:bodyPr wrap="none" rtlCol="0">
            <a:spAutoFit/>
          </a:bodyPr>
          <a:lstStyle/>
          <a:p>
            <a:r>
              <a:rPr lang="en-US" dirty="0"/>
              <a:t>(Using MATLAB Code)</a:t>
            </a:r>
            <a:endParaRPr lang="en-IN" dirty="0"/>
          </a:p>
        </p:txBody>
      </p:sp>
      <p:sp>
        <p:nvSpPr>
          <p:cNvPr id="15" name="Footer Placeholder 14">
            <a:extLst>
              <a:ext uri="{FF2B5EF4-FFF2-40B4-BE49-F238E27FC236}">
                <a16:creationId xmlns:a16="http://schemas.microsoft.com/office/drawing/2014/main" id="{978E4E8C-8CC5-4D28-85DF-5DB42A93046C}"/>
              </a:ext>
            </a:extLst>
          </p:cNvPr>
          <p:cNvSpPr>
            <a:spLocks noGrp="1"/>
          </p:cNvSpPr>
          <p:nvPr>
            <p:ph type="ftr" sz="quarter" idx="11"/>
          </p:nvPr>
        </p:nvSpPr>
        <p:spPr/>
        <p:txBody>
          <a:bodyPr/>
          <a:lstStyle/>
          <a:p>
            <a:r>
              <a:rPr lang="en-IN" sz="1200">
                <a:solidFill>
                  <a:schemeClr val="bg1">
                    <a:lumMod val="85000"/>
                  </a:schemeClr>
                </a:solidFill>
              </a:rPr>
              <a:t>ECE, DSCE</a:t>
            </a:r>
          </a:p>
        </p:txBody>
      </p:sp>
      <p:sp>
        <p:nvSpPr>
          <p:cNvPr id="17" name="Slide Number Placeholder 16">
            <a:extLst>
              <a:ext uri="{FF2B5EF4-FFF2-40B4-BE49-F238E27FC236}">
                <a16:creationId xmlns:a16="http://schemas.microsoft.com/office/drawing/2014/main" id="{58C07FE8-AAED-492F-93B7-D593E4BA44A3}"/>
              </a:ext>
            </a:extLst>
          </p:cNvPr>
          <p:cNvSpPr>
            <a:spLocks noGrp="1"/>
          </p:cNvSpPr>
          <p:nvPr>
            <p:ph type="sldNum" sz="quarter" idx="12"/>
          </p:nvPr>
        </p:nvSpPr>
        <p:spPr/>
        <p:txBody>
          <a:bodyPr/>
          <a:lstStyle/>
          <a:p>
            <a:fld id="{9346C1FC-1CAB-4575-AE09-B0DE89BB7F54}" type="slidenum">
              <a:rPr lang="en-IN" sz="1200" smtClean="0">
                <a:solidFill>
                  <a:schemeClr val="bg1">
                    <a:lumMod val="85000"/>
                  </a:schemeClr>
                </a:solidFill>
              </a:rPr>
              <a:t>11</a:t>
            </a:fld>
            <a:endParaRPr lang="en-IN" sz="1200">
              <a:solidFill>
                <a:schemeClr val="bg1">
                  <a:lumMod val="85000"/>
                </a:schemeClr>
              </a:solidFill>
            </a:endParaRPr>
          </a:p>
        </p:txBody>
      </p:sp>
    </p:spTree>
    <p:extLst>
      <p:ext uri="{BB962C8B-B14F-4D97-AF65-F5344CB8AC3E}">
        <p14:creationId xmlns:p14="http://schemas.microsoft.com/office/powerpoint/2010/main" val="558918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391610-C9BA-410E-9AF8-7BE9A6520964}"/>
              </a:ext>
            </a:extLst>
          </p:cNvPr>
          <p:cNvSpPr txBox="1"/>
          <p:nvPr/>
        </p:nvSpPr>
        <p:spPr>
          <a:xfrm>
            <a:off x="849745" y="766618"/>
            <a:ext cx="7019870" cy="1200329"/>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Example: For a Systematic (6,3) linear block code, Parity Matrix is given,</a:t>
            </a:r>
          </a:p>
          <a:p>
            <a:r>
              <a:rPr lang="en-US" dirty="0">
                <a:latin typeface="Times New Roman" panose="02020603050405020304" pitchFamily="18" charset="0"/>
                <a:cs typeface="Times New Roman" panose="02020603050405020304" pitchFamily="18" charset="0"/>
              </a:rPr>
              <a:t>                 1. Display all Possible Code vectors.</a:t>
            </a:r>
          </a:p>
          <a:p>
            <a:r>
              <a:rPr lang="en-US" dirty="0">
                <a:latin typeface="Times New Roman" panose="02020603050405020304" pitchFamily="18" charset="0"/>
                <a:cs typeface="Times New Roman" panose="02020603050405020304" pitchFamily="18" charset="0"/>
              </a:rPr>
              <a:t>                 2. If the Received Vector [R]=[110011], Find  and display </a:t>
            </a:r>
          </a:p>
          <a:p>
            <a:r>
              <a:rPr lang="en-US" dirty="0">
                <a:latin typeface="Times New Roman" panose="02020603050405020304" pitchFamily="18" charset="0"/>
                <a:cs typeface="Times New Roman" panose="02020603050405020304" pitchFamily="18" charset="0"/>
              </a:rPr>
              <a:t>                     the Syndrome, Detect and Correct the error.</a:t>
            </a:r>
            <a:endParaRPr lang="en-IN" dirty="0">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07A21068-352A-4B4D-B686-D5FC03E3C9D3}"/>
              </a:ext>
            </a:extLst>
          </p:cNvPr>
          <p:cNvGraphicFramePr>
            <a:graphicFrameLocks noGrp="1"/>
          </p:cNvGraphicFramePr>
          <p:nvPr>
            <p:extLst>
              <p:ext uri="{D42A27DB-BD31-4B8C-83A1-F6EECF244321}">
                <p14:modId xmlns:p14="http://schemas.microsoft.com/office/powerpoint/2010/main" val="797068894"/>
              </p:ext>
            </p:extLst>
          </p:nvPr>
        </p:nvGraphicFramePr>
        <p:xfrm>
          <a:off x="9027260" y="771785"/>
          <a:ext cx="1403928" cy="1112520"/>
        </p:xfrm>
        <a:graphic>
          <a:graphicData uri="http://schemas.openxmlformats.org/drawingml/2006/table">
            <a:tbl>
              <a:tblPr firstRow="1" bandRow="1">
                <a:tableStyleId>{5C22544A-7EE6-4342-B048-85BDC9FD1C3A}</a:tableStyleId>
              </a:tblPr>
              <a:tblGrid>
                <a:gridCol w="467976">
                  <a:extLst>
                    <a:ext uri="{9D8B030D-6E8A-4147-A177-3AD203B41FA5}">
                      <a16:colId xmlns:a16="http://schemas.microsoft.com/office/drawing/2014/main" val="1573076295"/>
                    </a:ext>
                  </a:extLst>
                </a:gridCol>
                <a:gridCol w="467976">
                  <a:extLst>
                    <a:ext uri="{9D8B030D-6E8A-4147-A177-3AD203B41FA5}">
                      <a16:colId xmlns:a16="http://schemas.microsoft.com/office/drawing/2014/main" val="3182031956"/>
                    </a:ext>
                  </a:extLst>
                </a:gridCol>
                <a:gridCol w="467976">
                  <a:extLst>
                    <a:ext uri="{9D8B030D-6E8A-4147-A177-3AD203B41FA5}">
                      <a16:colId xmlns:a16="http://schemas.microsoft.com/office/drawing/2014/main" val="1349266436"/>
                    </a:ext>
                  </a:extLst>
                </a:gridCol>
              </a:tblGrid>
              <a:tr h="370840">
                <a:tc>
                  <a:txBody>
                    <a:bodyPr/>
                    <a:lstStyle/>
                    <a:p>
                      <a:r>
                        <a:rPr lang="en-US" b="0" dirty="0">
                          <a:solidFill>
                            <a:schemeClr val="tx1"/>
                          </a:solidFill>
                          <a:latin typeface="Times New Roman" panose="02020603050405020304" pitchFamily="18" charset="0"/>
                          <a:cs typeface="Times New Roman" panose="02020603050405020304" pitchFamily="18" charset="0"/>
                        </a:rPr>
                        <a:t>1</a:t>
                      </a:r>
                      <a:endParaRPr lang="en-IN" b="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b="0" dirty="0">
                          <a:solidFill>
                            <a:schemeClr val="tx1"/>
                          </a:solidFill>
                          <a:latin typeface="Times New Roman" panose="02020603050405020304" pitchFamily="18" charset="0"/>
                          <a:cs typeface="Times New Roman" panose="02020603050405020304" pitchFamily="18" charset="0"/>
                        </a:rPr>
                        <a:t>1</a:t>
                      </a:r>
                      <a:endParaRPr lang="en-IN" b="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b="0" dirty="0">
                          <a:solidFill>
                            <a:schemeClr val="tx1"/>
                          </a:solidFill>
                          <a:latin typeface="Times New Roman" panose="02020603050405020304" pitchFamily="18" charset="0"/>
                          <a:cs typeface="Times New Roman" panose="02020603050405020304" pitchFamily="18" charset="0"/>
                        </a:rPr>
                        <a:t>1</a:t>
                      </a:r>
                      <a:endParaRPr lang="en-IN" b="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990389910"/>
                  </a:ext>
                </a:extLst>
              </a:tr>
              <a:tr h="370840">
                <a:tc>
                  <a:txBody>
                    <a:bodyPr/>
                    <a:lstStyle/>
                    <a:p>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0</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25540953"/>
                  </a:ext>
                </a:extLst>
              </a:tr>
              <a:tr h="370840">
                <a:tc>
                  <a:txBody>
                    <a:bodyPr/>
                    <a:lstStyle/>
                    <a:p>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0</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849452866"/>
                  </a:ext>
                </a:extLst>
              </a:tr>
            </a:tbl>
          </a:graphicData>
        </a:graphic>
      </p:graphicFrame>
      <p:sp>
        <p:nvSpPr>
          <p:cNvPr id="6" name="Left Bracket 5">
            <a:extLst>
              <a:ext uri="{FF2B5EF4-FFF2-40B4-BE49-F238E27FC236}">
                <a16:creationId xmlns:a16="http://schemas.microsoft.com/office/drawing/2014/main" id="{BA1675A7-A0BD-4F4C-B14D-3AD484CE88E8}"/>
              </a:ext>
            </a:extLst>
          </p:cNvPr>
          <p:cNvSpPr/>
          <p:nvPr/>
        </p:nvSpPr>
        <p:spPr>
          <a:xfrm>
            <a:off x="9027260" y="771786"/>
            <a:ext cx="92363" cy="1112520"/>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7" name="Left Bracket 6">
            <a:extLst>
              <a:ext uri="{FF2B5EF4-FFF2-40B4-BE49-F238E27FC236}">
                <a16:creationId xmlns:a16="http://schemas.microsoft.com/office/drawing/2014/main" id="{8534859E-A9DE-4CD4-AD80-1207A18C4254}"/>
              </a:ext>
            </a:extLst>
          </p:cNvPr>
          <p:cNvSpPr/>
          <p:nvPr/>
        </p:nvSpPr>
        <p:spPr>
          <a:xfrm rot="10800000">
            <a:off x="10189019" y="771785"/>
            <a:ext cx="92363" cy="1112520"/>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8" name="TextBox 7">
            <a:extLst>
              <a:ext uri="{FF2B5EF4-FFF2-40B4-BE49-F238E27FC236}">
                <a16:creationId xmlns:a16="http://schemas.microsoft.com/office/drawing/2014/main" id="{D87715C3-C1EC-438D-95E2-94F956BE56C0}"/>
              </a:ext>
            </a:extLst>
          </p:cNvPr>
          <p:cNvSpPr txBox="1"/>
          <p:nvPr/>
        </p:nvSpPr>
        <p:spPr>
          <a:xfrm>
            <a:off x="8412802" y="1143379"/>
            <a:ext cx="612668" cy="369332"/>
          </a:xfrm>
          <a:prstGeom prst="rect">
            <a:avLst/>
          </a:prstGeom>
          <a:noFill/>
        </p:spPr>
        <p:txBody>
          <a:bodyPr wrap="none" rtlCol="0">
            <a:spAutoFit/>
          </a:bodyPr>
          <a:lstStyle/>
          <a:p>
            <a:r>
              <a:rPr lang="en-US" dirty="0"/>
              <a:t>[P] =</a:t>
            </a:r>
            <a:endParaRPr lang="en-IN" dirty="0"/>
          </a:p>
        </p:txBody>
      </p:sp>
      <p:sp>
        <p:nvSpPr>
          <p:cNvPr id="9" name="TextBox 8">
            <a:extLst>
              <a:ext uri="{FF2B5EF4-FFF2-40B4-BE49-F238E27FC236}">
                <a16:creationId xmlns:a16="http://schemas.microsoft.com/office/drawing/2014/main" id="{2E3D53F9-1AEB-4248-BF04-084C587340BB}"/>
              </a:ext>
            </a:extLst>
          </p:cNvPr>
          <p:cNvSpPr txBox="1"/>
          <p:nvPr/>
        </p:nvSpPr>
        <p:spPr>
          <a:xfrm>
            <a:off x="10255061" y="1689948"/>
            <a:ext cx="502061" cy="276999"/>
          </a:xfrm>
          <a:prstGeom prst="rect">
            <a:avLst/>
          </a:prstGeom>
          <a:noFill/>
        </p:spPr>
        <p:txBody>
          <a:bodyPr wrap="none" rtlCol="0">
            <a:spAutoFit/>
          </a:bodyPr>
          <a:lstStyle/>
          <a:p>
            <a:r>
              <a:rPr lang="en-US" baseline="-25000" dirty="0"/>
              <a:t>(3x3)</a:t>
            </a:r>
            <a:endParaRPr lang="en-IN" baseline="-25000" dirty="0"/>
          </a:p>
        </p:txBody>
      </p:sp>
      <p:sp>
        <p:nvSpPr>
          <p:cNvPr id="10" name="TextBox 9">
            <a:extLst>
              <a:ext uri="{FF2B5EF4-FFF2-40B4-BE49-F238E27FC236}">
                <a16:creationId xmlns:a16="http://schemas.microsoft.com/office/drawing/2014/main" id="{69D8859B-A4A0-4543-BE0A-AFD3F627CA76}"/>
              </a:ext>
            </a:extLst>
          </p:cNvPr>
          <p:cNvSpPr txBox="1"/>
          <p:nvPr/>
        </p:nvSpPr>
        <p:spPr>
          <a:xfrm>
            <a:off x="862761" y="2170542"/>
            <a:ext cx="3496919" cy="369332"/>
          </a:xfrm>
          <a:prstGeom prst="rect">
            <a:avLst/>
          </a:prstGeom>
          <a:noFill/>
        </p:spPr>
        <p:txBody>
          <a:bodyPr wrap="none" rtlCol="0">
            <a:spAutoFit/>
          </a:bodyPr>
          <a:lstStyle/>
          <a:p>
            <a:r>
              <a:rPr lang="en-US" dirty="0"/>
              <a:t>INPUTS: [P], n=6, k=3, [R]=[110011]</a:t>
            </a:r>
            <a:endParaRPr lang="en-IN" dirty="0"/>
          </a:p>
        </p:txBody>
      </p:sp>
      <p:graphicFrame>
        <p:nvGraphicFramePr>
          <p:cNvPr id="11" name="Table 5">
            <a:extLst>
              <a:ext uri="{FF2B5EF4-FFF2-40B4-BE49-F238E27FC236}">
                <a16:creationId xmlns:a16="http://schemas.microsoft.com/office/drawing/2014/main" id="{7605B5C5-F244-49D3-A6DB-EAE7B5E3B4E2}"/>
              </a:ext>
            </a:extLst>
          </p:cNvPr>
          <p:cNvGraphicFramePr>
            <a:graphicFrameLocks noGrp="1"/>
          </p:cNvGraphicFramePr>
          <p:nvPr>
            <p:extLst>
              <p:ext uri="{D42A27DB-BD31-4B8C-83A1-F6EECF244321}">
                <p14:modId xmlns:p14="http://schemas.microsoft.com/office/powerpoint/2010/main" val="1495384779"/>
              </p:ext>
            </p:extLst>
          </p:nvPr>
        </p:nvGraphicFramePr>
        <p:xfrm>
          <a:off x="2845042" y="2882013"/>
          <a:ext cx="1403928" cy="1112520"/>
        </p:xfrm>
        <a:graphic>
          <a:graphicData uri="http://schemas.openxmlformats.org/drawingml/2006/table">
            <a:tbl>
              <a:tblPr firstRow="1" bandRow="1">
                <a:tableStyleId>{5C22544A-7EE6-4342-B048-85BDC9FD1C3A}</a:tableStyleId>
              </a:tblPr>
              <a:tblGrid>
                <a:gridCol w="467976">
                  <a:extLst>
                    <a:ext uri="{9D8B030D-6E8A-4147-A177-3AD203B41FA5}">
                      <a16:colId xmlns:a16="http://schemas.microsoft.com/office/drawing/2014/main" val="1573076295"/>
                    </a:ext>
                  </a:extLst>
                </a:gridCol>
                <a:gridCol w="467976">
                  <a:extLst>
                    <a:ext uri="{9D8B030D-6E8A-4147-A177-3AD203B41FA5}">
                      <a16:colId xmlns:a16="http://schemas.microsoft.com/office/drawing/2014/main" val="3182031956"/>
                    </a:ext>
                  </a:extLst>
                </a:gridCol>
                <a:gridCol w="467976">
                  <a:extLst>
                    <a:ext uri="{9D8B030D-6E8A-4147-A177-3AD203B41FA5}">
                      <a16:colId xmlns:a16="http://schemas.microsoft.com/office/drawing/2014/main" val="1349266436"/>
                    </a:ext>
                  </a:extLst>
                </a:gridCol>
              </a:tblGrid>
              <a:tr h="370840">
                <a:tc>
                  <a:txBody>
                    <a:bodyPr/>
                    <a:lstStyle/>
                    <a:p>
                      <a:r>
                        <a:rPr lang="en-US" b="0" dirty="0">
                          <a:solidFill>
                            <a:schemeClr val="tx1"/>
                          </a:solidFill>
                          <a:latin typeface="Times New Roman" panose="02020603050405020304" pitchFamily="18" charset="0"/>
                          <a:cs typeface="Times New Roman" panose="02020603050405020304" pitchFamily="18" charset="0"/>
                        </a:rPr>
                        <a:t>1</a:t>
                      </a:r>
                      <a:endParaRPr lang="en-IN" b="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b="0" dirty="0">
                          <a:solidFill>
                            <a:schemeClr val="tx1"/>
                          </a:solidFill>
                          <a:latin typeface="Times New Roman" panose="02020603050405020304" pitchFamily="18" charset="0"/>
                          <a:cs typeface="Times New Roman" panose="02020603050405020304" pitchFamily="18" charset="0"/>
                        </a:rPr>
                        <a:t>1</a:t>
                      </a:r>
                      <a:endParaRPr lang="en-IN" b="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b="0" dirty="0">
                          <a:solidFill>
                            <a:schemeClr val="tx1"/>
                          </a:solidFill>
                          <a:latin typeface="Times New Roman" panose="02020603050405020304" pitchFamily="18" charset="0"/>
                          <a:cs typeface="Times New Roman" panose="02020603050405020304" pitchFamily="18" charset="0"/>
                        </a:rPr>
                        <a:t>1</a:t>
                      </a:r>
                      <a:endParaRPr lang="en-IN" b="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990389910"/>
                  </a:ext>
                </a:extLst>
              </a:tr>
              <a:tr h="370840">
                <a:tc>
                  <a:txBody>
                    <a:bodyPr/>
                    <a:lstStyle/>
                    <a:p>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0</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25540953"/>
                  </a:ext>
                </a:extLst>
              </a:tr>
              <a:tr h="370840">
                <a:tc>
                  <a:txBody>
                    <a:bodyPr/>
                    <a:lstStyle/>
                    <a:p>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0</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849452866"/>
                  </a:ext>
                </a:extLst>
              </a:tr>
            </a:tbl>
          </a:graphicData>
        </a:graphic>
      </p:graphicFrame>
      <p:sp>
        <p:nvSpPr>
          <p:cNvPr id="12" name="TextBox 11">
            <a:extLst>
              <a:ext uri="{FF2B5EF4-FFF2-40B4-BE49-F238E27FC236}">
                <a16:creationId xmlns:a16="http://schemas.microsoft.com/office/drawing/2014/main" id="{99A04D46-9371-46BA-A43B-7F51F2060D85}"/>
              </a:ext>
            </a:extLst>
          </p:cNvPr>
          <p:cNvSpPr txBox="1"/>
          <p:nvPr/>
        </p:nvSpPr>
        <p:spPr>
          <a:xfrm>
            <a:off x="877455" y="3216462"/>
            <a:ext cx="639919" cy="369332"/>
          </a:xfrm>
          <a:prstGeom prst="rect">
            <a:avLst/>
          </a:prstGeom>
          <a:noFill/>
        </p:spPr>
        <p:txBody>
          <a:bodyPr wrap="none" rtlCol="0">
            <a:spAutoFit/>
          </a:bodyPr>
          <a:lstStyle/>
          <a:p>
            <a:r>
              <a:rPr lang="en-US" dirty="0"/>
              <a:t>[G] =</a:t>
            </a:r>
            <a:endParaRPr lang="en-IN" dirty="0"/>
          </a:p>
        </p:txBody>
      </p:sp>
      <p:graphicFrame>
        <p:nvGraphicFramePr>
          <p:cNvPr id="13" name="Table 5">
            <a:extLst>
              <a:ext uri="{FF2B5EF4-FFF2-40B4-BE49-F238E27FC236}">
                <a16:creationId xmlns:a16="http://schemas.microsoft.com/office/drawing/2014/main" id="{C3BA06F3-DE80-41B1-8991-7F525EAD8BCD}"/>
              </a:ext>
            </a:extLst>
          </p:cNvPr>
          <p:cNvGraphicFramePr>
            <a:graphicFrameLocks noGrp="1"/>
          </p:cNvGraphicFramePr>
          <p:nvPr>
            <p:extLst>
              <p:ext uri="{D42A27DB-BD31-4B8C-83A1-F6EECF244321}">
                <p14:modId xmlns:p14="http://schemas.microsoft.com/office/powerpoint/2010/main" val="2897908353"/>
              </p:ext>
            </p:extLst>
          </p:nvPr>
        </p:nvGraphicFramePr>
        <p:xfrm>
          <a:off x="1441114" y="2882013"/>
          <a:ext cx="1403928" cy="1112520"/>
        </p:xfrm>
        <a:graphic>
          <a:graphicData uri="http://schemas.openxmlformats.org/drawingml/2006/table">
            <a:tbl>
              <a:tblPr firstRow="1" bandRow="1">
                <a:tableStyleId>{5C22544A-7EE6-4342-B048-85BDC9FD1C3A}</a:tableStyleId>
              </a:tblPr>
              <a:tblGrid>
                <a:gridCol w="467976">
                  <a:extLst>
                    <a:ext uri="{9D8B030D-6E8A-4147-A177-3AD203B41FA5}">
                      <a16:colId xmlns:a16="http://schemas.microsoft.com/office/drawing/2014/main" val="1573076295"/>
                    </a:ext>
                  </a:extLst>
                </a:gridCol>
                <a:gridCol w="467976">
                  <a:extLst>
                    <a:ext uri="{9D8B030D-6E8A-4147-A177-3AD203B41FA5}">
                      <a16:colId xmlns:a16="http://schemas.microsoft.com/office/drawing/2014/main" val="3182031956"/>
                    </a:ext>
                  </a:extLst>
                </a:gridCol>
                <a:gridCol w="467976">
                  <a:extLst>
                    <a:ext uri="{9D8B030D-6E8A-4147-A177-3AD203B41FA5}">
                      <a16:colId xmlns:a16="http://schemas.microsoft.com/office/drawing/2014/main" val="1349266436"/>
                    </a:ext>
                  </a:extLst>
                </a:gridCol>
              </a:tblGrid>
              <a:tr h="370840">
                <a:tc>
                  <a:txBody>
                    <a:bodyPr/>
                    <a:lstStyle/>
                    <a:p>
                      <a:r>
                        <a:rPr lang="en-US" b="0" dirty="0">
                          <a:solidFill>
                            <a:schemeClr val="tx1"/>
                          </a:solidFill>
                          <a:latin typeface="Times New Roman" panose="02020603050405020304" pitchFamily="18" charset="0"/>
                          <a:cs typeface="Times New Roman" panose="02020603050405020304" pitchFamily="18" charset="0"/>
                        </a:rPr>
                        <a:t>1</a:t>
                      </a:r>
                      <a:endParaRPr lang="en-IN" b="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b="0" dirty="0">
                          <a:solidFill>
                            <a:schemeClr val="tx1"/>
                          </a:solidFill>
                          <a:latin typeface="Times New Roman" panose="02020603050405020304" pitchFamily="18" charset="0"/>
                          <a:cs typeface="Times New Roman" panose="02020603050405020304" pitchFamily="18" charset="0"/>
                        </a:rPr>
                        <a:t>0</a:t>
                      </a:r>
                      <a:endParaRPr lang="en-IN" b="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b="0" dirty="0">
                          <a:solidFill>
                            <a:schemeClr val="tx1"/>
                          </a:solidFill>
                          <a:latin typeface="Times New Roman" panose="02020603050405020304" pitchFamily="18" charset="0"/>
                          <a:cs typeface="Times New Roman" panose="02020603050405020304" pitchFamily="18" charset="0"/>
                        </a:rPr>
                        <a:t>0</a:t>
                      </a:r>
                      <a:endParaRPr lang="en-IN" b="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990389910"/>
                  </a:ext>
                </a:extLst>
              </a:tr>
              <a:tr h="370840">
                <a:tc>
                  <a:txBody>
                    <a:bodyPr/>
                    <a:lstStyle/>
                    <a:p>
                      <a:r>
                        <a:rPr lang="en-US" dirty="0">
                          <a:solidFill>
                            <a:schemeClr val="tx1"/>
                          </a:solidFill>
                          <a:latin typeface="Times New Roman" panose="02020603050405020304" pitchFamily="18" charset="0"/>
                          <a:cs typeface="Times New Roman" panose="02020603050405020304" pitchFamily="18" charset="0"/>
                        </a:rPr>
                        <a:t>0</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0</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25540953"/>
                  </a:ext>
                </a:extLst>
              </a:tr>
              <a:tr h="370840">
                <a:tc>
                  <a:txBody>
                    <a:bodyPr/>
                    <a:lstStyle/>
                    <a:p>
                      <a:r>
                        <a:rPr lang="en-US" dirty="0">
                          <a:solidFill>
                            <a:schemeClr val="tx1"/>
                          </a:solidFill>
                          <a:latin typeface="Times New Roman" panose="02020603050405020304" pitchFamily="18" charset="0"/>
                          <a:cs typeface="Times New Roman" panose="02020603050405020304" pitchFamily="18" charset="0"/>
                        </a:rPr>
                        <a:t>0</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0</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849452866"/>
                  </a:ext>
                </a:extLst>
              </a:tr>
            </a:tbl>
          </a:graphicData>
        </a:graphic>
      </p:graphicFrame>
      <p:sp>
        <p:nvSpPr>
          <p:cNvPr id="14" name="Left Bracket 13">
            <a:extLst>
              <a:ext uri="{FF2B5EF4-FFF2-40B4-BE49-F238E27FC236}">
                <a16:creationId xmlns:a16="http://schemas.microsoft.com/office/drawing/2014/main" id="{D600B072-934D-441B-B59A-F7599EC0400B}"/>
              </a:ext>
            </a:extLst>
          </p:cNvPr>
          <p:cNvSpPr/>
          <p:nvPr/>
        </p:nvSpPr>
        <p:spPr>
          <a:xfrm rot="10800000">
            <a:off x="4074391" y="2882013"/>
            <a:ext cx="92363" cy="1112520"/>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5" name="Left Bracket 14">
            <a:extLst>
              <a:ext uri="{FF2B5EF4-FFF2-40B4-BE49-F238E27FC236}">
                <a16:creationId xmlns:a16="http://schemas.microsoft.com/office/drawing/2014/main" id="{8E0106B1-A352-4C3C-8F70-A3D3F3A9B89B}"/>
              </a:ext>
            </a:extLst>
          </p:cNvPr>
          <p:cNvSpPr/>
          <p:nvPr/>
        </p:nvSpPr>
        <p:spPr>
          <a:xfrm>
            <a:off x="1441114" y="2882013"/>
            <a:ext cx="92363" cy="1112520"/>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cxnSp>
        <p:nvCxnSpPr>
          <p:cNvPr id="17" name="Straight Connector 16">
            <a:extLst>
              <a:ext uri="{FF2B5EF4-FFF2-40B4-BE49-F238E27FC236}">
                <a16:creationId xmlns:a16="http://schemas.microsoft.com/office/drawing/2014/main" id="{707C0962-B077-4181-BD83-FC39113083D1}"/>
              </a:ext>
            </a:extLst>
          </p:cNvPr>
          <p:cNvCxnSpPr/>
          <p:nvPr/>
        </p:nvCxnSpPr>
        <p:spPr>
          <a:xfrm>
            <a:off x="2761673" y="2882013"/>
            <a:ext cx="0" cy="111252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459A2F37-0568-4062-AB52-0ECD30229E5C}"/>
              </a:ext>
            </a:extLst>
          </p:cNvPr>
          <p:cNvSpPr txBox="1"/>
          <p:nvPr/>
        </p:nvSpPr>
        <p:spPr>
          <a:xfrm>
            <a:off x="1212456" y="4221909"/>
            <a:ext cx="1192955" cy="369332"/>
          </a:xfrm>
          <a:prstGeom prst="rect">
            <a:avLst/>
          </a:prstGeom>
          <a:noFill/>
        </p:spPr>
        <p:txBody>
          <a:bodyPr wrap="none" rtlCol="0">
            <a:spAutoFit/>
          </a:bodyPr>
          <a:lstStyle/>
          <a:p>
            <a:r>
              <a:rPr lang="en-US" dirty="0"/>
              <a:t>[C]=[D].[G]</a:t>
            </a:r>
            <a:endParaRPr lang="en-IN" dirty="0"/>
          </a:p>
        </p:txBody>
      </p:sp>
      <p:sp>
        <p:nvSpPr>
          <p:cNvPr id="19" name="TextBox 18">
            <a:extLst>
              <a:ext uri="{FF2B5EF4-FFF2-40B4-BE49-F238E27FC236}">
                <a16:creationId xmlns:a16="http://schemas.microsoft.com/office/drawing/2014/main" id="{9F518BAA-90EE-46FC-A51E-F136B5BFB5C6}"/>
              </a:ext>
            </a:extLst>
          </p:cNvPr>
          <p:cNvSpPr txBox="1"/>
          <p:nvPr/>
        </p:nvSpPr>
        <p:spPr>
          <a:xfrm>
            <a:off x="2405411" y="4235888"/>
            <a:ext cx="2300823" cy="369332"/>
          </a:xfrm>
          <a:prstGeom prst="rect">
            <a:avLst/>
          </a:prstGeom>
          <a:noFill/>
        </p:spPr>
        <p:txBody>
          <a:bodyPr wrap="none" rtlCol="0">
            <a:spAutoFit/>
          </a:bodyPr>
          <a:lstStyle/>
          <a:p>
            <a:r>
              <a:rPr lang="en-US" dirty="0"/>
              <a:t>Where, [D]=[d</a:t>
            </a:r>
            <a:r>
              <a:rPr lang="en-US" baseline="-25000" dirty="0"/>
              <a:t>1</a:t>
            </a:r>
            <a:r>
              <a:rPr lang="en-US" dirty="0"/>
              <a:t> d</a:t>
            </a:r>
            <a:r>
              <a:rPr lang="en-US" baseline="-25000" dirty="0"/>
              <a:t>2 </a:t>
            </a:r>
            <a:r>
              <a:rPr lang="en-US" dirty="0"/>
              <a:t>d</a:t>
            </a:r>
            <a:r>
              <a:rPr lang="en-US" baseline="-25000" dirty="0"/>
              <a:t>3 </a:t>
            </a:r>
            <a:r>
              <a:rPr lang="en-US" dirty="0"/>
              <a:t>] </a:t>
            </a:r>
            <a:endParaRPr lang="en-IN" dirty="0"/>
          </a:p>
        </p:txBody>
      </p:sp>
      <p:sp>
        <p:nvSpPr>
          <p:cNvPr id="20" name="TextBox 19">
            <a:extLst>
              <a:ext uri="{FF2B5EF4-FFF2-40B4-BE49-F238E27FC236}">
                <a16:creationId xmlns:a16="http://schemas.microsoft.com/office/drawing/2014/main" id="{B32E31CB-90FF-4F2C-8251-FA17872C0944}"/>
              </a:ext>
            </a:extLst>
          </p:cNvPr>
          <p:cNvSpPr txBox="1"/>
          <p:nvPr/>
        </p:nvSpPr>
        <p:spPr>
          <a:xfrm>
            <a:off x="1212456" y="4669924"/>
            <a:ext cx="4405373" cy="369332"/>
          </a:xfrm>
          <a:prstGeom prst="rect">
            <a:avLst/>
          </a:prstGeom>
          <a:noFill/>
        </p:spPr>
        <p:txBody>
          <a:bodyPr wrap="none" rtlCol="0">
            <a:spAutoFit/>
          </a:bodyPr>
          <a:lstStyle/>
          <a:p>
            <a:r>
              <a:rPr lang="en-US" dirty="0"/>
              <a:t>[C]=[d</a:t>
            </a:r>
            <a:r>
              <a:rPr lang="en-US" baseline="-25000" dirty="0"/>
              <a:t>1  </a:t>
            </a:r>
            <a:r>
              <a:rPr lang="en-US" dirty="0"/>
              <a:t> d</a:t>
            </a:r>
            <a:r>
              <a:rPr lang="en-US" baseline="-25000" dirty="0"/>
              <a:t>2   </a:t>
            </a:r>
            <a:r>
              <a:rPr lang="en-US" dirty="0"/>
              <a:t>d</a:t>
            </a:r>
            <a:r>
              <a:rPr lang="en-US" baseline="-25000" dirty="0"/>
              <a:t>3   </a:t>
            </a:r>
            <a:r>
              <a:rPr lang="en-US" dirty="0"/>
              <a:t> (d</a:t>
            </a:r>
            <a:r>
              <a:rPr lang="en-US" baseline="-25000" dirty="0"/>
              <a:t>1</a:t>
            </a:r>
            <a:r>
              <a:rPr lang="en-US" dirty="0"/>
              <a:t>+d</a:t>
            </a:r>
            <a:r>
              <a:rPr lang="en-US" baseline="-25000" dirty="0"/>
              <a:t>2</a:t>
            </a:r>
            <a:r>
              <a:rPr lang="en-US" dirty="0"/>
              <a:t>+d</a:t>
            </a:r>
            <a:r>
              <a:rPr lang="en-US" baseline="-25000" dirty="0"/>
              <a:t>3</a:t>
            </a:r>
            <a:r>
              <a:rPr lang="en-US" dirty="0"/>
              <a:t>)    (d</a:t>
            </a:r>
            <a:r>
              <a:rPr lang="en-US" baseline="-25000" dirty="0"/>
              <a:t>1</a:t>
            </a:r>
            <a:r>
              <a:rPr lang="en-US" dirty="0"/>
              <a:t>+d</a:t>
            </a:r>
            <a:r>
              <a:rPr lang="en-US" baseline="-25000" dirty="0"/>
              <a:t>2</a:t>
            </a:r>
            <a:r>
              <a:rPr lang="en-US" dirty="0"/>
              <a:t>)    (d</a:t>
            </a:r>
            <a:r>
              <a:rPr lang="en-US" baseline="-25000" dirty="0"/>
              <a:t>1</a:t>
            </a:r>
            <a:r>
              <a:rPr lang="en-US" dirty="0"/>
              <a:t>+d</a:t>
            </a:r>
            <a:r>
              <a:rPr lang="en-US" baseline="-25000" dirty="0"/>
              <a:t>3</a:t>
            </a:r>
            <a:r>
              <a:rPr lang="en-US" dirty="0"/>
              <a:t>)]</a:t>
            </a:r>
            <a:endParaRPr lang="en-IN" dirty="0"/>
          </a:p>
        </p:txBody>
      </p:sp>
      <p:sp>
        <p:nvSpPr>
          <p:cNvPr id="21" name="TextBox 20">
            <a:extLst>
              <a:ext uri="{FF2B5EF4-FFF2-40B4-BE49-F238E27FC236}">
                <a16:creationId xmlns:a16="http://schemas.microsoft.com/office/drawing/2014/main" id="{1BDFC8B6-438A-47B7-A62A-12CBED9E2872}"/>
              </a:ext>
            </a:extLst>
          </p:cNvPr>
          <p:cNvSpPr txBox="1"/>
          <p:nvPr/>
        </p:nvSpPr>
        <p:spPr>
          <a:xfrm>
            <a:off x="1212456" y="5454338"/>
            <a:ext cx="608277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By using message signals [d</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d</a:t>
            </a:r>
            <a:r>
              <a:rPr lang="en-US" baseline="-25000"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d</a:t>
            </a:r>
            <a:r>
              <a:rPr lang="en-US" baseline="-25000" dirty="0">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rPr>
              <a:t>], calculating Code vectors:</a:t>
            </a:r>
            <a:endParaRPr lang="en-IN"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829568DE-F64F-41B4-92CB-E42765E7B474}"/>
              </a:ext>
            </a:extLst>
          </p:cNvPr>
          <p:cNvSpPr>
            <a:spLocks noGrp="1"/>
          </p:cNvSpPr>
          <p:nvPr>
            <p:ph type="ftr" sz="quarter" idx="11"/>
          </p:nvPr>
        </p:nvSpPr>
        <p:spPr/>
        <p:txBody>
          <a:bodyPr/>
          <a:lstStyle/>
          <a:p>
            <a:r>
              <a:rPr lang="en-IN" sz="1200">
                <a:solidFill>
                  <a:schemeClr val="bg1">
                    <a:lumMod val="85000"/>
                  </a:schemeClr>
                </a:solidFill>
              </a:rPr>
              <a:t>ECE, DSCE</a:t>
            </a:r>
          </a:p>
        </p:txBody>
      </p:sp>
      <p:sp>
        <p:nvSpPr>
          <p:cNvPr id="4" name="Slide Number Placeholder 3">
            <a:extLst>
              <a:ext uri="{FF2B5EF4-FFF2-40B4-BE49-F238E27FC236}">
                <a16:creationId xmlns:a16="http://schemas.microsoft.com/office/drawing/2014/main" id="{6E490553-6828-4134-8EBC-B6EF0242C1C6}"/>
              </a:ext>
            </a:extLst>
          </p:cNvPr>
          <p:cNvSpPr>
            <a:spLocks noGrp="1"/>
          </p:cNvSpPr>
          <p:nvPr>
            <p:ph type="sldNum" sz="quarter" idx="12"/>
          </p:nvPr>
        </p:nvSpPr>
        <p:spPr/>
        <p:txBody>
          <a:bodyPr/>
          <a:lstStyle/>
          <a:p>
            <a:fld id="{9346C1FC-1CAB-4575-AE09-B0DE89BB7F54}" type="slidenum">
              <a:rPr lang="en-IN" sz="1200" smtClean="0">
                <a:solidFill>
                  <a:schemeClr val="bg1">
                    <a:lumMod val="85000"/>
                  </a:schemeClr>
                </a:solidFill>
              </a:rPr>
              <a:t>12</a:t>
            </a:fld>
            <a:endParaRPr lang="en-IN" sz="1200">
              <a:solidFill>
                <a:schemeClr val="bg1">
                  <a:lumMod val="85000"/>
                </a:schemeClr>
              </a:solidFill>
            </a:endParaRPr>
          </a:p>
        </p:txBody>
      </p:sp>
    </p:spTree>
    <p:extLst>
      <p:ext uri="{BB962C8B-B14F-4D97-AF65-F5344CB8AC3E}">
        <p14:creationId xmlns:p14="http://schemas.microsoft.com/office/powerpoint/2010/main" val="3865432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8B20FB2B-7580-4A5D-A61C-C1636395FADE}"/>
              </a:ext>
            </a:extLst>
          </p:cNvPr>
          <p:cNvGraphicFramePr>
            <a:graphicFrameLocks noGrp="1"/>
          </p:cNvGraphicFramePr>
          <p:nvPr>
            <p:extLst>
              <p:ext uri="{D42A27DB-BD31-4B8C-83A1-F6EECF244321}">
                <p14:modId xmlns:p14="http://schemas.microsoft.com/office/powerpoint/2010/main" val="95484907"/>
              </p:ext>
            </p:extLst>
          </p:nvPr>
        </p:nvGraphicFramePr>
        <p:xfrm>
          <a:off x="2146473" y="416098"/>
          <a:ext cx="2258292" cy="3361576"/>
        </p:xfrm>
        <a:graphic>
          <a:graphicData uri="http://schemas.openxmlformats.org/drawingml/2006/table">
            <a:tbl>
              <a:tblPr firstRow="1" bandRow="1">
                <a:tableStyleId>{5C22544A-7EE6-4342-B048-85BDC9FD1C3A}</a:tableStyleId>
              </a:tblPr>
              <a:tblGrid>
                <a:gridCol w="376382">
                  <a:extLst>
                    <a:ext uri="{9D8B030D-6E8A-4147-A177-3AD203B41FA5}">
                      <a16:colId xmlns:a16="http://schemas.microsoft.com/office/drawing/2014/main" val="3459015953"/>
                    </a:ext>
                  </a:extLst>
                </a:gridCol>
                <a:gridCol w="376382">
                  <a:extLst>
                    <a:ext uri="{9D8B030D-6E8A-4147-A177-3AD203B41FA5}">
                      <a16:colId xmlns:a16="http://schemas.microsoft.com/office/drawing/2014/main" val="1091647298"/>
                    </a:ext>
                  </a:extLst>
                </a:gridCol>
                <a:gridCol w="376382">
                  <a:extLst>
                    <a:ext uri="{9D8B030D-6E8A-4147-A177-3AD203B41FA5}">
                      <a16:colId xmlns:a16="http://schemas.microsoft.com/office/drawing/2014/main" val="2336770439"/>
                    </a:ext>
                  </a:extLst>
                </a:gridCol>
                <a:gridCol w="376382">
                  <a:extLst>
                    <a:ext uri="{9D8B030D-6E8A-4147-A177-3AD203B41FA5}">
                      <a16:colId xmlns:a16="http://schemas.microsoft.com/office/drawing/2014/main" val="293547027"/>
                    </a:ext>
                  </a:extLst>
                </a:gridCol>
                <a:gridCol w="376382">
                  <a:extLst>
                    <a:ext uri="{9D8B030D-6E8A-4147-A177-3AD203B41FA5}">
                      <a16:colId xmlns:a16="http://schemas.microsoft.com/office/drawing/2014/main" val="2252615699"/>
                    </a:ext>
                  </a:extLst>
                </a:gridCol>
                <a:gridCol w="376382">
                  <a:extLst>
                    <a:ext uri="{9D8B030D-6E8A-4147-A177-3AD203B41FA5}">
                      <a16:colId xmlns:a16="http://schemas.microsoft.com/office/drawing/2014/main" val="637503562"/>
                    </a:ext>
                  </a:extLst>
                </a:gridCol>
              </a:tblGrid>
              <a:tr h="420197">
                <a:tc>
                  <a:txBody>
                    <a:bodyPr/>
                    <a:lstStyle/>
                    <a:p>
                      <a:r>
                        <a:rPr lang="en-US" b="0" dirty="0">
                          <a:solidFill>
                            <a:schemeClr val="tx1"/>
                          </a:solidFill>
                          <a:latin typeface="Times New Roman" panose="02020603050405020304" pitchFamily="18" charset="0"/>
                          <a:cs typeface="Times New Roman" panose="02020603050405020304" pitchFamily="18" charset="0"/>
                        </a:rPr>
                        <a:t>0</a:t>
                      </a:r>
                      <a:endParaRPr lang="en-IN"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latin typeface="Times New Roman" panose="02020603050405020304" pitchFamily="18" charset="0"/>
                          <a:cs typeface="Times New Roman" panose="02020603050405020304" pitchFamily="18" charset="0"/>
                        </a:rPr>
                        <a:t>0</a:t>
                      </a:r>
                      <a:endParaRPr lang="en-IN"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latin typeface="Times New Roman" panose="02020603050405020304" pitchFamily="18" charset="0"/>
                          <a:cs typeface="Times New Roman" panose="02020603050405020304" pitchFamily="18" charset="0"/>
                        </a:rPr>
                        <a:t>0</a:t>
                      </a:r>
                      <a:endParaRPr lang="en-IN"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latin typeface="Times New Roman" panose="02020603050405020304" pitchFamily="18" charset="0"/>
                          <a:cs typeface="Times New Roman" panose="02020603050405020304" pitchFamily="18" charset="0"/>
                        </a:rPr>
                        <a:t>0</a:t>
                      </a:r>
                      <a:endParaRPr lang="en-IN"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latin typeface="Times New Roman" panose="02020603050405020304" pitchFamily="18" charset="0"/>
                          <a:cs typeface="Times New Roman" panose="02020603050405020304" pitchFamily="18" charset="0"/>
                        </a:rPr>
                        <a:t>0</a:t>
                      </a:r>
                      <a:endParaRPr lang="en-IN"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latin typeface="Times New Roman" panose="02020603050405020304" pitchFamily="18" charset="0"/>
                          <a:cs typeface="Times New Roman" panose="02020603050405020304" pitchFamily="18" charset="0"/>
                        </a:rPr>
                        <a:t>0</a:t>
                      </a:r>
                      <a:endParaRPr lang="en-IN" b="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56650162"/>
                  </a:ext>
                </a:extLst>
              </a:tr>
              <a:tr h="420197">
                <a:tc>
                  <a:txBody>
                    <a:bodyPr/>
                    <a:lstStyle/>
                    <a:p>
                      <a:r>
                        <a:rPr lang="en-US" dirty="0">
                          <a:solidFill>
                            <a:schemeClr val="tx1"/>
                          </a:solidFill>
                          <a:latin typeface="Times New Roman" panose="02020603050405020304" pitchFamily="18" charset="0"/>
                          <a:cs typeface="Times New Roman" panose="02020603050405020304" pitchFamily="18" charset="0"/>
                        </a:rPr>
                        <a:t>0</a:t>
                      </a:r>
                      <a:endParaRPr lang="en-IN"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0</a:t>
                      </a:r>
                      <a:endParaRPr lang="en-IN"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0</a:t>
                      </a:r>
                      <a:endParaRPr lang="en-IN"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4164149"/>
                  </a:ext>
                </a:extLst>
              </a:tr>
              <a:tr h="420197">
                <a:tc>
                  <a:txBody>
                    <a:bodyPr/>
                    <a:lstStyle/>
                    <a:p>
                      <a:r>
                        <a:rPr lang="en-US" dirty="0">
                          <a:solidFill>
                            <a:schemeClr val="tx1"/>
                          </a:solidFill>
                          <a:latin typeface="Times New Roman" panose="02020603050405020304" pitchFamily="18" charset="0"/>
                          <a:cs typeface="Times New Roman" panose="02020603050405020304" pitchFamily="18" charset="0"/>
                        </a:rPr>
                        <a:t>0</a:t>
                      </a:r>
                      <a:endParaRPr lang="en-IN"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0</a:t>
                      </a:r>
                      <a:endParaRPr lang="en-IN"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0</a:t>
                      </a:r>
                      <a:endParaRPr lang="en-IN"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79547330"/>
                  </a:ext>
                </a:extLst>
              </a:tr>
              <a:tr h="420197">
                <a:tc>
                  <a:txBody>
                    <a:bodyPr/>
                    <a:lstStyle/>
                    <a:p>
                      <a:r>
                        <a:rPr lang="en-US" dirty="0">
                          <a:solidFill>
                            <a:schemeClr val="tx1"/>
                          </a:solidFill>
                          <a:latin typeface="Times New Roman" panose="02020603050405020304" pitchFamily="18" charset="0"/>
                          <a:cs typeface="Times New Roman" panose="02020603050405020304" pitchFamily="18" charset="0"/>
                        </a:rPr>
                        <a:t>0</a:t>
                      </a:r>
                      <a:endParaRPr lang="en-IN"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0</a:t>
                      </a:r>
                      <a:endParaRPr lang="en-IN"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46009187"/>
                  </a:ext>
                </a:extLst>
              </a:tr>
              <a:tr h="420197">
                <a:tc>
                  <a:txBody>
                    <a:bodyPr/>
                    <a:lstStyle/>
                    <a:p>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0</a:t>
                      </a:r>
                      <a:endParaRPr lang="en-IN"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0</a:t>
                      </a:r>
                      <a:endParaRPr lang="en-IN"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33625874"/>
                  </a:ext>
                </a:extLst>
              </a:tr>
              <a:tr h="420197">
                <a:tc>
                  <a:txBody>
                    <a:bodyPr/>
                    <a:lstStyle/>
                    <a:p>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0</a:t>
                      </a:r>
                      <a:endParaRPr lang="en-IN"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0</a:t>
                      </a:r>
                      <a:endParaRPr lang="en-IN"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0</a:t>
                      </a:r>
                      <a:endParaRPr lang="en-IN"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27495685"/>
                  </a:ext>
                </a:extLst>
              </a:tr>
              <a:tr h="420197">
                <a:tc>
                  <a:txBody>
                    <a:bodyPr/>
                    <a:lstStyle/>
                    <a:p>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0</a:t>
                      </a:r>
                      <a:endParaRPr lang="en-IN"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0</a:t>
                      </a:r>
                      <a:endParaRPr lang="en-IN"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0</a:t>
                      </a:r>
                      <a:endParaRPr lang="en-IN"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57404532"/>
                  </a:ext>
                </a:extLst>
              </a:tr>
              <a:tr h="420197">
                <a:tc>
                  <a:txBody>
                    <a:bodyPr/>
                    <a:lstStyle/>
                    <a:p>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0</a:t>
                      </a:r>
                      <a:endParaRPr lang="en-IN"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0</a:t>
                      </a:r>
                      <a:endParaRPr lang="en-IN"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19080194"/>
                  </a:ext>
                </a:extLst>
              </a:tr>
            </a:tbl>
          </a:graphicData>
        </a:graphic>
      </p:graphicFrame>
      <p:sp>
        <p:nvSpPr>
          <p:cNvPr id="3" name="TextBox 2">
            <a:extLst>
              <a:ext uri="{FF2B5EF4-FFF2-40B4-BE49-F238E27FC236}">
                <a16:creationId xmlns:a16="http://schemas.microsoft.com/office/drawing/2014/main" id="{C7C98D08-DD2E-4AFB-8738-2B3C04217ED0}"/>
              </a:ext>
            </a:extLst>
          </p:cNvPr>
          <p:cNvSpPr txBox="1"/>
          <p:nvPr/>
        </p:nvSpPr>
        <p:spPr>
          <a:xfrm>
            <a:off x="1448327" y="1644370"/>
            <a:ext cx="476412" cy="369332"/>
          </a:xfrm>
          <a:prstGeom prst="rect">
            <a:avLst/>
          </a:prstGeom>
          <a:noFill/>
        </p:spPr>
        <p:txBody>
          <a:bodyPr wrap="none" rtlCol="0">
            <a:spAutoFit/>
          </a:bodyPr>
          <a:lstStyle/>
          <a:p>
            <a:r>
              <a:rPr lang="en-US"/>
              <a:t>C </a:t>
            </a:r>
            <a:r>
              <a:rPr lang="en-US" dirty="0"/>
              <a:t>=</a:t>
            </a:r>
            <a:endParaRPr lang="en-IN" dirty="0"/>
          </a:p>
        </p:txBody>
      </p:sp>
      <p:sp>
        <p:nvSpPr>
          <p:cNvPr id="4" name="Left Bracket 3">
            <a:extLst>
              <a:ext uri="{FF2B5EF4-FFF2-40B4-BE49-F238E27FC236}">
                <a16:creationId xmlns:a16="http://schemas.microsoft.com/office/drawing/2014/main" id="{9892A882-F78F-47DB-8698-5607A6C00942}"/>
              </a:ext>
            </a:extLst>
          </p:cNvPr>
          <p:cNvSpPr/>
          <p:nvPr/>
        </p:nvSpPr>
        <p:spPr>
          <a:xfrm>
            <a:off x="2109529" y="416098"/>
            <a:ext cx="175491" cy="336157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 name="Left Bracket 4">
            <a:extLst>
              <a:ext uri="{FF2B5EF4-FFF2-40B4-BE49-F238E27FC236}">
                <a16:creationId xmlns:a16="http://schemas.microsoft.com/office/drawing/2014/main" id="{92BFA27D-D7A6-4A8A-A219-E0BA1EF83DEC}"/>
              </a:ext>
            </a:extLst>
          </p:cNvPr>
          <p:cNvSpPr/>
          <p:nvPr/>
        </p:nvSpPr>
        <p:spPr>
          <a:xfrm rot="10800000">
            <a:off x="4187711" y="416098"/>
            <a:ext cx="175491" cy="3361576"/>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aphicFrame>
        <p:nvGraphicFramePr>
          <p:cNvPr id="6" name="Table 5">
            <a:extLst>
              <a:ext uri="{FF2B5EF4-FFF2-40B4-BE49-F238E27FC236}">
                <a16:creationId xmlns:a16="http://schemas.microsoft.com/office/drawing/2014/main" id="{67253A3D-CDFC-4439-989D-F972CB0A3817}"/>
              </a:ext>
            </a:extLst>
          </p:cNvPr>
          <p:cNvGraphicFramePr>
            <a:graphicFrameLocks noGrp="1"/>
          </p:cNvGraphicFramePr>
          <p:nvPr>
            <p:extLst>
              <p:ext uri="{D42A27DB-BD31-4B8C-83A1-F6EECF244321}">
                <p14:modId xmlns:p14="http://schemas.microsoft.com/office/powerpoint/2010/main" val="1356263162"/>
              </p:ext>
            </p:extLst>
          </p:nvPr>
        </p:nvGraphicFramePr>
        <p:xfrm>
          <a:off x="8285258" y="416098"/>
          <a:ext cx="1403928" cy="1112520"/>
        </p:xfrm>
        <a:graphic>
          <a:graphicData uri="http://schemas.openxmlformats.org/drawingml/2006/table">
            <a:tbl>
              <a:tblPr firstRow="1" bandRow="1">
                <a:tableStyleId>{5C22544A-7EE6-4342-B048-85BDC9FD1C3A}</a:tableStyleId>
              </a:tblPr>
              <a:tblGrid>
                <a:gridCol w="467976">
                  <a:extLst>
                    <a:ext uri="{9D8B030D-6E8A-4147-A177-3AD203B41FA5}">
                      <a16:colId xmlns:a16="http://schemas.microsoft.com/office/drawing/2014/main" val="1573076295"/>
                    </a:ext>
                  </a:extLst>
                </a:gridCol>
                <a:gridCol w="467976">
                  <a:extLst>
                    <a:ext uri="{9D8B030D-6E8A-4147-A177-3AD203B41FA5}">
                      <a16:colId xmlns:a16="http://schemas.microsoft.com/office/drawing/2014/main" val="3182031956"/>
                    </a:ext>
                  </a:extLst>
                </a:gridCol>
                <a:gridCol w="467976">
                  <a:extLst>
                    <a:ext uri="{9D8B030D-6E8A-4147-A177-3AD203B41FA5}">
                      <a16:colId xmlns:a16="http://schemas.microsoft.com/office/drawing/2014/main" val="1349266436"/>
                    </a:ext>
                  </a:extLst>
                </a:gridCol>
              </a:tblGrid>
              <a:tr h="370840">
                <a:tc>
                  <a:txBody>
                    <a:bodyPr/>
                    <a:lstStyle/>
                    <a:p>
                      <a:r>
                        <a:rPr lang="en-US" b="0" dirty="0">
                          <a:solidFill>
                            <a:schemeClr val="tx1"/>
                          </a:solidFill>
                          <a:latin typeface="Times New Roman" panose="02020603050405020304" pitchFamily="18" charset="0"/>
                          <a:cs typeface="Times New Roman" panose="02020603050405020304" pitchFamily="18" charset="0"/>
                        </a:rPr>
                        <a:t>1</a:t>
                      </a:r>
                      <a:endParaRPr lang="en-IN" b="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b="0" dirty="0">
                          <a:solidFill>
                            <a:schemeClr val="tx1"/>
                          </a:solidFill>
                          <a:latin typeface="Times New Roman" panose="02020603050405020304" pitchFamily="18" charset="0"/>
                          <a:cs typeface="Times New Roman" panose="02020603050405020304" pitchFamily="18" charset="0"/>
                        </a:rPr>
                        <a:t>0</a:t>
                      </a:r>
                      <a:endParaRPr lang="en-IN" b="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b="0" dirty="0">
                          <a:solidFill>
                            <a:schemeClr val="tx1"/>
                          </a:solidFill>
                          <a:latin typeface="Times New Roman" panose="02020603050405020304" pitchFamily="18" charset="0"/>
                          <a:cs typeface="Times New Roman" panose="02020603050405020304" pitchFamily="18" charset="0"/>
                        </a:rPr>
                        <a:t>0</a:t>
                      </a:r>
                      <a:endParaRPr lang="en-IN" b="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990389910"/>
                  </a:ext>
                </a:extLst>
              </a:tr>
              <a:tr h="370840">
                <a:tc>
                  <a:txBody>
                    <a:bodyPr/>
                    <a:lstStyle/>
                    <a:p>
                      <a:r>
                        <a:rPr lang="en-US" dirty="0">
                          <a:solidFill>
                            <a:schemeClr val="tx1"/>
                          </a:solidFill>
                          <a:latin typeface="Times New Roman" panose="02020603050405020304" pitchFamily="18" charset="0"/>
                          <a:cs typeface="Times New Roman" panose="02020603050405020304" pitchFamily="18" charset="0"/>
                        </a:rPr>
                        <a:t>0</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0</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25540953"/>
                  </a:ext>
                </a:extLst>
              </a:tr>
              <a:tr h="370840">
                <a:tc>
                  <a:txBody>
                    <a:bodyPr/>
                    <a:lstStyle/>
                    <a:p>
                      <a:r>
                        <a:rPr lang="en-US" dirty="0">
                          <a:solidFill>
                            <a:schemeClr val="tx1"/>
                          </a:solidFill>
                          <a:latin typeface="Times New Roman" panose="02020603050405020304" pitchFamily="18" charset="0"/>
                          <a:cs typeface="Times New Roman" panose="02020603050405020304" pitchFamily="18" charset="0"/>
                        </a:rPr>
                        <a:t>0</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0</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849452866"/>
                  </a:ext>
                </a:extLst>
              </a:tr>
            </a:tbl>
          </a:graphicData>
        </a:graphic>
      </p:graphicFrame>
      <p:sp>
        <p:nvSpPr>
          <p:cNvPr id="7" name="TextBox 6">
            <a:extLst>
              <a:ext uri="{FF2B5EF4-FFF2-40B4-BE49-F238E27FC236}">
                <a16:creationId xmlns:a16="http://schemas.microsoft.com/office/drawing/2014/main" id="{3204A51C-A343-4BEA-820A-03AA39BA925A}"/>
              </a:ext>
            </a:extLst>
          </p:cNvPr>
          <p:cNvSpPr txBox="1"/>
          <p:nvPr/>
        </p:nvSpPr>
        <p:spPr>
          <a:xfrm>
            <a:off x="6317671" y="750547"/>
            <a:ext cx="638316" cy="369332"/>
          </a:xfrm>
          <a:prstGeom prst="rect">
            <a:avLst/>
          </a:prstGeom>
          <a:noFill/>
        </p:spPr>
        <p:txBody>
          <a:bodyPr wrap="none" rtlCol="0">
            <a:spAutoFit/>
          </a:bodyPr>
          <a:lstStyle/>
          <a:p>
            <a:r>
              <a:rPr lang="en-US" dirty="0"/>
              <a:t>[H] =</a:t>
            </a:r>
            <a:endParaRPr lang="en-IN" dirty="0"/>
          </a:p>
        </p:txBody>
      </p:sp>
      <p:graphicFrame>
        <p:nvGraphicFramePr>
          <p:cNvPr id="8" name="Table 5">
            <a:extLst>
              <a:ext uri="{FF2B5EF4-FFF2-40B4-BE49-F238E27FC236}">
                <a16:creationId xmlns:a16="http://schemas.microsoft.com/office/drawing/2014/main" id="{F1856909-FD4B-4A0A-A180-11F522AC0E76}"/>
              </a:ext>
            </a:extLst>
          </p:cNvPr>
          <p:cNvGraphicFramePr>
            <a:graphicFrameLocks noGrp="1"/>
          </p:cNvGraphicFramePr>
          <p:nvPr>
            <p:extLst>
              <p:ext uri="{D42A27DB-BD31-4B8C-83A1-F6EECF244321}">
                <p14:modId xmlns:p14="http://schemas.microsoft.com/office/powerpoint/2010/main" val="2478768780"/>
              </p:ext>
            </p:extLst>
          </p:nvPr>
        </p:nvGraphicFramePr>
        <p:xfrm>
          <a:off x="6881330" y="416098"/>
          <a:ext cx="1403928" cy="1112520"/>
        </p:xfrm>
        <a:graphic>
          <a:graphicData uri="http://schemas.openxmlformats.org/drawingml/2006/table">
            <a:tbl>
              <a:tblPr firstRow="1" bandRow="1">
                <a:tableStyleId>{5C22544A-7EE6-4342-B048-85BDC9FD1C3A}</a:tableStyleId>
              </a:tblPr>
              <a:tblGrid>
                <a:gridCol w="467976">
                  <a:extLst>
                    <a:ext uri="{9D8B030D-6E8A-4147-A177-3AD203B41FA5}">
                      <a16:colId xmlns:a16="http://schemas.microsoft.com/office/drawing/2014/main" val="1573076295"/>
                    </a:ext>
                  </a:extLst>
                </a:gridCol>
                <a:gridCol w="467976">
                  <a:extLst>
                    <a:ext uri="{9D8B030D-6E8A-4147-A177-3AD203B41FA5}">
                      <a16:colId xmlns:a16="http://schemas.microsoft.com/office/drawing/2014/main" val="3182031956"/>
                    </a:ext>
                  </a:extLst>
                </a:gridCol>
                <a:gridCol w="467976">
                  <a:extLst>
                    <a:ext uri="{9D8B030D-6E8A-4147-A177-3AD203B41FA5}">
                      <a16:colId xmlns:a16="http://schemas.microsoft.com/office/drawing/2014/main" val="1349266436"/>
                    </a:ext>
                  </a:extLst>
                </a:gridCol>
              </a:tblGrid>
              <a:tr h="370840">
                <a:tc>
                  <a:txBody>
                    <a:bodyPr/>
                    <a:lstStyle/>
                    <a:p>
                      <a:r>
                        <a:rPr lang="en-US" b="0" dirty="0">
                          <a:solidFill>
                            <a:schemeClr val="tx1"/>
                          </a:solidFill>
                          <a:latin typeface="Times New Roman" panose="02020603050405020304" pitchFamily="18" charset="0"/>
                          <a:cs typeface="Times New Roman" panose="02020603050405020304" pitchFamily="18" charset="0"/>
                        </a:rPr>
                        <a:t>1</a:t>
                      </a:r>
                      <a:endParaRPr lang="en-IN" b="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b="0" dirty="0">
                          <a:solidFill>
                            <a:schemeClr val="tx1"/>
                          </a:solidFill>
                          <a:latin typeface="Times New Roman" panose="02020603050405020304" pitchFamily="18" charset="0"/>
                          <a:cs typeface="Times New Roman" panose="02020603050405020304" pitchFamily="18" charset="0"/>
                        </a:rPr>
                        <a:t>1</a:t>
                      </a:r>
                      <a:endParaRPr lang="en-IN" b="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b="0" dirty="0">
                          <a:solidFill>
                            <a:schemeClr val="tx1"/>
                          </a:solidFill>
                          <a:latin typeface="Times New Roman" panose="02020603050405020304" pitchFamily="18" charset="0"/>
                          <a:cs typeface="Times New Roman" panose="02020603050405020304" pitchFamily="18" charset="0"/>
                        </a:rPr>
                        <a:t>1</a:t>
                      </a:r>
                      <a:endParaRPr lang="en-IN" b="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990389910"/>
                  </a:ext>
                </a:extLst>
              </a:tr>
              <a:tr h="370840">
                <a:tc>
                  <a:txBody>
                    <a:bodyPr/>
                    <a:lstStyle/>
                    <a:p>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0</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25540953"/>
                  </a:ext>
                </a:extLst>
              </a:tr>
              <a:tr h="370840">
                <a:tc>
                  <a:txBody>
                    <a:bodyPr/>
                    <a:lstStyle/>
                    <a:p>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0</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849452866"/>
                  </a:ext>
                </a:extLst>
              </a:tr>
            </a:tbl>
          </a:graphicData>
        </a:graphic>
      </p:graphicFrame>
      <p:sp>
        <p:nvSpPr>
          <p:cNvPr id="9" name="Left Bracket 8">
            <a:extLst>
              <a:ext uri="{FF2B5EF4-FFF2-40B4-BE49-F238E27FC236}">
                <a16:creationId xmlns:a16="http://schemas.microsoft.com/office/drawing/2014/main" id="{ADD4256D-AF7C-426D-BEDF-37EC9A034707}"/>
              </a:ext>
            </a:extLst>
          </p:cNvPr>
          <p:cNvSpPr/>
          <p:nvPr/>
        </p:nvSpPr>
        <p:spPr>
          <a:xfrm rot="10800000">
            <a:off x="9514607" y="416098"/>
            <a:ext cx="92363" cy="1112520"/>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0" name="Left Bracket 9">
            <a:extLst>
              <a:ext uri="{FF2B5EF4-FFF2-40B4-BE49-F238E27FC236}">
                <a16:creationId xmlns:a16="http://schemas.microsoft.com/office/drawing/2014/main" id="{45D94512-3D69-48DC-9104-9DC675BD7698}"/>
              </a:ext>
            </a:extLst>
          </p:cNvPr>
          <p:cNvSpPr/>
          <p:nvPr/>
        </p:nvSpPr>
        <p:spPr>
          <a:xfrm>
            <a:off x="6881330" y="416098"/>
            <a:ext cx="92363" cy="1112520"/>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cxnSp>
        <p:nvCxnSpPr>
          <p:cNvPr id="11" name="Straight Connector 10">
            <a:extLst>
              <a:ext uri="{FF2B5EF4-FFF2-40B4-BE49-F238E27FC236}">
                <a16:creationId xmlns:a16="http://schemas.microsoft.com/office/drawing/2014/main" id="{581DD59C-80A8-4E4A-95AF-4149114FA947}"/>
              </a:ext>
            </a:extLst>
          </p:cNvPr>
          <p:cNvCxnSpPr/>
          <p:nvPr/>
        </p:nvCxnSpPr>
        <p:spPr>
          <a:xfrm>
            <a:off x="8201889" y="416098"/>
            <a:ext cx="0" cy="111252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AB19F028-429F-40D4-969E-1D415F38EAF1}"/>
              </a:ext>
            </a:extLst>
          </p:cNvPr>
          <p:cNvSpPr txBox="1"/>
          <p:nvPr/>
        </p:nvSpPr>
        <p:spPr>
          <a:xfrm>
            <a:off x="775855" y="743328"/>
            <a:ext cx="359394" cy="369332"/>
          </a:xfrm>
          <a:prstGeom prst="rect">
            <a:avLst/>
          </a:prstGeom>
          <a:noFill/>
        </p:spPr>
        <p:txBody>
          <a:bodyPr wrap="none" rtlCol="0">
            <a:spAutoFit/>
          </a:bodyPr>
          <a:lstStyle/>
          <a:p>
            <a:r>
              <a:rPr lang="en-US" b="1" dirty="0"/>
              <a:t>1</a:t>
            </a:r>
            <a:r>
              <a:rPr lang="en-US" dirty="0"/>
              <a:t>.</a:t>
            </a:r>
            <a:endParaRPr lang="en-IN" dirty="0"/>
          </a:p>
        </p:txBody>
      </p:sp>
      <p:sp>
        <p:nvSpPr>
          <p:cNvPr id="13" name="TextBox 12">
            <a:extLst>
              <a:ext uri="{FF2B5EF4-FFF2-40B4-BE49-F238E27FC236}">
                <a16:creationId xmlns:a16="http://schemas.microsoft.com/office/drawing/2014/main" id="{937BD67F-9E88-4B10-A791-11BC54EC83F7}"/>
              </a:ext>
            </a:extLst>
          </p:cNvPr>
          <p:cNvSpPr txBox="1"/>
          <p:nvPr/>
        </p:nvSpPr>
        <p:spPr>
          <a:xfrm>
            <a:off x="5393784" y="750547"/>
            <a:ext cx="478353" cy="369332"/>
          </a:xfrm>
          <a:prstGeom prst="rect">
            <a:avLst/>
          </a:prstGeom>
          <a:noFill/>
        </p:spPr>
        <p:txBody>
          <a:bodyPr wrap="square" rtlCol="0">
            <a:spAutoFit/>
          </a:bodyPr>
          <a:lstStyle/>
          <a:p>
            <a:r>
              <a:rPr lang="en-US" b="1" dirty="0"/>
              <a:t>2</a:t>
            </a:r>
            <a:r>
              <a:rPr lang="en-US" dirty="0"/>
              <a:t>.</a:t>
            </a:r>
            <a:endParaRPr lang="en-IN" dirty="0"/>
          </a:p>
        </p:txBody>
      </p:sp>
      <p:sp>
        <p:nvSpPr>
          <p:cNvPr id="15" name="TextBox 14">
            <a:extLst>
              <a:ext uri="{FF2B5EF4-FFF2-40B4-BE49-F238E27FC236}">
                <a16:creationId xmlns:a16="http://schemas.microsoft.com/office/drawing/2014/main" id="{5DA86F55-2E45-49AB-9FCE-C18CB9A750BA}"/>
              </a:ext>
            </a:extLst>
          </p:cNvPr>
          <p:cNvSpPr txBox="1"/>
          <p:nvPr/>
        </p:nvSpPr>
        <p:spPr>
          <a:xfrm>
            <a:off x="6322881" y="1678401"/>
            <a:ext cx="1513611"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[S] = [</a:t>
            </a:r>
            <a:r>
              <a:rPr lang="en-IN" dirty="0">
                <a:latin typeface="Times New Roman" panose="02020603050405020304" pitchFamily="18" charset="0"/>
                <a:cs typeface="Times New Roman" panose="02020603050405020304" pitchFamily="18" charset="0"/>
              </a:rPr>
              <a:t>R]</a:t>
            </a:r>
            <a:r>
              <a:rPr lang="en-IN" sz="1800" dirty="0">
                <a:latin typeface="Times New Roman" panose="02020603050405020304" pitchFamily="18" charset="0"/>
                <a:cs typeface="Times New Roman" panose="02020603050405020304" pitchFamily="18" charset="0"/>
              </a:rPr>
              <a:t>.[H</a:t>
            </a:r>
            <a:r>
              <a:rPr lang="en-IN" sz="1800" baseline="30000" dirty="0">
                <a:latin typeface="Times New Roman" panose="02020603050405020304" pitchFamily="18" charset="0"/>
                <a:cs typeface="Times New Roman" panose="02020603050405020304" pitchFamily="18" charset="0"/>
              </a:rPr>
              <a:t>T</a:t>
            </a:r>
            <a:r>
              <a:rPr lang="en-IN" sz="1800" dirty="0">
                <a:latin typeface="Times New Roman" panose="02020603050405020304" pitchFamily="18" charset="0"/>
                <a:cs typeface="Times New Roman" panose="02020603050405020304" pitchFamily="18" charset="0"/>
              </a:rPr>
              <a:t>]</a:t>
            </a:r>
            <a:endParaRPr lang="en-IN" dirty="0"/>
          </a:p>
        </p:txBody>
      </p:sp>
      <p:sp>
        <p:nvSpPr>
          <p:cNvPr id="16" name="TextBox 15">
            <a:extLst>
              <a:ext uri="{FF2B5EF4-FFF2-40B4-BE49-F238E27FC236}">
                <a16:creationId xmlns:a16="http://schemas.microsoft.com/office/drawing/2014/main" id="{529F6929-F0E9-46F1-AF69-CAB7AAAB0769}"/>
              </a:ext>
            </a:extLst>
          </p:cNvPr>
          <p:cNvSpPr txBox="1"/>
          <p:nvPr/>
        </p:nvSpPr>
        <p:spPr>
          <a:xfrm>
            <a:off x="6642039" y="2086885"/>
            <a:ext cx="1735281"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 [110011</a:t>
            </a:r>
            <a:r>
              <a:rPr lang="en-IN" dirty="0">
                <a:latin typeface="Times New Roman" panose="02020603050405020304" pitchFamily="18" charset="0"/>
                <a:cs typeface="Times New Roman" panose="02020603050405020304" pitchFamily="18" charset="0"/>
              </a:rPr>
              <a:t>].</a:t>
            </a:r>
            <a:endParaRPr lang="en-IN" dirty="0"/>
          </a:p>
        </p:txBody>
      </p:sp>
      <p:graphicFrame>
        <p:nvGraphicFramePr>
          <p:cNvPr id="17" name="Table 5">
            <a:extLst>
              <a:ext uri="{FF2B5EF4-FFF2-40B4-BE49-F238E27FC236}">
                <a16:creationId xmlns:a16="http://schemas.microsoft.com/office/drawing/2014/main" id="{4C56FF08-F275-41E8-89C3-54D500B328C4}"/>
              </a:ext>
            </a:extLst>
          </p:cNvPr>
          <p:cNvGraphicFramePr>
            <a:graphicFrameLocks noGrp="1"/>
          </p:cNvGraphicFramePr>
          <p:nvPr>
            <p:extLst>
              <p:ext uri="{D42A27DB-BD31-4B8C-83A1-F6EECF244321}">
                <p14:modId xmlns:p14="http://schemas.microsoft.com/office/powerpoint/2010/main" val="3591936273"/>
              </p:ext>
            </p:extLst>
          </p:nvPr>
        </p:nvGraphicFramePr>
        <p:xfrm>
          <a:off x="7909654" y="2095799"/>
          <a:ext cx="1403928" cy="1112520"/>
        </p:xfrm>
        <a:graphic>
          <a:graphicData uri="http://schemas.openxmlformats.org/drawingml/2006/table">
            <a:tbl>
              <a:tblPr firstRow="1" bandRow="1">
                <a:tableStyleId>{5C22544A-7EE6-4342-B048-85BDC9FD1C3A}</a:tableStyleId>
              </a:tblPr>
              <a:tblGrid>
                <a:gridCol w="467976">
                  <a:extLst>
                    <a:ext uri="{9D8B030D-6E8A-4147-A177-3AD203B41FA5}">
                      <a16:colId xmlns:a16="http://schemas.microsoft.com/office/drawing/2014/main" val="1573076295"/>
                    </a:ext>
                  </a:extLst>
                </a:gridCol>
                <a:gridCol w="467976">
                  <a:extLst>
                    <a:ext uri="{9D8B030D-6E8A-4147-A177-3AD203B41FA5}">
                      <a16:colId xmlns:a16="http://schemas.microsoft.com/office/drawing/2014/main" val="3182031956"/>
                    </a:ext>
                  </a:extLst>
                </a:gridCol>
                <a:gridCol w="467976">
                  <a:extLst>
                    <a:ext uri="{9D8B030D-6E8A-4147-A177-3AD203B41FA5}">
                      <a16:colId xmlns:a16="http://schemas.microsoft.com/office/drawing/2014/main" val="1349266436"/>
                    </a:ext>
                  </a:extLst>
                </a:gridCol>
              </a:tblGrid>
              <a:tr h="370840">
                <a:tc>
                  <a:txBody>
                    <a:bodyPr/>
                    <a:lstStyle/>
                    <a:p>
                      <a:r>
                        <a:rPr lang="en-US" b="0" dirty="0">
                          <a:solidFill>
                            <a:schemeClr val="tx1"/>
                          </a:solidFill>
                          <a:latin typeface="Times New Roman" panose="02020603050405020304" pitchFamily="18" charset="0"/>
                          <a:cs typeface="Times New Roman" panose="02020603050405020304" pitchFamily="18" charset="0"/>
                        </a:rPr>
                        <a:t>1</a:t>
                      </a:r>
                      <a:endParaRPr lang="en-IN" b="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b="0" dirty="0">
                          <a:solidFill>
                            <a:schemeClr val="tx1"/>
                          </a:solidFill>
                          <a:latin typeface="Times New Roman" panose="02020603050405020304" pitchFamily="18" charset="0"/>
                          <a:cs typeface="Times New Roman" panose="02020603050405020304" pitchFamily="18" charset="0"/>
                        </a:rPr>
                        <a:t>1</a:t>
                      </a:r>
                      <a:endParaRPr lang="en-IN" b="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b="0" dirty="0">
                          <a:solidFill>
                            <a:schemeClr val="tx1"/>
                          </a:solidFill>
                          <a:latin typeface="Times New Roman" panose="02020603050405020304" pitchFamily="18" charset="0"/>
                          <a:cs typeface="Times New Roman" panose="02020603050405020304" pitchFamily="18" charset="0"/>
                        </a:rPr>
                        <a:t>1</a:t>
                      </a:r>
                      <a:endParaRPr lang="en-IN" b="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990389910"/>
                  </a:ext>
                </a:extLst>
              </a:tr>
              <a:tr h="370840">
                <a:tc>
                  <a:txBody>
                    <a:bodyPr/>
                    <a:lstStyle/>
                    <a:p>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0</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25540953"/>
                  </a:ext>
                </a:extLst>
              </a:tr>
              <a:tr h="370840">
                <a:tc>
                  <a:txBody>
                    <a:bodyPr/>
                    <a:lstStyle/>
                    <a:p>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0</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849452866"/>
                  </a:ext>
                </a:extLst>
              </a:tr>
            </a:tbl>
          </a:graphicData>
        </a:graphic>
      </p:graphicFrame>
      <p:graphicFrame>
        <p:nvGraphicFramePr>
          <p:cNvPr id="18" name="Table 5">
            <a:extLst>
              <a:ext uri="{FF2B5EF4-FFF2-40B4-BE49-F238E27FC236}">
                <a16:creationId xmlns:a16="http://schemas.microsoft.com/office/drawing/2014/main" id="{4C6DD325-5BBF-4DC6-B0A6-BC24DCA29ACF}"/>
              </a:ext>
            </a:extLst>
          </p:cNvPr>
          <p:cNvGraphicFramePr>
            <a:graphicFrameLocks noGrp="1"/>
          </p:cNvGraphicFramePr>
          <p:nvPr>
            <p:extLst>
              <p:ext uri="{D42A27DB-BD31-4B8C-83A1-F6EECF244321}">
                <p14:modId xmlns:p14="http://schemas.microsoft.com/office/powerpoint/2010/main" val="1621553688"/>
              </p:ext>
            </p:extLst>
          </p:nvPr>
        </p:nvGraphicFramePr>
        <p:xfrm>
          <a:off x="7909654" y="3205691"/>
          <a:ext cx="1403928" cy="1112520"/>
        </p:xfrm>
        <a:graphic>
          <a:graphicData uri="http://schemas.openxmlformats.org/drawingml/2006/table">
            <a:tbl>
              <a:tblPr firstRow="1" bandRow="1">
                <a:tableStyleId>{5C22544A-7EE6-4342-B048-85BDC9FD1C3A}</a:tableStyleId>
              </a:tblPr>
              <a:tblGrid>
                <a:gridCol w="467976">
                  <a:extLst>
                    <a:ext uri="{9D8B030D-6E8A-4147-A177-3AD203B41FA5}">
                      <a16:colId xmlns:a16="http://schemas.microsoft.com/office/drawing/2014/main" val="1573076295"/>
                    </a:ext>
                  </a:extLst>
                </a:gridCol>
                <a:gridCol w="467976">
                  <a:extLst>
                    <a:ext uri="{9D8B030D-6E8A-4147-A177-3AD203B41FA5}">
                      <a16:colId xmlns:a16="http://schemas.microsoft.com/office/drawing/2014/main" val="3182031956"/>
                    </a:ext>
                  </a:extLst>
                </a:gridCol>
                <a:gridCol w="467976">
                  <a:extLst>
                    <a:ext uri="{9D8B030D-6E8A-4147-A177-3AD203B41FA5}">
                      <a16:colId xmlns:a16="http://schemas.microsoft.com/office/drawing/2014/main" val="1349266436"/>
                    </a:ext>
                  </a:extLst>
                </a:gridCol>
              </a:tblGrid>
              <a:tr h="370840">
                <a:tc>
                  <a:txBody>
                    <a:bodyPr/>
                    <a:lstStyle/>
                    <a:p>
                      <a:r>
                        <a:rPr lang="en-US" b="0" dirty="0">
                          <a:solidFill>
                            <a:schemeClr val="tx1"/>
                          </a:solidFill>
                          <a:latin typeface="Times New Roman" panose="02020603050405020304" pitchFamily="18" charset="0"/>
                          <a:cs typeface="Times New Roman" panose="02020603050405020304" pitchFamily="18" charset="0"/>
                        </a:rPr>
                        <a:t>1</a:t>
                      </a:r>
                      <a:endParaRPr lang="en-IN" b="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b="0" dirty="0">
                          <a:solidFill>
                            <a:schemeClr val="tx1"/>
                          </a:solidFill>
                          <a:latin typeface="Times New Roman" panose="02020603050405020304" pitchFamily="18" charset="0"/>
                          <a:cs typeface="Times New Roman" panose="02020603050405020304" pitchFamily="18" charset="0"/>
                        </a:rPr>
                        <a:t>0</a:t>
                      </a:r>
                      <a:endParaRPr lang="en-IN" b="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b="0" dirty="0">
                          <a:solidFill>
                            <a:schemeClr val="tx1"/>
                          </a:solidFill>
                          <a:latin typeface="Times New Roman" panose="02020603050405020304" pitchFamily="18" charset="0"/>
                          <a:cs typeface="Times New Roman" panose="02020603050405020304" pitchFamily="18" charset="0"/>
                        </a:rPr>
                        <a:t>0</a:t>
                      </a:r>
                      <a:endParaRPr lang="en-IN" b="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990389910"/>
                  </a:ext>
                </a:extLst>
              </a:tr>
              <a:tr h="370840">
                <a:tc>
                  <a:txBody>
                    <a:bodyPr/>
                    <a:lstStyle/>
                    <a:p>
                      <a:r>
                        <a:rPr lang="en-US" dirty="0">
                          <a:solidFill>
                            <a:schemeClr val="tx1"/>
                          </a:solidFill>
                          <a:latin typeface="Times New Roman" panose="02020603050405020304" pitchFamily="18" charset="0"/>
                          <a:cs typeface="Times New Roman" panose="02020603050405020304" pitchFamily="18" charset="0"/>
                        </a:rPr>
                        <a:t>0</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0</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25540953"/>
                  </a:ext>
                </a:extLst>
              </a:tr>
              <a:tr h="370840">
                <a:tc>
                  <a:txBody>
                    <a:bodyPr/>
                    <a:lstStyle/>
                    <a:p>
                      <a:r>
                        <a:rPr lang="en-US" dirty="0">
                          <a:solidFill>
                            <a:schemeClr val="tx1"/>
                          </a:solidFill>
                          <a:latin typeface="Times New Roman" panose="02020603050405020304" pitchFamily="18" charset="0"/>
                          <a:cs typeface="Times New Roman" panose="02020603050405020304" pitchFamily="18" charset="0"/>
                        </a:rPr>
                        <a:t>0</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0</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849452866"/>
                  </a:ext>
                </a:extLst>
              </a:tr>
            </a:tbl>
          </a:graphicData>
        </a:graphic>
      </p:graphicFrame>
      <p:sp>
        <p:nvSpPr>
          <p:cNvPr id="19" name="Left Bracket 18">
            <a:extLst>
              <a:ext uri="{FF2B5EF4-FFF2-40B4-BE49-F238E27FC236}">
                <a16:creationId xmlns:a16="http://schemas.microsoft.com/office/drawing/2014/main" id="{F27F695D-B9F1-4DD1-8BE2-8E2B3F924920}"/>
              </a:ext>
            </a:extLst>
          </p:cNvPr>
          <p:cNvSpPr/>
          <p:nvPr/>
        </p:nvSpPr>
        <p:spPr>
          <a:xfrm>
            <a:off x="7934628" y="2104943"/>
            <a:ext cx="92363" cy="2200408"/>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20" name="Left Bracket 19">
            <a:extLst>
              <a:ext uri="{FF2B5EF4-FFF2-40B4-BE49-F238E27FC236}">
                <a16:creationId xmlns:a16="http://schemas.microsoft.com/office/drawing/2014/main" id="{E453A86A-7EC4-4DD5-97CC-FFB79209B1AF}"/>
              </a:ext>
            </a:extLst>
          </p:cNvPr>
          <p:cNvSpPr/>
          <p:nvPr/>
        </p:nvSpPr>
        <p:spPr>
          <a:xfrm rot="10800000">
            <a:off x="9084553" y="2104943"/>
            <a:ext cx="92363" cy="2200408"/>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21" name="TextBox 20">
            <a:extLst>
              <a:ext uri="{FF2B5EF4-FFF2-40B4-BE49-F238E27FC236}">
                <a16:creationId xmlns:a16="http://schemas.microsoft.com/office/drawing/2014/main" id="{29DB5A8D-1A5D-4553-B0B5-138D281FC6F8}"/>
              </a:ext>
            </a:extLst>
          </p:cNvPr>
          <p:cNvSpPr txBox="1"/>
          <p:nvPr/>
        </p:nvSpPr>
        <p:spPr>
          <a:xfrm>
            <a:off x="6317671" y="4466140"/>
            <a:ext cx="1513611"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[S]= [ 0 1 0 ]</a:t>
            </a:r>
            <a:endParaRPr lang="en-IN" dirty="0"/>
          </a:p>
        </p:txBody>
      </p:sp>
      <p:sp>
        <p:nvSpPr>
          <p:cNvPr id="22" name="TextBox 21">
            <a:extLst>
              <a:ext uri="{FF2B5EF4-FFF2-40B4-BE49-F238E27FC236}">
                <a16:creationId xmlns:a16="http://schemas.microsoft.com/office/drawing/2014/main" id="{C7BBD2BE-8B11-4053-A2DD-87900AF98D99}"/>
              </a:ext>
            </a:extLst>
          </p:cNvPr>
          <p:cNvSpPr txBox="1"/>
          <p:nvPr/>
        </p:nvSpPr>
        <p:spPr>
          <a:xfrm>
            <a:off x="6399888" y="5165112"/>
            <a:ext cx="3289298" cy="830997"/>
          </a:xfrm>
          <a:prstGeom prst="rect">
            <a:avLst/>
          </a:prstGeom>
          <a:noFill/>
        </p:spPr>
        <p:txBody>
          <a:bodyPr wrap="square" rtlCol="0">
            <a:spAutoFit/>
          </a:bodyPr>
          <a:lstStyle/>
          <a:p>
            <a:r>
              <a:rPr lang="en-US" sz="1600" dirty="0"/>
              <a:t>The Syndrome Vector [S] is present in the 5</a:t>
            </a:r>
            <a:r>
              <a:rPr lang="en-US" sz="1600" baseline="30000" dirty="0"/>
              <a:t>th</a:t>
            </a:r>
            <a:r>
              <a:rPr lang="en-US" sz="1600" dirty="0"/>
              <a:t> row of </a:t>
            </a:r>
            <a:r>
              <a:rPr lang="en-IN" sz="1600" dirty="0">
                <a:latin typeface="Times New Roman" panose="02020603050405020304" pitchFamily="18" charset="0"/>
                <a:cs typeface="Times New Roman" panose="02020603050405020304" pitchFamily="18" charset="0"/>
              </a:rPr>
              <a:t>H</a:t>
            </a:r>
            <a:r>
              <a:rPr lang="en-IN" sz="1600" baseline="30000" dirty="0">
                <a:latin typeface="Times New Roman" panose="02020603050405020304" pitchFamily="18" charset="0"/>
                <a:cs typeface="Times New Roman" panose="02020603050405020304" pitchFamily="18" charset="0"/>
              </a:rPr>
              <a:t>T</a:t>
            </a:r>
            <a:r>
              <a:rPr lang="en-US" sz="1600" dirty="0"/>
              <a:t>, So, the 5</a:t>
            </a:r>
            <a:r>
              <a:rPr lang="en-US" sz="1600" baseline="30000" dirty="0"/>
              <a:t>th</a:t>
            </a:r>
            <a:r>
              <a:rPr lang="en-US" sz="1600" dirty="0"/>
              <a:t> bit from left in [R] has an error.</a:t>
            </a:r>
            <a:endParaRPr lang="en-IN" sz="1600" dirty="0"/>
          </a:p>
        </p:txBody>
      </p:sp>
      <p:graphicFrame>
        <p:nvGraphicFramePr>
          <p:cNvPr id="26" name="Table 26">
            <a:extLst>
              <a:ext uri="{FF2B5EF4-FFF2-40B4-BE49-F238E27FC236}">
                <a16:creationId xmlns:a16="http://schemas.microsoft.com/office/drawing/2014/main" id="{162A9017-1DA0-4E79-BCC1-F9CE0CA13E76}"/>
              </a:ext>
            </a:extLst>
          </p:cNvPr>
          <p:cNvGraphicFramePr>
            <a:graphicFrameLocks noGrp="1"/>
          </p:cNvGraphicFramePr>
          <p:nvPr>
            <p:extLst>
              <p:ext uri="{D42A27DB-BD31-4B8C-83A1-F6EECF244321}">
                <p14:modId xmlns:p14="http://schemas.microsoft.com/office/powerpoint/2010/main" val="2504717546"/>
              </p:ext>
            </p:extLst>
          </p:nvPr>
        </p:nvGraphicFramePr>
        <p:xfrm>
          <a:off x="2703383" y="4885954"/>
          <a:ext cx="2741592" cy="365760"/>
        </p:xfrm>
        <a:graphic>
          <a:graphicData uri="http://schemas.openxmlformats.org/drawingml/2006/table">
            <a:tbl>
              <a:tblPr firstRow="1" bandRow="1">
                <a:tableStyleId>{5C22544A-7EE6-4342-B048-85BDC9FD1C3A}</a:tableStyleId>
              </a:tblPr>
              <a:tblGrid>
                <a:gridCol w="456932">
                  <a:extLst>
                    <a:ext uri="{9D8B030D-6E8A-4147-A177-3AD203B41FA5}">
                      <a16:colId xmlns:a16="http://schemas.microsoft.com/office/drawing/2014/main" val="4287929549"/>
                    </a:ext>
                  </a:extLst>
                </a:gridCol>
                <a:gridCol w="456932">
                  <a:extLst>
                    <a:ext uri="{9D8B030D-6E8A-4147-A177-3AD203B41FA5}">
                      <a16:colId xmlns:a16="http://schemas.microsoft.com/office/drawing/2014/main" val="1822784218"/>
                    </a:ext>
                  </a:extLst>
                </a:gridCol>
                <a:gridCol w="456932">
                  <a:extLst>
                    <a:ext uri="{9D8B030D-6E8A-4147-A177-3AD203B41FA5}">
                      <a16:colId xmlns:a16="http://schemas.microsoft.com/office/drawing/2014/main" val="3717586733"/>
                    </a:ext>
                  </a:extLst>
                </a:gridCol>
                <a:gridCol w="456932">
                  <a:extLst>
                    <a:ext uri="{9D8B030D-6E8A-4147-A177-3AD203B41FA5}">
                      <a16:colId xmlns:a16="http://schemas.microsoft.com/office/drawing/2014/main" val="2776529387"/>
                    </a:ext>
                  </a:extLst>
                </a:gridCol>
                <a:gridCol w="456932">
                  <a:extLst>
                    <a:ext uri="{9D8B030D-6E8A-4147-A177-3AD203B41FA5}">
                      <a16:colId xmlns:a16="http://schemas.microsoft.com/office/drawing/2014/main" val="591969351"/>
                    </a:ext>
                  </a:extLst>
                </a:gridCol>
                <a:gridCol w="456932">
                  <a:extLst>
                    <a:ext uri="{9D8B030D-6E8A-4147-A177-3AD203B41FA5}">
                      <a16:colId xmlns:a16="http://schemas.microsoft.com/office/drawing/2014/main" val="3880074488"/>
                    </a:ext>
                  </a:extLst>
                </a:gridCol>
              </a:tblGrid>
              <a:tr h="226446">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022780287"/>
                  </a:ext>
                </a:extLst>
              </a:tr>
            </a:tbl>
          </a:graphicData>
        </a:graphic>
      </p:graphicFrame>
      <p:graphicFrame>
        <p:nvGraphicFramePr>
          <p:cNvPr id="27" name="Table 26">
            <a:extLst>
              <a:ext uri="{FF2B5EF4-FFF2-40B4-BE49-F238E27FC236}">
                <a16:creationId xmlns:a16="http://schemas.microsoft.com/office/drawing/2014/main" id="{6BF78ACD-1FAD-49DB-80E1-3AA4E4D70E95}"/>
              </a:ext>
            </a:extLst>
          </p:cNvPr>
          <p:cNvGraphicFramePr>
            <a:graphicFrameLocks noGrp="1"/>
          </p:cNvGraphicFramePr>
          <p:nvPr>
            <p:extLst>
              <p:ext uri="{D42A27DB-BD31-4B8C-83A1-F6EECF244321}">
                <p14:modId xmlns:p14="http://schemas.microsoft.com/office/powerpoint/2010/main" val="4064713633"/>
              </p:ext>
            </p:extLst>
          </p:nvPr>
        </p:nvGraphicFramePr>
        <p:xfrm>
          <a:off x="2703383" y="5840435"/>
          <a:ext cx="2741592" cy="365760"/>
        </p:xfrm>
        <a:graphic>
          <a:graphicData uri="http://schemas.openxmlformats.org/drawingml/2006/table">
            <a:tbl>
              <a:tblPr firstRow="1" bandRow="1">
                <a:tableStyleId>{5C22544A-7EE6-4342-B048-85BDC9FD1C3A}</a:tableStyleId>
              </a:tblPr>
              <a:tblGrid>
                <a:gridCol w="456932">
                  <a:extLst>
                    <a:ext uri="{9D8B030D-6E8A-4147-A177-3AD203B41FA5}">
                      <a16:colId xmlns:a16="http://schemas.microsoft.com/office/drawing/2014/main" val="4287929549"/>
                    </a:ext>
                  </a:extLst>
                </a:gridCol>
                <a:gridCol w="456932">
                  <a:extLst>
                    <a:ext uri="{9D8B030D-6E8A-4147-A177-3AD203B41FA5}">
                      <a16:colId xmlns:a16="http://schemas.microsoft.com/office/drawing/2014/main" val="1822784218"/>
                    </a:ext>
                  </a:extLst>
                </a:gridCol>
                <a:gridCol w="456932">
                  <a:extLst>
                    <a:ext uri="{9D8B030D-6E8A-4147-A177-3AD203B41FA5}">
                      <a16:colId xmlns:a16="http://schemas.microsoft.com/office/drawing/2014/main" val="3717586733"/>
                    </a:ext>
                  </a:extLst>
                </a:gridCol>
                <a:gridCol w="456932">
                  <a:extLst>
                    <a:ext uri="{9D8B030D-6E8A-4147-A177-3AD203B41FA5}">
                      <a16:colId xmlns:a16="http://schemas.microsoft.com/office/drawing/2014/main" val="2776529387"/>
                    </a:ext>
                  </a:extLst>
                </a:gridCol>
                <a:gridCol w="456932">
                  <a:extLst>
                    <a:ext uri="{9D8B030D-6E8A-4147-A177-3AD203B41FA5}">
                      <a16:colId xmlns:a16="http://schemas.microsoft.com/office/drawing/2014/main" val="591969351"/>
                    </a:ext>
                  </a:extLst>
                </a:gridCol>
                <a:gridCol w="456932">
                  <a:extLst>
                    <a:ext uri="{9D8B030D-6E8A-4147-A177-3AD203B41FA5}">
                      <a16:colId xmlns:a16="http://schemas.microsoft.com/office/drawing/2014/main" val="3880074488"/>
                    </a:ext>
                  </a:extLst>
                </a:gridCol>
              </a:tblGrid>
              <a:tr h="226446">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022780287"/>
                  </a:ext>
                </a:extLst>
              </a:tr>
            </a:tbl>
          </a:graphicData>
        </a:graphic>
      </p:graphicFrame>
      <p:sp>
        <p:nvSpPr>
          <p:cNvPr id="28" name="TextBox 27">
            <a:extLst>
              <a:ext uri="{FF2B5EF4-FFF2-40B4-BE49-F238E27FC236}">
                <a16:creationId xmlns:a16="http://schemas.microsoft.com/office/drawing/2014/main" id="{71752D3C-B4D0-4283-886B-E538E7417FA0}"/>
              </a:ext>
            </a:extLst>
          </p:cNvPr>
          <p:cNvSpPr txBox="1"/>
          <p:nvPr/>
        </p:nvSpPr>
        <p:spPr>
          <a:xfrm>
            <a:off x="776564" y="4885954"/>
            <a:ext cx="2011024" cy="338554"/>
          </a:xfrm>
          <a:prstGeom prst="rect">
            <a:avLst/>
          </a:prstGeom>
          <a:noFill/>
        </p:spPr>
        <p:txBody>
          <a:bodyPr wrap="square" rtlCol="0">
            <a:spAutoFit/>
          </a:bodyPr>
          <a:lstStyle/>
          <a:p>
            <a:r>
              <a:rPr lang="en-US" sz="1600" dirty="0"/>
              <a:t>Received Vector</a:t>
            </a:r>
            <a:endParaRPr lang="en-IN" sz="1600" dirty="0"/>
          </a:p>
        </p:txBody>
      </p:sp>
      <p:sp>
        <p:nvSpPr>
          <p:cNvPr id="29" name="TextBox 28">
            <a:extLst>
              <a:ext uri="{FF2B5EF4-FFF2-40B4-BE49-F238E27FC236}">
                <a16:creationId xmlns:a16="http://schemas.microsoft.com/office/drawing/2014/main" id="{D17BB0EF-9DC8-49BD-B42A-6E6515EE4132}"/>
              </a:ext>
            </a:extLst>
          </p:cNvPr>
          <p:cNvSpPr txBox="1"/>
          <p:nvPr/>
        </p:nvSpPr>
        <p:spPr>
          <a:xfrm>
            <a:off x="776564" y="5826832"/>
            <a:ext cx="2036826" cy="338554"/>
          </a:xfrm>
          <a:prstGeom prst="rect">
            <a:avLst/>
          </a:prstGeom>
          <a:noFill/>
        </p:spPr>
        <p:txBody>
          <a:bodyPr wrap="square" rtlCol="0">
            <a:spAutoFit/>
          </a:bodyPr>
          <a:lstStyle/>
          <a:p>
            <a:r>
              <a:rPr lang="en-US" sz="1600" dirty="0"/>
              <a:t>Corrected Vector</a:t>
            </a:r>
            <a:endParaRPr lang="en-IN" sz="1600" dirty="0"/>
          </a:p>
        </p:txBody>
      </p:sp>
      <p:cxnSp>
        <p:nvCxnSpPr>
          <p:cNvPr id="32" name="Straight Arrow Connector 31">
            <a:extLst>
              <a:ext uri="{FF2B5EF4-FFF2-40B4-BE49-F238E27FC236}">
                <a16:creationId xmlns:a16="http://schemas.microsoft.com/office/drawing/2014/main" id="{4EC6E9E2-9946-4905-A411-725C729C7B3E}"/>
              </a:ext>
            </a:extLst>
          </p:cNvPr>
          <p:cNvCxnSpPr/>
          <p:nvPr/>
        </p:nvCxnSpPr>
        <p:spPr>
          <a:xfrm>
            <a:off x="4749896" y="5242478"/>
            <a:ext cx="0" cy="5887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FF630F1B-14B8-4891-931A-E20AF09769F7}"/>
              </a:ext>
            </a:extLst>
          </p:cNvPr>
          <p:cNvSpPr txBox="1"/>
          <p:nvPr/>
        </p:nvSpPr>
        <p:spPr>
          <a:xfrm>
            <a:off x="4792401" y="5392186"/>
            <a:ext cx="1030688" cy="307777"/>
          </a:xfrm>
          <a:prstGeom prst="rect">
            <a:avLst/>
          </a:prstGeom>
          <a:noFill/>
        </p:spPr>
        <p:txBody>
          <a:bodyPr wrap="square" rtlCol="0">
            <a:spAutoFit/>
          </a:bodyPr>
          <a:lstStyle/>
          <a:p>
            <a:r>
              <a:rPr lang="en-US" sz="1400" dirty="0"/>
              <a:t>Error</a:t>
            </a:r>
            <a:endParaRPr lang="en-IN" sz="1400" dirty="0"/>
          </a:p>
        </p:txBody>
      </p:sp>
      <p:cxnSp>
        <p:nvCxnSpPr>
          <p:cNvPr id="37" name="Connector: Elbow 36">
            <a:extLst>
              <a:ext uri="{FF2B5EF4-FFF2-40B4-BE49-F238E27FC236}">
                <a16:creationId xmlns:a16="http://schemas.microsoft.com/office/drawing/2014/main" id="{5AC7BB57-6864-42AA-A899-A410E5374C51}"/>
              </a:ext>
            </a:extLst>
          </p:cNvPr>
          <p:cNvCxnSpPr>
            <a:stCxn id="22" idx="3"/>
            <a:endCxn id="18" idx="3"/>
          </p:cNvCxnSpPr>
          <p:nvPr/>
        </p:nvCxnSpPr>
        <p:spPr>
          <a:xfrm flipH="1" flipV="1">
            <a:off x="9313582" y="3761951"/>
            <a:ext cx="375604" cy="1818660"/>
          </a:xfrm>
          <a:prstGeom prst="bentConnector3">
            <a:avLst>
              <a:gd name="adj1" fmla="val -60862"/>
            </a:avLst>
          </a:prstGeom>
          <a:ln>
            <a:tailEnd type="triangle"/>
          </a:ln>
        </p:spPr>
        <p:style>
          <a:lnRef idx="1">
            <a:schemeClr val="dk1"/>
          </a:lnRef>
          <a:fillRef idx="0">
            <a:schemeClr val="dk1"/>
          </a:fillRef>
          <a:effectRef idx="0">
            <a:schemeClr val="dk1"/>
          </a:effectRef>
          <a:fontRef idx="minor">
            <a:schemeClr val="tx1"/>
          </a:fontRef>
        </p:style>
      </p:cxnSp>
      <p:sp>
        <p:nvSpPr>
          <p:cNvPr id="14" name="Footer Placeholder 13">
            <a:extLst>
              <a:ext uri="{FF2B5EF4-FFF2-40B4-BE49-F238E27FC236}">
                <a16:creationId xmlns:a16="http://schemas.microsoft.com/office/drawing/2014/main" id="{13D9D41E-208B-47E5-8621-D7BEF67CDB21}"/>
              </a:ext>
            </a:extLst>
          </p:cNvPr>
          <p:cNvSpPr>
            <a:spLocks noGrp="1"/>
          </p:cNvSpPr>
          <p:nvPr>
            <p:ph type="ftr" sz="quarter" idx="11"/>
          </p:nvPr>
        </p:nvSpPr>
        <p:spPr/>
        <p:txBody>
          <a:bodyPr/>
          <a:lstStyle/>
          <a:p>
            <a:r>
              <a:rPr lang="en-IN" sz="1200">
                <a:solidFill>
                  <a:schemeClr val="bg1">
                    <a:lumMod val="85000"/>
                  </a:schemeClr>
                </a:solidFill>
              </a:rPr>
              <a:t>ECE, DSCE</a:t>
            </a:r>
          </a:p>
        </p:txBody>
      </p:sp>
      <p:sp>
        <p:nvSpPr>
          <p:cNvPr id="24" name="Slide Number Placeholder 23">
            <a:extLst>
              <a:ext uri="{FF2B5EF4-FFF2-40B4-BE49-F238E27FC236}">
                <a16:creationId xmlns:a16="http://schemas.microsoft.com/office/drawing/2014/main" id="{29C4037F-95E9-4D10-9287-824737D43205}"/>
              </a:ext>
            </a:extLst>
          </p:cNvPr>
          <p:cNvSpPr>
            <a:spLocks noGrp="1"/>
          </p:cNvSpPr>
          <p:nvPr>
            <p:ph type="sldNum" sz="quarter" idx="12"/>
          </p:nvPr>
        </p:nvSpPr>
        <p:spPr/>
        <p:txBody>
          <a:bodyPr/>
          <a:lstStyle/>
          <a:p>
            <a:fld id="{9346C1FC-1CAB-4575-AE09-B0DE89BB7F54}" type="slidenum">
              <a:rPr lang="en-IN" sz="1200" smtClean="0">
                <a:solidFill>
                  <a:schemeClr val="bg1">
                    <a:lumMod val="85000"/>
                  </a:schemeClr>
                </a:solidFill>
              </a:rPr>
              <a:t>13</a:t>
            </a:fld>
            <a:endParaRPr lang="en-IN" sz="1200">
              <a:solidFill>
                <a:schemeClr val="bg1">
                  <a:lumMod val="85000"/>
                </a:schemeClr>
              </a:solidFill>
            </a:endParaRPr>
          </a:p>
        </p:txBody>
      </p:sp>
    </p:spTree>
    <p:extLst>
      <p:ext uri="{BB962C8B-B14F-4D97-AF65-F5344CB8AC3E}">
        <p14:creationId xmlns:p14="http://schemas.microsoft.com/office/powerpoint/2010/main" val="318570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2CA0FA-023F-4B67-8FD7-627F59FF645C}"/>
              </a:ext>
            </a:extLst>
          </p:cNvPr>
          <p:cNvSpPr txBox="1"/>
          <p:nvPr/>
        </p:nvSpPr>
        <p:spPr>
          <a:xfrm>
            <a:off x="4282042" y="2505670"/>
            <a:ext cx="3627916" cy="923330"/>
          </a:xfrm>
          <a:prstGeom prst="rect">
            <a:avLst/>
          </a:prstGeom>
          <a:noFill/>
        </p:spPr>
        <p:txBody>
          <a:bodyPr wrap="none" rtlCol="0">
            <a:spAutoFit/>
          </a:bodyPr>
          <a:lstStyle/>
          <a:p>
            <a:r>
              <a:rPr lang="en-US" sz="5400" b="1" dirty="0">
                <a:latin typeface="Times New Roman" panose="02020603050405020304" pitchFamily="18" charset="0"/>
                <a:cs typeface="Times New Roman" panose="02020603050405020304" pitchFamily="18" charset="0"/>
              </a:rPr>
              <a:t>Thank you!</a:t>
            </a:r>
            <a:endParaRPr lang="en-IN" sz="5400" b="1"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9D3F6E62-3D41-4489-B812-D3A85F59E4D0}"/>
              </a:ext>
            </a:extLst>
          </p:cNvPr>
          <p:cNvSpPr>
            <a:spLocks noGrp="1"/>
          </p:cNvSpPr>
          <p:nvPr>
            <p:ph type="ftr" sz="quarter" idx="11"/>
          </p:nvPr>
        </p:nvSpPr>
        <p:spPr/>
        <p:txBody>
          <a:bodyPr/>
          <a:lstStyle/>
          <a:p>
            <a:r>
              <a:rPr lang="en-IN" sz="1200">
                <a:solidFill>
                  <a:schemeClr val="bg1">
                    <a:lumMod val="85000"/>
                  </a:schemeClr>
                </a:solidFill>
              </a:rPr>
              <a:t>ECE, DSCE</a:t>
            </a:r>
          </a:p>
        </p:txBody>
      </p:sp>
      <p:sp>
        <p:nvSpPr>
          <p:cNvPr id="4" name="Slide Number Placeholder 3">
            <a:extLst>
              <a:ext uri="{FF2B5EF4-FFF2-40B4-BE49-F238E27FC236}">
                <a16:creationId xmlns:a16="http://schemas.microsoft.com/office/drawing/2014/main" id="{52CED89E-D4E7-4907-88F3-F904B9439454}"/>
              </a:ext>
            </a:extLst>
          </p:cNvPr>
          <p:cNvSpPr>
            <a:spLocks noGrp="1"/>
          </p:cNvSpPr>
          <p:nvPr>
            <p:ph type="sldNum" sz="quarter" idx="12"/>
          </p:nvPr>
        </p:nvSpPr>
        <p:spPr/>
        <p:txBody>
          <a:bodyPr/>
          <a:lstStyle/>
          <a:p>
            <a:fld id="{9346C1FC-1CAB-4575-AE09-B0DE89BB7F54}" type="slidenum">
              <a:rPr lang="en-IN" sz="1200" smtClean="0">
                <a:solidFill>
                  <a:schemeClr val="bg1">
                    <a:lumMod val="85000"/>
                  </a:schemeClr>
                </a:solidFill>
              </a:rPr>
              <a:t>14</a:t>
            </a:fld>
            <a:endParaRPr lang="en-IN" sz="1200">
              <a:solidFill>
                <a:schemeClr val="bg1">
                  <a:lumMod val="85000"/>
                </a:schemeClr>
              </a:solidFill>
            </a:endParaRPr>
          </a:p>
        </p:txBody>
      </p:sp>
    </p:spTree>
    <p:extLst>
      <p:ext uri="{BB962C8B-B14F-4D97-AF65-F5344CB8AC3E}">
        <p14:creationId xmlns:p14="http://schemas.microsoft.com/office/powerpoint/2010/main" val="1684850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076F71D-38CA-412D-8DD2-0BA2F23CE0B2}"/>
              </a:ext>
            </a:extLst>
          </p:cNvPr>
          <p:cNvSpPr>
            <a:spLocks noGrp="1"/>
          </p:cNvSpPr>
          <p:nvPr>
            <p:ph type="ftr" sz="quarter" idx="11"/>
          </p:nvPr>
        </p:nvSpPr>
        <p:spPr/>
        <p:txBody>
          <a:bodyPr/>
          <a:lstStyle/>
          <a:p>
            <a:r>
              <a:rPr lang="en-IN" sz="1200" dirty="0">
                <a:solidFill>
                  <a:schemeClr val="bg1">
                    <a:lumMod val="85000"/>
                  </a:schemeClr>
                </a:solidFill>
              </a:rPr>
              <a:t>ECE, DSCE</a:t>
            </a:r>
          </a:p>
        </p:txBody>
      </p:sp>
      <p:sp>
        <p:nvSpPr>
          <p:cNvPr id="5" name="Slide Number Placeholder 4">
            <a:extLst>
              <a:ext uri="{FF2B5EF4-FFF2-40B4-BE49-F238E27FC236}">
                <a16:creationId xmlns:a16="http://schemas.microsoft.com/office/drawing/2014/main" id="{B0E29F36-CFBF-4FCC-B130-3FE69DC6B128}"/>
              </a:ext>
            </a:extLst>
          </p:cNvPr>
          <p:cNvSpPr>
            <a:spLocks noGrp="1"/>
          </p:cNvSpPr>
          <p:nvPr>
            <p:ph type="sldNum" sz="quarter" idx="12"/>
          </p:nvPr>
        </p:nvSpPr>
        <p:spPr/>
        <p:txBody>
          <a:bodyPr/>
          <a:lstStyle/>
          <a:p>
            <a:fld id="{9346C1FC-1CAB-4575-AE09-B0DE89BB7F54}" type="slidenum">
              <a:rPr lang="en-IN" sz="1200" smtClean="0">
                <a:solidFill>
                  <a:schemeClr val="bg1">
                    <a:lumMod val="85000"/>
                  </a:schemeClr>
                </a:solidFill>
              </a:rPr>
              <a:t>2</a:t>
            </a:fld>
            <a:endParaRPr lang="en-IN" sz="1200">
              <a:solidFill>
                <a:schemeClr val="bg1">
                  <a:lumMod val="85000"/>
                </a:schemeClr>
              </a:solidFill>
            </a:endParaRPr>
          </a:p>
        </p:txBody>
      </p:sp>
      <p:sp>
        <p:nvSpPr>
          <p:cNvPr id="6" name="TextBox 5">
            <a:extLst>
              <a:ext uri="{FF2B5EF4-FFF2-40B4-BE49-F238E27FC236}">
                <a16:creationId xmlns:a16="http://schemas.microsoft.com/office/drawing/2014/main" id="{B51ABDF8-C3E7-4713-AEFB-FC1F485A6F2B}"/>
              </a:ext>
            </a:extLst>
          </p:cNvPr>
          <p:cNvSpPr txBox="1"/>
          <p:nvPr/>
        </p:nvSpPr>
        <p:spPr>
          <a:xfrm>
            <a:off x="1145309" y="1228436"/>
            <a:ext cx="2326278"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CONTENTS</a:t>
            </a:r>
            <a:endParaRPr lang="en-IN" sz="3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7263A55-082D-4D20-B783-FDF98C32F59E}"/>
              </a:ext>
            </a:extLst>
          </p:cNvPr>
          <p:cNvSpPr txBox="1"/>
          <p:nvPr/>
        </p:nvSpPr>
        <p:spPr>
          <a:xfrm>
            <a:off x="1293091" y="2244436"/>
            <a:ext cx="6188104" cy="4093428"/>
          </a:xfrm>
          <a:prstGeom prst="rect">
            <a:avLst/>
          </a:prstGeom>
          <a:noFill/>
        </p:spPr>
        <p:txBody>
          <a:bodyPr wrap="none" rtlCol="0">
            <a:spAutoFit/>
          </a:bodyPr>
          <a:lstStyle/>
          <a:p>
            <a:pPr marL="285750" indent="-285750">
              <a:buFont typeface="Arial" panose="020B0604020202020204" pitchFamily="34" charset="0"/>
              <a:buChar char="•"/>
            </a:pPr>
            <a:r>
              <a:rPr lang="en-US" sz="2000" dirty="0"/>
              <a:t>Introduction </a:t>
            </a:r>
          </a:p>
          <a:p>
            <a:pPr marL="285750" indent="-285750">
              <a:buFont typeface="Arial" panose="020B0604020202020204" pitchFamily="34" charset="0"/>
              <a:buChar char="•"/>
            </a:pPr>
            <a:r>
              <a:rPr lang="en-US" sz="2000" dirty="0"/>
              <a:t>Block Diagram Employing Error Control Coding</a:t>
            </a:r>
          </a:p>
          <a:p>
            <a:pPr marL="285750" indent="-285750">
              <a:buFont typeface="Arial" panose="020B0604020202020204" pitchFamily="34" charset="0"/>
              <a:buChar char="•"/>
            </a:pPr>
            <a:r>
              <a:rPr lang="en-US" sz="2000" dirty="0"/>
              <a:t>Linear Block Codes</a:t>
            </a:r>
          </a:p>
          <a:p>
            <a:pPr marL="285750" indent="-285750">
              <a:buFont typeface="Arial" panose="020B0604020202020204" pitchFamily="34" charset="0"/>
              <a:buChar char="•"/>
            </a:pPr>
            <a:r>
              <a:rPr lang="en-US" sz="2000" dirty="0"/>
              <a:t>Matrix Description and Representation of Code vectors</a:t>
            </a:r>
          </a:p>
          <a:p>
            <a:pPr marL="285750" indent="-285750">
              <a:buFont typeface="Arial" panose="020B0604020202020204" pitchFamily="34" charset="0"/>
              <a:buChar char="•"/>
            </a:pPr>
            <a:r>
              <a:rPr lang="en-US" sz="2000" dirty="0"/>
              <a:t>Parity Check Matrix</a:t>
            </a:r>
          </a:p>
          <a:p>
            <a:pPr marL="285750" indent="-285750">
              <a:buFont typeface="Arial" panose="020B0604020202020204" pitchFamily="34" charset="0"/>
              <a:buChar char="•"/>
            </a:pPr>
            <a:r>
              <a:rPr lang="en-US" sz="2000" dirty="0"/>
              <a:t>Error Correction and Syndrome</a:t>
            </a:r>
          </a:p>
          <a:p>
            <a:pPr marL="285750" indent="-285750">
              <a:buFont typeface="Arial" panose="020B0604020202020204" pitchFamily="34" charset="0"/>
              <a:buChar char="•"/>
            </a:pPr>
            <a:r>
              <a:rPr lang="en-US" sz="2000" dirty="0"/>
              <a:t>Algorithm to find the Syndrome and correct the error</a:t>
            </a:r>
          </a:p>
          <a:p>
            <a:pPr marL="285750" indent="-285750">
              <a:buFont typeface="Arial" panose="020B0604020202020204" pitchFamily="34" charset="0"/>
              <a:buChar char="•"/>
            </a:pPr>
            <a:r>
              <a:rPr lang="en-US" sz="2000" dirty="0"/>
              <a:t>Example</a:t>
            </a:r>
          </a:p>
          <a:p>
            <a:pPr marL="285750" indent="-285750">
              <a:buFont typeface="Arial" panose="020B0604020202020204" pitchFamily="34" charset="0"/>
              <a:buChar char="•"/>
            </a:pPr>
            <a:r>
              <a:rPr lang="en-US" sz="2000" dirty="0"/>
              <a:t>Applications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IN" sz="2000" dirty="0"/>
          </a:p>
        </p:txBody>
      </p:sp>
    </p:spTree>
    <p:extLst>
      <p:ext uri="{BB962C8B-B14F-4D97-AF65-F5344CB8AC3E}">
        <p14:creationId xmlns:p14="http://schemas.microsoft.com/office/powerpoint/2010/main" val="3778311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BC5768-A281-4108-9D56-ECD9384E1EA0}"/>
              </a:ext>
            </a:extLst>
          </p:cNvPr>
          <p:cNvSpPr txBox="1"/>
          <p:nvPr/>
        </p:nvSpPr>
        <p:spPr>
          <a:xfrm>
            <a:off x="3347113" y="181930"/>
            <a:ext cx="5181600" cy="584775"/>
          </a:xfrm>
          <a:prstGeom prst="rect">
            <a:avLst/>
          </a:prstGeom>
          <a:noFill/>
        </p:spPr>
        <p:txBody>
          <a:bodyPr wrap="square" rtlCol="0">
            <a:spAutoFit/>
          </a:bodyPr>
          <a:lstStyle/>
          <a:p>
            <a:pPr algn="ctr"/>
            <a:r>
              <a:rPr lang="en-US" sz="3200" u="sng" dirty="0">
                <a:latin typeface="Times New Roman" panose="02020603050405020304" pitchFamily="18" charset="0"/>
                <a:cs typeface="Times New Roman" panose="02020603050405020304" pitchFamily="18" charset="0"/>
              </a:rPr>
              <a:t>INTRODUCTION</a:t>
            </a:r>
            <a:endParaRPr lang="en-IN" sz="3200"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3B21AC5-8799-441E-B29B-5AA155E6BE6A}"/>
              </a:ext>
            </a:extLst>
          </p:cNvPr>
          <p:cNvSpPr txBox="1"/>
          <p:nvPr/>
        </p:nvSpPr>
        <p:spPr>
          <a:xfrm>
            <a:off x="922481" y="4120936"/>
            <a:ext cx="10521373" cy="3139321"/>
          </a:xfrm>
          <a:prstGeom prst="rect">
            <a:avLst/>
          </a:prstGeom>
          <a:noFill/>
        </p:spPr>
        <p:txBody>
          <a:bodyPr wrap="square" rtlCol="0">
            <a:spAutoFit/>
          </a:bodyPr>
          <a:lstStyle/>
          <a:p>
            <a:r>
              <a:rPr lang="en-US" spc="-4" dirty="0">
                <a:latin typeface="Times New Roman"/>
                <a:cs typeface="Times New Roman"/>
              </a:rPr>
              <a:t>The </a:t>
            </a:r>
            <a:r>
              <a:rPr lang="en-US" dirty="0">
                <a:latin typeface="Times New Roman"/>
                <a:cs typeface="Times New Roman"/>
              </a:rPr>
              <a:t>purpose </a:t>
            </a:r>
            <a:r>
              <a:rPr lang="en-US" spc="-4" dirty="0">
                <a:latin typeface="Times New Roman"/>
                <a:cs typeface="Times New Roman"/>
              </a:rPr>
              <a:t>of error </a:t>
            </a:r>
            <a:r>
              <a:rPr lang="en-US" dirty="0">
                <a:latin typeface="Times New Roman"/>
                <a:cs typeface="Times New Roman"/>
              </a:rPr>
              <a:t>control </a:t>
            </a:r>
            <a:r>
              <a:rPr lang="en-US" spc="-4" dirty="0">
                <a:latin typeface="Times New Roman"/>
                <a:cs typeface="Times New Roman"/>
              </a:rPr>
              <a:t>coding is to enable the  receiver to detect </a:t>
            </a:r>
            <a:r>
              <a:rPr lang="en-US" dirty="0">
                <a:latin typeface="Times New Roman"/>
                <a:cs typeface="Times New Roman"/>
              </a:rPr>
              <a:t>or </a:t>
            </a:r>
            <a:r>
              <a:rPr lang="en-US" spc="-4" dirty="0">
                <a:latin typeface="Times New Roman"/>
                <a:cs typeface="Times New Roman"/>
              </a:rPr>
              <a:t>even correct </a:t>
            </a:r>
            <a:r>
              <a:rPr lang="en-US" dirty="0">
                <a:latin typeface="Times New Roman"/>
                <a:cs typeface="Times New Roman"/>
              </a:rPr>
              <a:t>the </a:t>
            </a:r>
            <a:r>
              <a:rPr lang="en-US" spc="-4" dirty="0">
                <a:latin typeface="Times New Roman"/>
                <a:cs typeface="Times New Roman"/>
              </a:rPr>
              <a:t>errors </a:t>
            </a:r>
            <a:r>
              <a:rPr lang="en-US" dirty="0">
                <a:latin typeface="Times New Roman"/>
                <a:cs typeface="Times New Roman"/>
              </a:rPr>
              <a:t>by </a:t>
            </a:r>
            <a:r>
              <a:rPr lang="en-US" spc="-4" dirty="0">
                <a:latin typeface="Times New Roman"/>
                <a:cs typeface="Times New Roman"/>
              </a:rPr>
              <a:t>introducing some redundancies in to </a:t>
            </a:r>
            <a:r>
              <a:rPr lang="en-US" dirty="0">
                <a:latin typeface="Times New Roman"/>
                <a:cs typeface="Times New Roman"/>
              </a:rPr>
              <a:t>the </a:t>
            </a:r>
            <a:r>
              <a:rPr lang="en-US" spc="-4" dirty="0">
                <a:latin typeface="Times New Roman"/>
                <a:cs typeface="Times New Roman"/>
              </a:rPr>
              <a:t>data to </a:t>
            </a:r>
            <a:r>
              <a:rPr lang="en-US" dirty="0">
                <a:latin typeface="Times New Roman"/>
                <a:cs typeface="Times New Roman"/>
              </a:rPr>
              <a:t>be</a:t>
            </a:r>
            <a:r>
              <a:rPr lang="en-US" spc="-15" dirty="0">
                <a:latin typeface="Times New Roman"/>
                <a:cs typeface="Times New Roman"/>
              </a:rPr>
              <a:t> </a:t>
            </a:r>
            <a:r>
              <a:rPr lang="en-US" spc="-4" dirty="0">
                <a:latin typeface="Times New Roman"/>
                <a:cs typeface="Times New Roman"/>
              </a:rPr>
              <a:t>transmitted.</a:t>
            </a:r>
          </a:p>
          <a:p>
            <a:endParaRPr lang="en-US" spc="-4" dirty="0">
              <a:latin typeface="Times New Roman"/>
              <a:cs typeface="Times New Roman"/>
            </a:endParaRPr>
          </a:p>
          <a:p>
            <a:r>
              <a:rPr lang="en-US" spc="-4" dirty="0">
                <a:latin typeface="Times New Roman"/>
                <a:cs typeface="Times New Roman"/>
              </a:rPr>
              <a:t>There a</a:t>
            </a:r>
            <a:r>
              <a:rPr lang="en-US" dirty="0">
                <a:latin typeface="Times New Roman"/>
                <a:cs typeface="Times New Roman"/>
              </a:rPr>
              <a:t>r</a:t>
            </a:r>
            <a:r>
              <a:rPr lang="en-US" spc="-4" dirty="0">
                <a:latin typeface="Times New Roman"/>
                <a:cs typeface="Times New Roman"/>
              </a:rPr>
              <a:t>e basically two </a:t>
            </a:r>
            <a:r>
              <a:rPr lang="en-US" spc="-15" dirty="0">
                <a:latin typeface="Times New Roman"/>
                <a:cs typeface="Times New Roman"/>
              </a:rPr>
              <a:t>m</a:t>
            </a:r>
            <a:r>
              <a:rPr lang="en-US" spc="-4" dirty="0">
                <a:latin typeface="Times New Roman"/>
                <a:cs typeface="Times New Roman"/>
              </a:rPr>
              <a:t>echan</a:t>
            </a:r>
            <a:r>
              <a:rPr lang="en-US" dirty="0">
                <a:latin typeface="Times New Roman"/>
                <a:cs typeface="Times New Roman"/>
              </a:rPr>
              <a:t>i</a:t>
            </a:r>
            <a:r>
              <a:rPr lang="en-US" spc="-4" dirty="0">
                <a:latin typeface="Times New Roman"/>
                <a:cs typeface="Times New Roman"/>
              </a:rPr>
              <a:t>s</a:t>
            </a:r>
            <a:r>
              <a:rPr lang="en-US" spc="-15" dirty="0">
                <a:latin typeface="Times New Roman"/>
                <a:cs typeface="Times New Roman"/>
              </a:rPr>
              <a:t>m</a:t>
            </a:r>
            <a:r>
              <a:rPr lang="en-US" spc="-4" dirty="0">
                <a:latin typeface="Times New Roman"/>
                <a:cs typeface="Times New Roman"/>
              </a:rPr>
              <a:t>s f</a:t>
            </a:r>
            <a:r>
              <a:rPr lang="en-US" dirty="0">
                <a:latin typeface="Times New Roman"/>
                <a:cs typeface="Times New Roman"/>
              </a:rPr>
              <a:t>o</a:t>
            </a:r>
            <a:r>
              <a:rPr lang="en-US" spc="-4" dirty="0">
                <a:latin typeface="Times New Roman"/>
                <a:cs typeface="Times New Roman"/>
              </a:rPr>
              <a:t>r add</a:t>
            </a:r>
            <a:r>
              <a:rPr lang="en-US" dirty="0">
                <a:latin typeface="Times New Roman"/>
                <a:cs typeface="Times New Roman"/>
              </a:rPr>
              <a:t>i</a:t>
            </a:r>
            <a:r>
              <a:rPr lang="en-US" spc="-4" dirty="0">
                <a:latin typeface="Times New Roman"/>
                <a:cs typeface="Times New Roman"/>
              </a:rPr>
              <a:t>ng redundancy:</a:t>
            </a:r>
          </a:p>
          <a:p>
            <a:endParaRPr lang="en-US" dirty="0">
              <a:latin typeface="Times New Roman"/>
              <a:cs typeface="Times New Roman"/>
            </a:endParaRPr>
          </a:p>
          <a:p>
            <a:pPr marL="9049">
              <a:tabLst>
                <a:tab pos="395764" algn="l"/>
                <a:tab pos="396240" algn="l"/>
              </a:tabLst>
            </a:pPr>
            <a:r>
              <a:rPr lang="en-US" spc="-4" dirty="0">
                <a:latin typeface="Times New Roman"/>
                <a:cs typeface="Times New Roman"/>
              </a:rPr>
              <a:t>1.Block coding</a:t>
            </a:r>
            <a:endParaRPr lang="en-US" dirty="0">
              <a:latin typeface="Times New Roman"/>
              <a:cs typeface="Times New Roman"/>
            </a:endParaRPr>
          </a:p>
          <a:p>
            <a:pPr marL="9049">
              <a:tabLst>
                <a:tab pos="395764" algn="l"/>
                <a:tab pos="396240" algn="l"/>
              </a:tabLst>
            </a:pPr>
            <a:r>
              <a:rPr lang="en-US" dirty="0">
                <a:latin typeface="Times New Roman"/>
                <a:cs typeface="Times New Roman"/>
              </a:rPr>
              <a:t>2.Convolutional</a:t>
            </a:r>
            <a:r>
              <a:rPr lang="en-US" spc="-11" dirty="0">
                <a:latin typeface="Times New Roman"/>
                <a:cs typeface="Times New Roman"/>
              </a:rPr>
              <a:t> </a:t>
            </a:r>
            <a:r>
              <a:rPr lang="en-US" spc="-4" dirty="0">
                <a:latin typeface="Times New Roman"/>
                <a:cs typeface="Times New Roman"/>
              </a:rPr>
              <a:t>coding</a:t>
            </a:r>
          </a:p>
          <a:p>
            <a:pPr marL="9049">
              <a:tabLst>
                <a:tab pos="395764" algn="l"/>
                <a:tab pos="396240" algn="l"/>
              </a:tabLst>
            </a:pPr>
            <a:endParaRPr lang="en-US" spc="-4" dirty="0">
              <a:latin typeface="Times New Roman"/>
              <a:cs typeface="Times New Roman"/>
            </a:endParaRPr>
          </a:p>
          <a:p>
            <a:pPr marL="9049">
              <a:tabLst>
                <a:tab pos="395764" algn="l"/>
                <a:tab pos="396240" algn="l"/>
              </a:tabLst>
            </a:pPr>
            <a:endParaRPr lang="en-US" dirty="0">
              <a:latin typeface="Times New Roman"/>
              <a:cs typeface="Times New Roman"/>
            </a:endParaRPr>
          </a:p>
          <a:p>
            <a:endParaRPr lang="en-US" dirty="0">
              <a:latin typeface="Times New Roman"/>
              <a:cs typeface="Times New Roman"/>
            </a:endParaRPr>
          </a:p>
          <a:p>
            <a:endParaRPr lang="en-IN" dirty="0"/>
          </a:p>
        </p:txBody>
      </p:sp>
      <p:sp>
        <p:nvSpPr>
          <p:cNvPr id="4" name="TextBox 3">
            <a:extLst>
              <a:ext uri="{FF2B5EF4-FFF2-40B4-BE49-F238E27FC236}">
                <a16:creationId xmlns:a16="http://schemas.microsoft.com/office/drawing/2014/main" id="{DFD5B5CF-8968-4077-960E-3985803466C5}"/>
              </a:ext>
            </a:extLst>
          </p:cNvPr>
          <p:cNvSpPr txBox="1"/>
          <p:nvPr/>
        </p:nvSpPr>
        <p:spPr>
          <a:xfrm>
            <a:off x="922481" y="941033"/>
            <a:ext cx="9729926" cy="830997"/>
          </a:xfrm>
          <a:prstGeom prst="rect">
            <a:avLst/>
          </a:prstGeom>
          <a:noFill/>
        </p:spPr>
        <p:txBody>
          <a:bodyPr wrap="square" rtlCol="0">
            <a:spAutoFit/>
          </a:bodyPr>
          <a:lstStyle/>
          <a:p>
            <a:pPr algn="just"/>
            <a:r>
              <a:rPr lang="en-US" sz="1600" b="0" i="0" dirty="0">
                <a:solidFill>
                  <a:srgbClr val="000000"/>
                </a:solidFill>
                <a:effectLst/>
                <a:latin typeface="Times New Roman" panose="02020603050405020304" pitchFamily="18" charset="0"/>
                <a:cs typeface="Times New Roman" panose="02020603050405020304" pitchFamily="18" charset="0"/>
              </a:rPr>
              <a:t>Error is a condition when the output information does not match with the input information. During transmission, digital signals suffer from noise that can introduce errors in the binary bits travelling from one system to other. That means a 0 bit may change to 1 or a 1 bit may change to 0.</a:t>
            </a:r>
          </a:p>
        </p:txBody>
      </p:sp>
      <p:pic>
        <p:nvPicPr>
          <p:cNvPr id="6" name="Picture 5">
            <a:extLst>
              <a:ext uri="{FF2B5EF4-FFF2-40B4-BE49-F238E27FC236}">
                <a16:creationId xmlns:a16="http://schemas.microsoft.com/office/drawing/2014/main" id="{62819411-B9F9-4BB5-B71D-F0077F1F84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4359" y="2099296"/>
            <a:ext cx="4812159" cy="2000250"/>
          </a:xfrm>
          <a:prstGeom prst="rect">
            <a:avLst/>
          </a:prstGeom>
        </p:spPr>
      </p:pic>
      <p:sp>
        <p:nvSpPr>
          <p:cNvPr id="7" name="Rectangle: Rounded Corners 6">
            <a:extLst>
              <a:ext uri="{FF2B5EF4-FFF2-40B4-BE49-F238E27FC236}">
                <a16:creationId xmlns:a16="http://schemas.microsoft.com/office/drawing/2014/main" id="{1DBB6391-5B49-44AC-90C0-3D7CFA662712}"/>
              </a:ext>
            </a:extLst>
          </p:cNvPr>
          <p:cNvSpPr/>
          <p:nvPr/>
        </p:nvSpPr>
        <p:spPr>
          <a:xfrm>
            <a:off x="3645530" y="2528391"/>
            <a:ext cx="1272697" cy="12961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System 1</a:t>
            </a:r>
            <a:endParaRPr lang="en-IN" dirty="0">
              <a:solidFill>
                <a:schemeClr val="tx1"/>
              </a:solidFill>
            </a:endParaRPr>
          </a:p>
        </p:txBody>
      </p:sp>
      <p:sp>
        <p:nvSpPr>
          <p:cNvPr id="8" name="Rectangle: Rounded Corners 7">
            <a:extLst>
              <a:ext uri="{FF2B5EF4-FFF2-40B4-BE49-F238E27FC236}">
                <a16:creationId xmlns:a16="http://schemas.microsoft.com/office/drawing/2014/main" id="{293CD473-039B-4460-9235-52FEFF0BEE8E}"/>
              </a:ext>
            </a:extLst>
          </p:cNvPr>
          <p:cNvSpPr/>
          <p:nvPr/>
        </p:nvSpPr>
        <p:spPr>
          <a:xfrm>
            <a:off x="7247138" y="2528391"/>
            <a:ext cx="1272697" cy="12961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System 2</a:t>
            </a:r>
            <a:endParaRPr lang="en-IN" dirty="0">
              <a:solidFill>
                <a:schemeClr val="tx1"/>
              </a:solidFill>
            </a:endParaRPr>
          </a:p>
        </p:txBody>
      </p:sp>
      <p:sp>
        <p:nvSpPr>
          <p:cNvPr id="5" name="Footer Placeholder 4">
            <a:extLst>
              <a:ext uri="{FF2B5EF4-FFF2-40B4-BE49-F238E27FC236}">
                <a16:creationId xmlns:a16="http://schemas.microsoft.com/office/drawing/2014/main" id="{105058F1-CC97-4FEA-A035-4193AC508B3B}"/>
              </a:ext>
            </a:extLst>
          </p:cNvPr>
          <p:cNvSpPr>
            <a:spLocks noGrp="1"/>
          </p:cNvSpPr>
          <p:nvPr>
            <p:ph type="ftr" sz="quarter" idx="11"/>
          </p:nvPr>
        </p:nvSpPr>
        <p:spPr>
          <a:xfrm>
            <a:off x="3679275" y="6428548"/>
            <a:ext cx="4822804" cy="365125"/>
          </a:xfrm>
        </p:spPr>
        <p:txBody>
          <a:bodyPr/>
          <a:lstStyle/>
          <a:p>
            <a:r>
              <a:rPr lang="en-IN" sz="1200" dirty="0">
                <a:solidFill>
                  <a:schemeClr val="bg1">
                    <a:lumMod val="85000"/>
                  </a:schemeClr>
                </a:solidFill>
              </a:rPr>
              <a:t>ECE, DSCE</a:t>
            </a:r>
          </a:p>
        </p:txBody>
      </p:sp>
      <p:sp>
        <p:nvSpPr>
          <p:cNvPr id="9" name="Slide Number Placeholder 8">
            <a:extLst>
              <a:ext uri="{FF2B5EF4-FFF2-40B4-BE49-F238E27FC236}">
                <a16:creationId xmlns:a16="http://schemas.microsoft.com/office/drawing/2014/main" id="{93468AFC-FBED-4A81-8D92-B2770F1AE978}"/>
              </a:ext>
            </a:extLst>
          </p:cNvPr>
          <p:cNvSpPr>
            <a:spLocks noGrp="1"/>
          </p:cNvSpPr>
          <p:nvPr>
            <p:ph type="sldNum" sz="quarter" idx="12"/>
          </p:nvPr>
        </p:nvSpPr>
        <p:spPr>
          <a:xfrm>
            <a:off x="9946848" y="6428548"/>
            <a:ext cx="1312025" cy="365125"/>
          </a:xfrm>
        </p:spPr>
        <p:txBody>
          <a:bodyPr/>
          <a:lstStyle/>
          <a:p>
            <a:fld id="{9346C1FC-1CAB-4575-AE09-B0DE89BB7F54}" type="slidenum">
              <a:rPr lang="en-IN" sz="1200" smtClean="0">
                <a:solidFill>
                  <a:schemeClr val="bg1">
                    <a:lumMod val="85000"/>
                  </a:schemeClr>
                </a:solidFill>
              </a:rPr>
              <a:t>3</a:t>
            </a:fld>
            <a:endParaRPr lang="en-IN" sz="1200" dirty="0">
              <a:solidFill>
                <a:schemeClr val="bg1">
                  <a:lumMod val="85000"/>
                </a:schemeClr>
              </a:solidFill>
            </a:endParaRPr>
          </a:p>
        </p:txBody>
      </p:sp>
      <p:sp>
        <p:nvSpPr>
          <p:cNvPr id="10" name="Rectangle 9">
            <a:extLst>
              <a:ext uri="{FF2B5EF4-FFF2-40B4-BE49-F238E27FC236}">
                <a16:creationId xmlns:a16="http://schemas.microsoft.com/office/drawing/2014/main" id="{20F2FA35-7138-4C8E-B800-67CD78FD2EB3}"/>
              </a:ext>
            </a:extLst>
          </p:cNvPr>
          <p:cNvSpPr/>
          <p:nvPr/>
        </p:nvSpPr>
        <p:spPr>
          <a:xfrm>
            <a:off x="4909349" y="1964830"/>
            <a:ext cx="1272697" cy="580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38608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11EF83-226B-478C-8028-208B76367AC6}"/>
              </a:ext>
            </a:extLst>
          </p:cNvPr>
          <p:cNvSpPr/>
          <p:nvPr/>
        </p:nvSpPr>
        <p:spPr>
          <a:xfrm>
            <a:off x="1883392" y="1499042"/>
            <a:ext cx="2251880" cy="955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Channel</a:t>
            </a:r>
          </a:p>
          <a:p>
            <a:pPr algn="ctr"/>
            <a:r>
              <a:rPr lang="en-US" dirty="0"/>
              <a:t>Encoder</a:t>
            </a:r>
            <a:endParaRPr lang="en-IN" dirty="0"/>
          </a:p>
        </p:txBody>
      </p:sp>
      <p:sp>
        <p:nvSpPr>
          <p:cNvPr id="3" name="Rectangle 2">
            <a:extLst>
              <a:ext uri="{FF2B5EF4-FFF2-40B4-BE49-F238E27FC236}">
                <a16:creationId xmlns:a16="http://schemas.microsoft.com/office/drawing/2014/main" id="{A502CD61-400E-4794-A5F5-223300833E39}"/>
              </a:ext>
            </a:extLst>
          </p:cNvPr>
          <p:cNvSpPr/>
          <p:nvPr/>
        </p:nvSpPr>
        <p:spPr>
          <a:xfrm>
            <a:off x="8682251" y="1499042"/>
            <a:ext cx="2251880" cy="955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Modulator</a:t>
            </a:r>
            <a:endParaRPr lang="en-IN" dirty="0"/>
          </a:p>
        </p:txBody>
      </p:sp>
      <p:sp>
        <p:nvSpPr>
          <p:cNvPr id="4" name="Rectangle 3">
            <a:extLst>
              <a:ext uri="{FF2B5EF4-FFF2-40B4-BE49-F238E27FC236}">
                <a16:creationId xmlns:a16="http://schemas.microsoft.com/office/drawing/2014/main" id="{C8FE0A4F-74EC-442D-88B2-9BF55A85ECCE}"/>
              </a:ext>
            </a:extLst>
          </p:cNvPr>
          <p:cNvSpPr/>
          <p:nvPr/>
        </p:nvSpPr>
        <p:spPr>
          <a:xfrm>
            <a:off x="8682251" y="3177717"/>
            <a:ext cx="2251880" cy="1190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Noisy </a:t>
            </a:r>
          </a:p>
          <a:p>
            <a:pPr algn="ctr"/>
            <a:r>
              <a:rPr lang="en-US" dirty="0"/>
              <a:t>Communication</a:t>
            </a:r>
          </a:p>
          <a:p>
            <a:pPr algn="ctr"/>
            <a:r>
              <a:rPr lang="en-US" dirty="0"/>
              <a:t>Channel</a:t>
            </a:r>
            <a:endParaRPr lang="en-IN" dirty="0"/>
          </a:p>
        </p:txBody>
      </p:sp>
      <p:sp>
        <p:nvSpPr>
          <p:cNvPr id="5" name="Rectangle 4">
            <a:extLst>
              <a:ext uri="{FF2B5EF4-FFF2-40B4-BE49-F238E27FC236}">
                <a16:creationId xmlns:a16="http://schemas.microsoft.com/office/drawing/2014/main" id="{C7CD0A10-8568-4EB0-A220-369C11633A6C}"/>
              </a:ext>
            </a:extLst>
          </p:cNvPr>
          <p:cNvSpPr/>
          <p:nvPr/>
        </p:nvSpPr>
        <p:spPr>
          <a:xfrm>
            <a:off x="8682251" y="5091816"/>
            <a:ext cx="2251880" cy="955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Demodulator</a:t>
            </a:r>
            <a:endParaRPr lang="en-IN" dirty="0"/>
          </a:p>
        </p:txBody>
      </p:sp>
      <p:sp>
        <p:nvSpPr>
          <p:cNvPr id="6" name="Rectangle 5">
            <a:extLst>
              <a:ext uri="{FF2B5EF4-FFF2-40B4-BE49-F238E27FC236}">
                <a16:creationId xmlns:a16="http://schemas.microsoft.com/office/drawing/2014/main" id="{BDF39A81-42E3-4C95-934F-A8FDB2F85013}"/>
              </a:ext>
            </a:extLst>
          </p:cNvPr>
          <p:cNvSpPr/>
          <p:nvPr/>
        </p:nvSpPr>
        <p:spPr>
          <a:xfrm>
            <a:off x="1883392" y="5091815"/>
            <a:ext cx="2251880" cy="955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Channel</a:t>
            </a:r>
          </a:p>
          <a:p>
            <a:pPr algn="ctr"/>
            <a:r>
              <a:rPr lang="en-US" dirty="0"/>
              <a:t>Decoder</a:t>
            </a:r>
            <a:endParaRPr lang="en-IN" dirty="0"/>
          </a:p>
        </p:txBody>
      </p:sp>
      <p:sp>
        <p:nvSpPr>
          <p:cNvPr id="7" name="Rectangle 6">
            <a:extLst>
              <a:ext uri="{FF2B5EF4-FFF2-40B4-BE49-F238E27FC236}">
                <a16:creationId xmlns:a16="http://schemas.microsoft.com/office/drawing/2014/main" id="{AA9BB085-4319-44FD-B168-24C8030D36DB}"/>
              </a:ext>
            </a:extLst>
          </p:cNvPr>
          <p:cNvSpPr/>
          <p:nvPr/>
        </p:nvSpPr>
        <p:spPr>
          <a:xfrm>
            <a:off x="5174778" y="4938279"/>
            <a:ext cx="2251880" cy="307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 bit Codeword</a:t>
            </a:r>
            <a:endParaRPr lang="en-IN" dirty="0"/>
          </a:p>
        </p:txBody>
      </p:sp>
      <p:sp>
        <p:nvSpPr>
          <p:cNvPr id="8" name="Rectangle 7">
            <a:extLst>
              <a:ext uri="{FF2B5EF4-FFF2-40B4-BE49-F238E27FC236}">
                <a16:creationId xmlns:a16="http://schemas.microsoft.com/office/drawing/2014/main" id="{78A22CBF-CAAB-452D-A4D2-6CD26EDCB178}"/>
              </a:ext>
            </a:extLst>
          </p:cNvPr>
          <p:cNvSpPr/>
          <p:nvPr/>
        </p:nvSpPr>
        <p:spPr>
          <a:xfrm>
            <a:off x="5174778" y="1584341"/>
            <a:ext cx="2251880" cy="307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 – bit Codeword</a:t>
            </a:r>
            <a:endParaRPr lang="en-IN" dirty="0"/>
          </a:p>
        </p:txBody>
      </p:sp>
      <p:cxnSp>
        <p:nvCxnSpPr>
          <p:cNvPr id="10" name="Straight Arrow Connector 9">
            <a:extLst>
              <a:ext uri="{FF2B5EF4-FFF2-40B4-BE49-F238E27FC236}">
                <a16:creationId xmlns:a16="http://schemas.microsoft.com/office/drawing/2014/main" id="{768EBC54-6569-4A8F-8418-8C5E2CE0518A}"/>
              </a:ext>
            </a:extLst>
          </p:cNvPr>
          <p:cNvCxnSpPr>
            <a:endCxn id="2" idx="1"/>
          </p:cNvCxnSpPr>
          <p:nvPr/>
        </p:nvCxnSpPr>
        <p:spPr>
          <a:xfrm>
            <a:off x="286603" y="1976713"/>
            <a:ext cx="159678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E61482A-D1E9-44F0-AA36-AC629EFFC3CA}"/>
              </a:ext>
            </a:extLst>
          </p:cNvPr>
          <p:cNvCxnSpPr>
            <a:cxnSpLocks/>
          </p:cNvCxnSpPr>
          <p:nvPr/>
        </p:nvCxnSpPr>
        <p:spPr>
          <a:xfrm>
            <a:off x="3804315" y="1976713"/>
            <a:ext cx="48779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AD62065-C2B3-41B8-9EF5-83E7389C18E1}"/>
              </a:ext>
            </a:extLst>
          </p:cNvPr>
          <p:cNvCxnSpPr>
            <a:stCxn id="3" idx="2"/>
            <a:endCxn id="4" idx="0"/>
          </p:cNvCxnSpPr>
          <p:nvPr/>
        </p:nvCxnSpPr>
        <p:spPr>
          <a:xfrm>
            <a:off x="9808191" y="2454385"/>
            <a:ext cx="0" cy="723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9C1AF82-A235-435A-8E56-3976814E79F0}"/>
              </a:ext>
            </a:extLst>
          </p:cNvPr>
          <p:cNvCxnSpPr/>
          <p:nvPr/>
        </p:nvCxnSpPr>
        <p:spPr>
          <a:xfrm>
            <a:off x="9808191" y="4368483"/>
            <a:ext cx="0" cy="723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8C66342-2BB0-4B17-97B4-2BF22EE2B543}"/>
              </a:ext>
            </a:extLst>
          </p:cNvPr>
          <p:cNvCxnSpPr>
            <a:stCxn id="5" idx="1"/>
            <a:endCxn id="6" idx="3"/>
          </p:cNvCxnSpPr>
          <p:nvPr/>
        </p:nvCxnSpPr>
        <p:spPr>
          <a:xfrm flipH="1" flipV="1">
            <a:off x="4135272" y="5569487"/>
            <a:ext cx="45469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67555A7-5EEF-4EBD-A0E8-3E6D423746CA}"/>
              </a:ext>
            </a:extLst>
          </p:cNvPr>
          <p:cNvCxnSpPr>
            <a:cxnSpLocks/>
            <a:stCxn id="6" idx="1"/>
          </p:cNvCxnSpPr>
          <p:nvPr/>
        </p:nvCxnSpPr>
        <p:spPr>
          <a:xfrm flipH="1">
            <a:off x="286604" y="5569487"/>
            <a:ext cx="15967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3FF68F6-9022-47DC-A13C-DADB75203774}"/>
              </a:ext>
            </a:extLst>
          </p:cNvPr>
          <p:cNvCxnSpPr/>
          <p:nvPr/>
        </p:nvCxnSpPr>
        <p:spPr>
          <a:xfrm>
            <a:off x="5190702" y="1267030"/>
            <a:ext cx="0" cy="232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6CC1284-937B-4443-BE66-CA492331304B}"/>
              </a:ext>
            </a:extLst>
          </p:cNvPr>
          <p:cNvCxnSpPr/>
          <p:nvPr/>
        </p:nvCxnSpPr>
        <p:spPr>
          <a:xfrm>
            <a:off x="5952702" y="1267030"/>
            <a:ext cx="0" cy="232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B9044BA-2EE2-4BA4-ABE1-60F02516CDAC}"/>
              </a:ext>
            </a:extLst>
          </p:cNvPr>
          <p:cNvCxnSpPr/>
          <p:nvPr/>
        </p:nvCxnSpPr>
        <p:spPr>
          <a:xfrm>
            <a:off x="7401644" y="1269304"/>
            <a:ext cx="0" cy="232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16A4FEE-D28F-4850-9D93-9998D0783A87}"/>
              </a:ext>
            </a:extLst>
          </p:cNvPr>
          <p:cNvCxnSpPr/>
          <p:nvPr/>
        </p:nvCxnSpPr>
        <p:spPr>
          <a:xfrm>
            <a:off x="5190702" y="1383036"/>
            <a:ext cx="762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B86EDE5-3F86-4766-9BC2-541864C01024}"/>
              </a:ext>
            </a:extLst>
          </p:cNvPr>
          <p:cNvCxnSpPr>
            <a:cxnSpLocks/>
          </p:cNvCxnSpPr>
          <p:nvPr/>
        </p:nvCxnSpPr>
        <p:spPr>
          <a:xfrm>
            <a:off x="5952702" y="1383036"/>
            <a:ext cx="144894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EF14EF0-7680-49FA-9E08-4EC07E6A38B9}"/>
              </a:ext>
            </a:extLst>
          </p:cNvPr>
          <p:cNvSpPr txBox="1"/>
          <p:nvPr/>
        </p:nvSpPr>
        <p:spPr>
          <a:xfrm>
            <a:off x="5020126" y="859816"/>
            <a:ext cx="1062247" cy="523220"/>
          </a:xfrm>
          <a:prstGeom prst="rect">
            <a:avLst/>
          </a:prstGeom>
          <a:noFill/>
        </p:spPr>
        <p:txBody>
          <a:bodyPr wrap="square" rtlCol="0">
            <a:spAutoFit/>
          </a:bodyPr>
          <a:lstStyle/>
          <a:p>
            <a:r>
              <a:rPr lang="en-US" sz="1400" dirty="0"/>
              <a:t>(k-Message </a:t>
            </a:r>
          </a:p>
          <a:p>
            <a:r>
              <a:rPr lang="en-US" sz="1400" dirty="0"/>
              <a:t>       bits)</a:t>
            </a:r>
            <a:endParaRPr lang="en-IN" sz="1400" dirty="0"/>
          </a:p>
        </p:txBody>
      </p:sp>
      <p:sp>
        <p:nvSpPr>
          <p:cNvPr id="36" name="TextBox 35">
            <a:extLst>
              <a:ext uri="{FF2B5EF4-FFF2-40B4-BE49-F238E27FC236}">
                <a16:creationId xmlns:a16="http://schemas.microsoft.com/office/drawing/2014/main" id="{CE57966C-A03F-4BAA-8805-EAE49AC88B24}"/>
              </a:ext>
            </a:extLst>
          </p:cNvPr>
          <p:cNvSpPr txBox="1"/>
          <p:nvPr/>
        </p:nvSpPr>
        <p:spPr>
          <a:xfrm>
            <a:off x="6275720" y="859816"/>
            <a:ext cx="1062247" cy="523220"/>
          </a:xfrm>
          <a:prstGeom prst="rect">
            <a:avLst/>
          </a:prstGeom>
          <a:noFill/>
        </p:spPr>
        <p:txBody>
          <a:bodyPr wrap="square" rtlCol="0">
            <a:spAutoFit/>
          </a:bodyPr>
          <a:lstStyle/>
          <a:p>
            <a:r>
              <a:rPr lang="en-US" sz="1400" dirty="0"/>
              <a:t>(n-k) Check </a:t>
            </a:r>
          </a:p>
          <a:p>
            <a:r>
              <a:rPr lang="en-US" sz="1400" dirty="0"/>
              <a:t>       bits)</a:t>
            </a:r>
            <a:endParaRPr lang="en-IN" sz="1400" dirty="0"/>
          </a:p>
        </p:txBody>
      </p:sp>
      <p:sp>
        <p:nvSpPr>
          <p:cNvPr id="37" name="TextBox 36">
            <a:extLst>
              <a:ext uri="{FF2B5EF4-FFF2-40B4-BE49-F238E27FC236}">
                <a16:creationId xmlns:a16="http://schemas.microsoft.com/office/drawing/2014/main" id="{2BD237C2-6DB3-494D-9C86-7E3BA95CB337}"/>
              </a:ext>
            </a:extLst>
          </p:cNvPr>
          <p:cNvSpPr txBox="1"/>
          <p:nvPr/>
        </p:nvSpPr>
        <p:spPr>
          <a:xfrm>
            <a:off x="286603" y="1668936"/>
            <a:ext cx="1510310" cy="307777"/>
          </a:xfrm>
          <a:prstGeom prst="rect">
            <a:avLst/>
          </a:prstGeom>
          <a:noFill/>
        </p:spPr>
        <p:txBody>
          <a:bodyPr wrap="square" rtlCol="0">
            <a:spAutoFit/>
          </a:bodyPr>
          <a:lstStyle/>
          <a:p>
            <a:r>
              <a:rPr lang="en-US" sz="1400" dirty="0"/>
              <a:t>Input Message</a:t>
            </a:r>
            <a:endParaRPr lang="en-IN" sz="1400" dirty="0"/>
          </a:p>
        </p:txBody>
      </p:sp>
      <p:sp>
        <p:nvSpPr>
          <p:cNvPr id="38" name="TextBox 37">
            <a:extLst>
              <a:ext uri="{FF2B5EF4-FFF2-40B4-BE49-F238E27FC236}">
                <a16:creationId xmlns:a16="http://schemas.microsoft.com/office/drawing/2014/main" id="{826D8BCC-7922-4573-9E4D-4652924B5BE6}"/>
              </a:ext>
            </a:extLst>
          </p:cNvPr>
          <p:cNvSpPr txBox="1"/>
          <p:nvPr/>
        </p:nvSpPr>
        <p:spPr>
          <a:xfrm>
            <a:off x="286603" y="5258999"/>
            <a:ext cx="1510310" cy="307777"/>
          </a:xfrm>
          <a:prstGeom prst="rect">
            <a:avLst/>
          </a:prstGeom>
          <a:noFill/>
        </p:spPr>
        <p:txBody>
          <a:bodyPr wrap="square" rtlCol="0">
            <a:spAutoFit/>
          </a:bodyPr>
          <a:lstStyle/>
          <a:p>
            <a:r>
              <a:rPr lang="en-US" sz="1400" dirty="0"/>
              <a:t>Output Message</a:t>
            </a:r>
            <a:endParaRPr lang="en-IN" sz="1400" dirty="0"/>
          </a:p>
        </p:txBody>
      </p:sp>
      <p:sp>
        <p:nvSpPr>
          <p:cNvPr id="39" name="TextBox 38">
            <a:extLst>
              <a:ext uri="{FF2B5EF4-FFF2-40B4-BE49-F238E27FC236}">
                <a16:creationId xmlns:a16="http://schemas.microsoft.com/office/drawing/2014/main" id="{F0614031-52AB-45CE-A357-1907EEC95483}"/>
              </a:ext>
            </a:extLst>
          </p:cNvPr>
          <p:cNvSpPr txBox="1"/>
          <p:nvPr/>
        </p:nvSpPr>
        <p:spPr>
          <a:xfrm>
            <a:off x="360236" y="162174"/>
            <a:ext cx="11730634" cy="830997"/>
          </a:xfrm>
          <a:prstGeom prst="rect">
            <a:avLst/>
          </a:prstGeom>
          <a:noFill/>
        </p:spPr>
        <p:txBody>
          <a:bodyPr wrap="square" rtlCol="0">
            <a:spAutoFit/>
          </a:bodyPr>
          <a:lstStyle/>
          <a:p>
            <a:r>
              <a:rPr lang="en-US" sz="2400" u="sng" dirty="0">
                <a:latin typeface="Times New Roman" panose="02020603050405020304" pitchFamily="18" charset="0"/>
                <a:cs typeface="Times New Roman" panose="02020603050405020304" pitchFamily="18" charset="0"/>
              </a:rPr>
              <a:t>BLOCK DIAGRAM OF DIGITAL COMUNICATION SYSTEM EMPLOYING ERROR CONTROL CODING</a:t>
            </a:r>
            <a:endParaRPr lang="en-IN" sz="2400" u="sng" dirty="0">
              <a:latin typeface="Times New Roman" panose="02020603050405020304" pitchFamily="18" charset="0"/>
              <a:cs typeface="Times New Roman" panose="02020603050405020304" pitchFamily="18" charset="0"/>
            </a:endParaRPr>
          </a:p>
        </p:txBody>
      </p:sp>
      <p:sp>
        <p:nvSpPr>
          <p:cNvPr id="9" name="Footer Placeholder 8">
            <a:extLst>
              <a:ext uri="{FF2B5EF4-FFF2-40B4-BE49-F238E27FC236}">
                <a16:creationId xmlns:a16="http://schemas.microsoft.com/office/drawing/2014/main" id="{2CF54597-5A3A-450B-AFAF-610CB9FC6E49}"/>
              </a:ext>
            </a:extLst>
          </p:cNvPr>
          <p:cNvSpPr>
            <a:spLocks noGrp="1"/>
          </p:cNvSpPr>
          <p:nvPr>
            <p:ph type="ftr" sz="quarter" idx="11"/>
          </p:nvPr>
        </p:nvSpPr>
        <p:spPr/>
        <p:txBody>
          <a:bodyPr/>
          <a:lstStyle/>
          <a:p>
            <a:r>
              <a:rPr lang="en-IN" sz="1200" dirty="0">
                <a:solidFill>
                  <a:schemeClr val="bg1">
                    <a:lumMod val="85000"/>
                  </a:schemeClr>
                </a:solidFill>
              </a:rPr>
              <a:t>ECE, DSCE</a:t>
            </a:r>
          </a:p>
        </p:txBody>
      </p:sp>
      <p:sp>
        <p:nvSpPr>
          <p:cNvPr id="12" name="Slide Number Placeholder 11">
            <a:extLst>
              <a:ext uri="{FF2B5EF4-FFF2-40B4-BE49-F238E27FC236}">
                <a16:creationId xmlns:a16="http://schemas.microsoft.com/office/drawing/2014/main" id="{6512034B-90CD-4937-B76E-AFFAE736105D}"/>
              </a:ext>
            </a:extLst>
          </p:cNvPr>
          <p:cNvSpPr>
            <a:spLocks noGrp="1"/>
          </p:cNvSpPr>
          <p:nvPr>
            <p:ph type="sldNum" sz="quarter" idx="12"/>
          </p:nvPr>
        </p:nvSpPr>
        <p:spPr/>
        <p:txBody>
          <a:bodyPr/>
          <a:lstStyle/>
          <a:p>
            <a:fld id="{9346C1FC-1CAB-4575-AE09-B0DE89BB7F54}" type="slidenum">
              <a:rPr lang="en-IN" sz="1200" smtClean="0">
                <a:solidFill>
                  <a:schemeClr val="bg1">
                    <a:lumMod val="85000"/>
                  </a:schemeClr>
                </a:solidFill>
              </a:rPr>
              <a:t>4</a:t>
            </a:fld>
            <a:endParaRPr lang="en-IN" sz="1200">
              <a:solidFill>
                <a:schemeClr val="bg1">
                  <a:lumMod val="85000"/>
                </a:schemeClr>
              </a:solidFill>
            </a:endParaRPr>
          </a:p>
        </p:txBody>
      </p:sp>
    </p:spTree>
    <p:extLst>
      <p:ext uri="{BB962C8B-B14F-4D97-AF65-F5344CB8AC3E}">
        <p14:creationId xmlns:p14="http://schemas.microsoft.com/office/powerpoint/2010/main" val="1799290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4">
            <a:extLst>
              <a:ext uri="{FF2B5EF4-FFF2-40B4-BE49-F238E27FC236}">
                <a16:creationId xmlns:a16="http://schemas.microsoft.com/office/drawing/2014/main" id="{3C96FD71-D923-4B57-9607-245EFC20C79F}"/>
              </a:ext>
            </a:extLst>
          </p:cNvPr>
          <p:cNvSpPr txBox="1">
            <a:spLocks/>
          </p:cNvSpPr>
          <p:nvPr/>
        </p:nvSpPr>
        <p:spPr>
          <a:xfrm>
            <a:off x="3428562" y="345173"/>
            <a:ext cx="5334873" cy="563616"/>
          </a:xfrm>
          <a:prstGeom prst="rect">
            <a:avLst/>
          </a:prstGeom>
        </p:spPr>
        <p:txBody>
          <a:bodyPr vert="horz" wrap="square" lIns="0" tIns="9525" rIns="0" bIns="0" rtlCol="0">
            <a:spAutoFit/>
          </a:bodyPr>
          <a:lstStyle>
            <a:lvl1pPr>
              <a:defRPr>
                <a:latin typeface="+mj-lt"/>
                <a:ea typeface="+mj-ea"/>
                <a:cs typeface="+mj-cs"/>
              </a:defRPr>
            </a:lvl1pPr>
          </a:lstStyle>
          <a:p>
            <a:pPr marL="9525">
              <a:spcBef>
                <a:spcPts val="75"/>
              </a:spcBef>
            </a:pPr>
            <a:r>
              <a:rPr lang="en-IN" sz="3600" u="sng" kern="0" dirty="0">
                <a:latin typeface="Times New Roman"/>
                <a:cs typeface="Times New Roman"/>
              </a:rPr>
              <a:t>LINEAR BLOCK</a:t>
            </a:r>
            <a:r>
              <a:rPr lang="en-IN" sz="3600" u="sng" kern="0" spc="-38" dirty="0">
                <a:latin typeface="Times New Roman"/>
                <a:cs typeface="Times New Roman"/>
              </a:rPr>
              <a:t> </a:t>
            </a:r>
            <a:r>
              <a:rPr lang="en-IN" sz="3600" u="sng" kern="0" dirty="0">
                <a:latin typeface="Times New Roman"/>
                <a:cs typeface="Times New Roman"/>
              </a:rPr>
              <a:t>CODES</a:t>
            </a:r>
          </a:p>
        </p:txBody>
      </p:sp>
      <p:sp>
        <p:nvSpPr>
          <p:cNvPr id="3" name="object 2">
            <a:extLst>
              <a:ext uri="{FF2B5EF4-FFF2-40B4-BE49-F238E27FC236}">
                <a16:creationId xmlns:a16="http://schemas.microsoft.com/office/drawing/2014/main" id="{E362CFE7-73EC-4E95-9045-058E788389F2}"/>
              </a:ext>
            </a:extLst>
          </p:cNvPr>
          <p:cNvSpPr/>
          <p:nvPr/>
        </p:nvSpPr>
        <p:spPr>
          <a:xfrm>
            <a:off x="3198160" y="1330064"/>
            <a:ext cx="6035824" cy="2000216"/>
          </a:xfrm>
          <a:prstGeom prst="rect">
            <a:avLst/>
          </a:prstGeom>
          <a:blipFill>
            <a:blip r:embed="rId2" cstate="print"/>
            <a:stretch>
              <a:fillRect/>
            </a:stretch>
          </a:blipFill>
        </p:spPr>
        <p:txBody>
          <a:bodyPr wrap="square" lIns="0" tIns="0" rIns="0" bIns="0" rtlCol="0"/>
          <a:lstStyle/>
          <a:p>
            <a:endParaRPr sz="1350"/>
          </a:p>
        </p:txBody>
      </p:sp>
      <p:sp>
        <p:nvSpPr>
          <p:cNvPr id="4" name="TextBox 3">
            <a:extLst>
              <a:ext uri="{FF2B5EF4-FFF2-40B4-BE49-F238E27FC236}">
                <a16:creationId xmlns:a16="http://schemas.microsoft.com/office/drawing/2014/main" id="{E576A721-F891-4757-B625-5E4D88DD1FA1}"/>
              </a:ext>
            </a:extLst>
          </p:cNvPr>
          <p:cNvSpPr txBox="1"/>
          <p:nvPr/>
        </p:nvSpPr>
        <p:spPr>
          <a:xfrm>
            <a:off x="971319" y="3622245"/>
            <a:ext cx="10489506" cy="2308324"/>
          </a:xfrm>
          <a:prstGeom prst="rect">
            <a:avLst/>
          </a:prstGeom>
          <a:noFill/>
        </p:spPr>
        <p:txBody>
          <a:bodyPr wrap="square" rtlCol="0">
            <a:spAutoFit/>
          </a:bodyPr>
          <a:lstStyle/>
          <a:p>
            <a:r>
              <a:rPr lang="en-US" sz="2000" spc="-4" dirty="0">
                <a:latin typeface="Times New Roman"/>
                <a:cs typeface="Times New Roman"/>
              </a:rPr>
              <a:t>The </a:t>
            </a:r>
            <a:r>
              <a:rPr lang="en-US" sz="2000" dirty="0">
                <a:latin typeface="Times New Roman"/>
                <a:cs typeface="Times New Roman"/>
              </a:rPr>
              <a:t>encoder </a:t>
            </a:r>
            <a:r>
              <a:rPr lang="en-US" sz="2000" spc="-4" dirty="0">
                <a:latin typeface="Times New Roman"/>
                <a:cs typeface="Times New Roman"/>
              </a:rPr>
              <a:t>generates a block </a:t>
            </a:r>
            <a:r>
              <a:rPr lang="en-US" sz="2000" dirty="0">
                <a:latin typeface="Times New Roman"/>
                <a:cs typeface="Times New Roman"/>
              </a:rPr>
              <a:t>of </a:t>
            </a:r>
            <a:r>
              <a:rPr lang="en-US" sz="2000" spc="-4" dirty="0">
                <a:latin typeface="Times New Roman"/>
                <a:cs typeface="Times New Roman"/>
              </a:rPr>
              <a:t>n coded bits from k information bits and </a:t>
            </a:r>
            <a:r>
              <a:rPr lang="en-US" sz="2000" spc="-8" dirty="0">
                <a:latin typeface="Times New Roman"/>
                <a:cs typeface="Times New Roman"/>
              </a:rPr>
              <a:t>we call </a:t>
            </a:r>
            <a:r>
              <a:rPr lang="en-US" sz="2000" spc="-4" dirty="0">
                <a:latin typeface="Times New Roman"/>
                <a:cs typeface="Times New Roman"/>
              </a:rPr>
              <a:t>this </a:t>
            </a:r>
            <a:r>
              <a:rPr lang="en-US" sz="2000" spc="-8" dirty="0">
                <a:latin typeface="Times New Roman"/>
                <a:cs typeface="Times New Roman"/>
              </a:rPr>
              <a:t>as </a:t>
            </a:r>
            <a:r>
              <a:rPr lang="en-US" sz="2000" dirty="0">
                <a:latin typeface="Times New Roman"/>
                <a:cs typeface="Times New Roman"/>
              </a:rPr>
              <a:t>(n, k) </a:t>
            </a:r>
            <a:r>
              <a:rPr lang="en-US" sz="2000" spc="-4" dirty="0">
                <a:latin typeface="Times New Roman"/>
                <a:cs typeface="Times New Roman"/>
              </a:rPr>
              <a:t>block</a:t>
            </a:r>
            <a:r>
              <a:rPr lang="en-US" sz="2000" spc="11" dirty="0">
                <a:latin typeface="Times New Roman"/>
                <a:cs typeface="Times New Roman"/>
              </a:rPr>
              <a:t> </a:t>
            </a:r>
            <a:r>
              <a:rPr lang="en-US" sz="2000" spc="-4" dirty="0">
                <a:latin typeface="Times New Roman"/>
                <a:cs typeface="Times New Roman"/>
              </a:rPr>
              <a:t>codes. The coded bits are also called </a:t>
            </a:r>
            <a:r>
              <a:rPr lang="en-US" sz="2000" spc="-8" dirty="0">
                <a:latin typeface="Times New Roman"/>
                <a:cs typeface="Times New Roman"/>
              </a:rPr>
              <a:t>as </a:t>
            </a:r>
            <a:r>
              <a:rPr lang="en-US" sz="2000" b="1" spc="-4" dirty="0">
                <a:latin typeface="Times New Roman"/>
                <a:cs typeface="Times New Roman"/>
              </a:rPr>
              <a:t>code word</a:t>
            </a:r>
            <a:r>
              <a:rPr lang="en-US" sz="2000" b="1" spc="19" dirty="0">
                <a:latin typeface="Times New Roman"/>
                <a:cs typeface="Times New Roman"/>
              </a:rPr>
              <a:t> </a:t>
            </a:r>
            <a:r>
              <a:rPr lang="en-US" sz="2000" b="1" spc="-4" dirty="0">
                <a:latin typeface="Times New Roman"/>
                <a:cs typeface="Times New Roman"/>
              </a:rPr>
              <a:t>symbols.</a:t>
            </a:r>
          </a:p>
          <a:p>
            <a:endParaRPr lang="en-US" sz="2000" dirty="0">
              <a:latin typeface="Times New Roman"/>
              <a:cs typeface="Times New Roman"/>
            </a:endParaRPr>
          </a:p>
          <a:p>
            <a:r>
              <a:rPr lang="en-US" sz="2000" dirty="0">
                <a:latin typeface="Times New Roman"/>
                <a:cs typeface="Times New Roman"/>
              </a:rPr>
              <a:t>• Let C1 and C2 be any two code words(n-bits)belonging to a set of (n, k) block code</a:t>
            </a:r>
          </a:p>
          <a:p>
            <a:r>
              <a:rPr lang="en-US" sz="2000" dirty="0">
                <a:latin typeface="Times New Roman"/>
                <a:cs typeface="Times New Roman"/>
              </a:rPr>
              <a:t>• If the convolution sum of C1 and C2 is also a n-bit code word belonging to the same set of (</a:t>
            </a:r>
            <a:r>
              <a:rPr lang="en-US" sz="2000" dirty="0" err="1">
                <a:latin typeface="Times New Roman"/>
                <a:cs typeface="Times New Roman"/>
              </a:rPr>
              <a:t>n,k</a:t>
            </a:r>
            <a:r>
              <a:rPr lang="en-US" sz="2000" dirty="0">
                <a:latin typeface="Times New Roman"/>
                <a:cs typeface="Times New Roman"/>
              </a:rPr>
              <a:t>) block code, then such a block code is called </a:t>
            </a:r>
            <a:r>
              <a:rPr lang="en-US" sz="2000" b="1" dirty="0">
                <a:latin typeface="Times New Roman"/>
                <a:cs typeface="Times New Roman"/>
              </a:rPr>
              <a:t>(</a:t>
            </a:r>
            <a:r>
              <a:rPr lang="en-US" sz="2000" b="1" dirty="0" err="1">
                <a:latin typeface="Times New Roman"/>
                <a:cs typeface="Times New Roman"/>
              </a:rPr>
              <a:t>n,k</a:t>
            </a:r>
            <a:r>
              <a:rPr lang="en-US" sz="2000" b="1" dirty="0">
                <a:latin typeface="Times New Roman"/>
                <a:cs typeface="Times New Roman"/>
              </a:rPr>
              <a:t>) linear block code.</a:t>
            </a:r>
          </a:p>
          <a:p>
            <a:endParaRPr lang="en-IN" sz="2400" dirty="0"/>
          </a:p>
        </p:txBody>
      </p:sp>
      <p:sp>
        <p:nvSpPr>
          <p:cNvPr id="5" name="Oval 4">
            <a:extLst>
              <a:ext uri="{FF2B5EF4-FFF2-40B4-BE49-F238E27FC236}">
                <a16:creationId xmlns:a16="http://schemas.microsoft.com/office/drawing/2014/main" id="{F557EA25-33CE-4086-B02B-F1BF4BC5265A}"/>
              </a:ext>
            </a:extLst>
          </p:cNvPr>
          <p:cNvSpPr/>
          <p:nvPr/>
        </p:nvSpPr>
        <p:spPr>
          <a:xfrm>
            <a:off x="3038169" y="1553205"/>
            <a:ext cx="1307690" cy="21630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A44B3E1B-AD2F-4E3A-96C6-F8BB85D5C43E}"/>
              </a:ext>
            </a:extLst>
          </p:cNvPr>
          <p:cNvSpPr txBox="1"/>
          <p:nvPr/>
        </p:nvSpPr>
        <p:spPr>
          <a:xfrm>
            <a:off x="3205494" y="1553205"/>
            <a:ext cx="1300356"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Message, D</a:t>
            </a:r>
            <a:endParaRPr lang="en-IN" b="1" dirty="0">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a16="http://schemas.microsoft.com/office/drawing/2014/main" id="{8367AD2F-8A47-4221-96FC-A261290529BB}"/>
              </a:ext>
            </a:extLst>
          </p:cNvPr>
          <p:cNvSpPr/>
          <p:nvPr/>
        </p:nvSpPr>
        <p:spPr>
          <a:xfrm>
            <a:off x="7686152" y="1425704"/>
            <a:ext cx="1651820" cy="54738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1BF683A-0A7E-4859-8111-E5F59ABD3C8A}"/>
              </a:ext>
            </a:extLst>
          </p:cNvPr>
          <p:cNvSpPr txBox="1"/>
          <p:nvPr/>
        </p:nvSpPr>
        <p:spPr>
          <a:xfrm>
            <a:off x="7607496" y="1622029"/>
            <a:ext cx="1492716"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Codeword, C</a:t>
            </a:r>
            <a:endParaRPr lang="en-IN" b="1" dirty="0">
              <a:latin typeface="Times New Roman" panose="02020603050405020304" pitchFamily="18" charset="0"/>
              <a:cs typeface="Times New Roman" panose="02020603050405020304" pitchFamily="18" charset="0"/>
            </a:endParaRPr>
          </a:p>
        </p:txBody>
      </p:sp>
      <p:sp>
        <p:nvSpPr>
          <p:cNvPr id="9" name="Footer Placeholder 8">
            <a:extLst>
              <a:ext uri="{FF2B5EF4-FFF2-40B4-BE49-F238E27FC236}">
                <a16:creationId xmlns:a16="http://schemas.microsoft.com/office/drawing/2014/main" id="{3B0BD80E-6198-4361-BB4C-1350D4FD31C3}"/>
              </a:ext>
            </a:extLst>
          </p:cNvPr>
          <p:cNvSpPr>
            <a:spLocks noGrp="1"/>
          </p:cNvSpPr>
          <p:nvPr>
            <p:ph type="ftr" sz="quarter" idx="11"/>
          </p:nvPr>
        </p:nvSpPr>
        <p:spPr>
          <a:xfrm>
            <a:off x="3694383" y="6459785"/>
            <a:ext cx="4822804" cy="365125"/>
          </a:xfrm>
        </p:spPr>
        <p:txBody>
          <a:bodyPr/>
          <a:lstStyle/>
          <a:p>
            <a:r>
              <a:rPr lang="en-IN" sz="1200" dirty="0">
                <a:solidFill>
                  <a:schemeClr val="bg1">
                    <a:lumMod val="85000"/>
                  </a:schemeClr>
                </a:solidFill>
              </a:rPr>
              <a:t>ECE, DSCE</a:t>
            </a:r>
          </a:p>
        </p:txBody>
      </p:sp>
      <p:sp>
        <p:nvSpPr>
          <p:cNvPr id="10" name="Slide Number Placeholder 9">
            <a:extLst>
              <a:ext uri="{FF2B5EF4-FFF2-40B4-BE49-F238E27FC236}">
                <a16:creationId xmlns:a16="http://schemas.microsoft.com/office/drawing/2014/main" id="{E614A114-996C-46AC-A1D9-53DA5D414B4D}"/>
              </a:ext>
            </a:extLst>
          </p:cNvPr>
          <p:cNvSpPr>
            <a:spLocks noGrp="1"/>
          </p:cNvSpPr>
          <p:nvPr>
            <p:ph type="sldNum" sz="quarter" idx="12"/>
          </p:nvPr>
        </p:nvSpPr>
        <p:spPr/>
        <p:txBody>
          <a:bodyPr/>
          <a:lstStyle/>
          <a:p>
            <a:fld id="{9346C1FC-1CAB-4575-AE09-B0DE89BB7F54}" type="slidenum">
              <a:rPr lang="en-IN" sz="1200" smtClean="0">
                <a:solidFill>
                  <a:schemeClr val="bg1">
                    <a:lumMod val="85000"/>
                  </a:schemeClr>
                </a:solidFill>
              </a:rPr>
              <a:t>5</a:t>
            </a:fld>
            <a:endParaRPr lang="en-IN" sz="1200" dirty="0">
              <a:solidFill>
                <a:schemeClr val="bg1">
                  <a:lumMod val="85000"/>
                </a:schemeClr>
              </a:solidFill>
            </a:endParaRPr>
          </a:p>
        </p:txBody>
      </p:sp>
    </p:spTree>
    <p:extLst>
      <p:ext uri="{BB962C8B-B14F-4D97-AF65-F5344CB8AC3E}">
        <p14:creationId xmlns:p14="http://schemas.microsoft.com/office/powerpoint/2010/main" val="593113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68C450-5794-4BBF-BCB4-B7CA5161F248}"/>
              </a:ext>
            </a:extLst>
          </p:cNvPr>
          <p:cNvSpPr txBox="1"/>
          <p:nvPr/>
        </p:nvSpPr>
        <p:spPr>
          <a:xfrm>
            <a:off x="1304199" y="1346826"/>
            <a:ext cx="9144000" cy="1569660"/>
          </a:xfrm>
          <a:prstGeom prst="rect">
            <a:avLst/>
          </a:prstGeom>
          <a:noFill/>
        </p:spPr>
        <p:txBody>
          <a:bodyPr wrap="square" rtlCol="0">
            <a:spAutoFit/>
          </a:bodyPr>
          <a:lstStyle/>
          <a:p>
            <a:pPr marL="342900" indent="-342900">
              <a:buFont typeface="Arial" panose="020B0604020202020204" pitchFamily="34" charset="0"/>
              <a:buChar char="•"/>
            </a:pPr>
            <a:r>
              <a:rPr lang="en-IN" sz="2400" dirty="0"/>
              <a:t>Let the message block of k-bits be represented as a “row-vector” called message vector given by  [D]={ d</a:t>
            </a:r>
            <a:r>
              <a:rPr lang="en-IN" sz="2400" baseline="-25000" dirty="0"/>
              <a:t>1</a:t>
            </a:r>
            <a:r>
              <a:rPr lang="en-IN" sz="2400" dirty="0"/>
              <a:t>, d</a:t>
            </a:r>
            <a:r>
              <a:rPr lang="en-IN" sz="2400" baseline="-25000" dirty="0"/>
              <a:t>2</a:t>
            </a:r>
            <a:r>
              <a:rPr lang="en-IN" sz="2400" dirty="0"/>
              <a:t>, .....d</a:t>
            </a:r>
            <a:r>
              <a:rPr lang="en-IN" sz="2400" baseline="-25000" dirty="0"/>
              <a:t>k</a:t>
            </a:r>
            <a:r>
              <a:rPr lang="en-IN" sz="2400" dirty="0"/>
              <a:t>}</a:t>
            </a:r>
          </a:p>
          <a:p>
            <a:pPr marL="342900" indent="-342900">
              <a:buFont typeface="Arial" panose="020B0604020202020204" pitchFamily="34" charset="0"/>
              <a:buChar char="•"/>
            </a:pPr>
            <a:r>
              <a:rPr lang="en-IN" sz="2400" dirty="0"/>
              <a:t>2</a:t>
            </a:r>
            <a:r>
              <a:rPr lang="en-IN" sz="2400" baseline="40000" dirty="0"/>
              <a:t>k</a:t>
            </a:r>
            <a:r>
              <a:rPr lang="en-IN" sz="2400" dirty="0"/>
              <a:t> code-vectors can be represented by C={c</a:t>
            </a:r>
            <a:r>
              <a:rPr lang="en-IN" sz="2400" baseline="-25000" dirty="0"/>
              <a:t>1</a:t>
            </a:r>
            <a:r>
              <a:rPr lang="en-IN" sz="2400" dirty="0"/>
              <a:t>,c</a:t>
            </a:r>
            <a:r>
              <a:rPr lang="en-IN" sz="2400" baseline="-25000" dirty="0"/>
              <a:t>2</a:t>
            </a:r>
            <a:r>
              <a:rPr lang="en-IN" sz="2400" dirty="0"/>
              <a:t>,....</a:t>
            </a:r>
            <a:r>
              <a:rPr lang="en-IN" sz="2400" dirty="0" err="1"/>
              <a:t>c</a:t>
            </a:r>
            <a:r>
              <a:rPr lang="en-IN" sz="2400" baseline="-25000" dirty="0" err="1"/>
              <a:t>n</a:t>
            </a:r>
            <a:r>
              <a:rPr lang="en-IN" sz="2400" dirty="0"/>
              <a:t>}</a:t>
            </a:r>
          </a:p>
          <a:p>
            <a:pPr marL="342900" indent="-342900">
              <a:buFont typeface="Arial" panose="020B0604020202020204" pitchFamily="34" charset="0"/>
              <a:buChar char="•"/>
            </a:pPr>
            <a:r>
              <a:rPr lang="en-IN" sz="2400" dirty="0"/>
              <a:t>Also, c</a:t>
            </a:r>
            <a:r>
              <a:rPr lang="en-IN" sz="2400" baseline="-25000" dirty="0"/>
              <a:t>i</a:t>
            </a:r>
            <a:r>
              <a:rPr lang="en-IN" sz="2400" dirty="0"/>
              <a:t>=d</a:t>
            </a:r>
            <a:r>
              <a:rPr lang="en-IN" sz="2400" baseline="-25000" dirty="0"/>
              <a:t>i</a:t>
            </a:r>
            <a:r>
              <a:rPr lang="en-IN" sz="2400" dirty="0"/>
              <a:t> for all </a:t>
            </a:r>
            <a:r>
              <a:rPr lang="en-IN" sz="2400" dirty="0" err="1"/>
              <a:t>i</a:t>
            </a:r>
            <a:r>
              <a:rPr lang="en-IN" sz="2400" dirty="0"/>
              <a:t>=1,2,......k </a:t>
            </a:r>
            <a:r>
              <a:rPr lang="en-IN" sz="2400" dirty="0" err="1"/>
              <a:t>ie</a:t>
            </a:r>
            <a:r>
              <a:rPr lang="en-IN" sz="2400" dirty="0"/>
              <a:t>.</a:t>
            </a:r>
          </a:p>
        </p:txBody>
      </p:sp>
      <p:sp>
        <p:nvSpPr>
          <p:cNvPr id="3" name="TextBox 2">
            <a:extLst>
              <a:ext uri="{FF2B5EF4-FFF2-40B4-BE49-F238E27FC236}">
                <a16:creationId xmlns:a16="http://schemas.microsoft.com/office/drawing/2014/main" id="{489FC055-447E-4FE7-9167-6996062116F7}"/>
              </a:ext>
            </a:extLst>
          </p:cNvPr>
          <p:cNvSpPr txBox="1"/>
          <p:nvPr/>
        </p:nvSpPr>
        <p:spPr>
          <a:xfrm>
            <a:off x="2025937" y="391583"/>
            <a:ext cx="7921625" cy="1261884"/>
          </a:xfrm>
          <a:prstGeom prst="rect">
            <a:avLst/>
          </a:prstGeom>
          <a:noFill/>
        </p:spPr>
        <p:txBody>
          <a:bodyPr wrap="square" rtlCol="0">
            <a:spAutoFit/>
          </a:bodyPr>
          <a:lstStyle/>
          <a:p>
            <a:pPr algn="ctr"/>
            <a:r>
              <a:rPr lang="en-IN" sz="3800" u="sng" dirty="0">
                <a:latin typeface="Times New Roman" panose="02020603050405020304" pitchFamily="18" charset="0"/>
                <a:cs typeface="Times New Roman" panose="02020603050405020304" pitchFamily="18" charset="0"/>
              </a:rPr>
              <a:t>Matrix description of linear block code</a:t>
            </a:r>
          </a:p>
          <a:p>
            <a:pPr algn="ctr"/>
            <a:endParaRPr lang="en-IN" sz="3800" u="sng" dirty="0">
              <a:latin typeface="Times New Roman" panose="02020603050405020304" pitchFamily="18" charset="0"/>
              <a:cs typeface="Times New Roman" panose="02020603050405020304" pitchFamily="18" charset="0"/>
            </a:endParaRPr>
          </a:p>
        </p:txBody>
      </p:sp>
      <p:sp>
        <p:nvSpPr>
          <p:cNvPr id="5" name="Left Brace 4">
            <a:extLst>
              <a:ext uri="{FF2B5EF4-FFF2-40B4-BE49-F238E27FC236}">
                <a16:creationId xmlns:a16="http://schemas.microsoft.com/office/drawing/2014/main" id="{218A5232-4733-46EC-BE01-56A23E07DE3C}"/>
              </a:ext>
            </a:extLst>
          </p:cNvPr>
          <p:cNvSpPr/>
          <p:nvPr/>
        </p:nvSpPr>
        <p:spPr>
          <a:xfrm rot="16200000">
            <a:off x="3054130" y="2724364"/>
            <a:ext cx="259806" cy="182879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TextBox 5">
            <a:extLst>
              <a:ext uri="{FF2B5EF4-FFF2-40B4-BE49-F238E27FC236}">
                <a16:creationId xmlns:a16="http://schemas.microsoft.com/office/drawing/2014/main" id="{97043753-DD96-4936-A7EC-CECB5E43B5FE}"/>
              </a:ext>
            </a:extLst>
          </p:cNvPr>
          <p:cNvSpPr txBox="1"/>
          <p:nvPr/>
        </p:nvSpPr>
        <p:spPr>
          <a:xfrm>
            <a:off x="4632355" y="3796313"/>
            <a:ext cx="1606530" cy="369332"/>
          </a:xfrm>
          <a:prstGeom prst="rect">
            <a:avLst/>
          </a:prstGeom>
          <a:noFill/>
        </p:spPr>
        <p:txBody>
          <a:bodyPr wrap="none" rtlCol="0">
            <a:spAutoFit/>
          </a:bodyPr>
          <a:lstStyle/>
          <a:p>
            <a:r>
              <a:rPr lang="en-US" dirty="0"/>
              <a:t>(n-k check bits)</a:t>
            </a:r>
            <a:endParaRPr lang="en-IN" dirty="0"/>
          </a:p>
        </p:txBody>
      </p:sp>
      <p:sp>
        <p:nvSpPr>
          <p:cNvPr id="7" name="TextBox 6">
            <a:extLst>
              <a:ext uri="{FF2B5EF4-FFF2-40B4-BE49-F238E27FC236}">
                <a16:creationId xmlns:a16="http://schemas.microsoft.com/office/drawing/2014/main" id="{1A4F131D-940E-4938-B6E6-7879362831DD}"/>
              </a:ext>
            </a:extLst>
          </p:cNvPr>
          <p:cNvSpPr txBox="1"/>
          <p:nvPr/>
        </p:nvSpPr>
        <p:spPr>
          <a:xfrm>
            <a:off x="2054717" y="3796313"/>
            <a:ext cx="2258632" cy="369332"/>
          </a:xfrm>
          <a:prstGeom prst="rect">
            <a:avLst/>
          </a:prstGeom>
          <a:noFill/>
        </p:spPr>
        <p:txBody>
          <a:bodyPr wrap="none" rtlCol="0">
            <a:spAutoFit/>
          </a:bodyPr>
          <a:lstStyle/>
          <a:p>
            <a:r>
              <a:rPr lang="en-US" dirty="0"/>
              <a:t>(k-Message bits digits)</a:t>
            </a:r>
            <a:endParaRPr lang="en-IN" dirty="0"/>
          </a:p>
        </p:txBody>
      </p:sp>
      <p:sp>
        <p:nvSpPr>
          <p:cNvPr id="8" name="TextBox 7">
            <a:extLst>
              <a:ext uri="{FF2B5EF4-FFF2-40B4-BE49-F238E27FC236}">
                <a16:creationId xmlns:a16="http://schemas.microsoft.com/office/drawing/2014/main" id="{416A3C90-37F7-4EA2-BA53-8B6578E52312}"/>
              </a:ext>
            </a:extLst>
          </p:cNvPr>
          <p:cNvSpPr txBox="1"/>
          <p:nvPr/>
        </p:nvSpPr>
        <p:spPr>
          <a:xfrm>
            <a:off x="1304199" y="2985640"/>
            <a:ext cx="9143998" cy="523220"/>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[C]= {c</a:t>
            </a:r>
            <a:r>
              <a:rPr lang="en-IN" sz="2800" baseline="-25000" dirty="0">
                <a:latin typeface="Times New Roman" panose="02020603050405020304" pitchFamily="18" charset="0"/>
                <a:cs typeface="Times New Roman" panose="02020603050405020304" pitchFamily="18" charset="0"/>
              </a:rPr>
              <a:t>1</a:t>
            </a:r>
            <a:r>
              <a:rPr lang="en-IN" sz="2800" dirty="0">
                <a:latin typeface="Times New Roman" panose="02020603050405020304" pitchFamily="18" charset="0"/>
                <a:cs typeface="Times New Roman" panose="02020603050405020304" pitchFamily="18" charset="0"/>
              </a:rPr>
              <a:t>,c</a:t>
            </a:r>
            <a:r>
              <a:rPr lang="en-IN" sz="2800" baseline="-25000" dirty="0">
                <a:latin typeface="Times New Roman" panose="02020603050405020304" pitchFamily="18" charset="0"/>
                <a:cs typeface="Times New Roman" panose="02020603050405020304" pitchFamily="18" charset="0"/>
              </a:rPr>
              <a:t>2</a:t>
            </a:r>
            <a:r>
              <a:rPr lang="en-IN" sz="2800" dirty="0">
                <a:latin typeface="Times New Roman" panose="02020603050405020304" pitchFamily="18" charset="0"/>
                <a:cs typeface="Times New Roman" panose="02020603050405020304" pitchFamily="18" charset="0"/>
              </a:rPr>
              <a:t>,........,c</a:t>
            </a:r>
            <a:r>
              <a:rPr lang="en-IN" sz="2800" baseline="-25000" dirty="0">
                <a:latin typeface="Times New Roman" panose="02020603050405020304" pitchFamily="18" charset="0"/>
                <a:cs typeface="Times New Roman" panose="02020603050405020304" pitchFamily="18" charset="0"/>
              </a:rPr>
              <a:t>k</a:t>
            </a:r>
            <a:r>
              <a:rPr lang="en-IN" sz="2800" dirty="0">
                <a:latin typeface="Times New Roman" panose="02020603050405020304" pitchFamily="18" charset="0"/>
                <a:cs typeface="Times New Roman" panose="02020603050405020304" pitchFamily="18" charset="0"/>
              </a:rPr>
              <a:t>, c</a:t>
            </a:r>
            <a:r>
              <a:rPr lang="en-IN" sz="2800" baseline="-25000" dirty="0">
                <a:latin typeface="Times New Roman" panose="02020603050405020304" pitchFamily="18" charset="0"/>
                <a:cs typeface="Times New Roman" panose="02020603050405020304" pitchFamily="18" charset="0"/>
              </a:rPr>
              <a:t>k+1</a:t>
            </a:r>
            <a:r>
              <a:rPr lang="en-IN" sz="2800" dirty="0">
                <a:latin typeface="Times New Roman" panose="02020603050405020304" pitchFamily="18" charset="0"/>
                <a:cs typeface="Times New Roman" panose="02020603050405020304" pitchFamily="18" charset="0"/>
              </a:rPr>
              <a:t>, c</a:t>
            </a:r>
            <a:r>
              <a:rPr lang="en-IN" sz="2800" baseline="-25000" dirty="0">
                <a:latin typeface="Times New Roman" panose="02020603050405020304" pitchFamily="18" charset="0"/>
                <a:cs typeface="Times New Roman" panose="02020603050405020304" pitchFamily="18" charset="0"/>
              </a:rPr>
              <a:t>k+2</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c</a:t>
            </a:r>
            <a:r>
              <a:rPr lang="en-IN" sz="2800" baseline="-25000" dirty="0" err="1">
                <a:latin typeface="Times New Roman" panose="02020603050405020304" pitchFamily="18" charset="0"/>
                <a:cs typeface="Times New Roman" panose="02020603050405020304" pitchFamily="18" charset="0"/>
              </a:rPr>
              <a:t>n</a:t>
            </a:r>
            <a:r>
              <a:rPr lang="en-IN" sz="2800" dirty="0">
                <a:latin typeface="Times New Roman" panose="02020603050405020304" pitchFamily="18" charset="0"/>
                <a:cs typeface="Times New Roman" panose="02020603050405020304" pitchFamily="18" charset="0"/>
              </a:rPr>
              <a:t>}</a:t>
            </a:r>
          </a:p>
        </p:txBody>
      </p:sp>
      <p:sp>
        <p:nvSpPr>
          <p:cNvPr id="9" name="Left Brace 8">
            <a:extLst>
              <a:ext uri="{FF2B5EF4-FFF2-40B4-BE49-F238E27FC236}">
                <a16:creationId xmlns:a16="http://schemas.microsoft.com/office/drawing/2014/main" id="{98A1024F-BD15-4C9B-8E93-0DDDA9866AE3}"/>
              </a:ext>
            </a:extLst>
          </p:cNvPr>
          <p:cNvSpPr/>
          <p:nvPr/>
        </p:nvSpPr>
        <p:spPr>
          <a:xfrm rot="16200000">
            <a:off x="5278972" y="2642954"/>
            <a:ext cx="313297" cy="204510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 name="TextBox 10">
            <a:extLst>
              <a:ext uri="{FF2B5EF4-FFF2-40B4-BE49-F238E27FC236}">
                <a16:creationId xmlns:a16="http://schemas.microsoft.com/office/drawing/2014/main" id="{9CDB2E0B-320D-4938-9F7E-ECB7FB6E9C74}"/>
              </a:ext>
            </a:extLst>
          </p:cNvPr>
          <p:cNvSpPr txBox="1"/>
          <p:nvPr/>
        </p:nvSpPr>
        <p:spPr>
          <a:xfrm>
            <a:off x="1304198" y="4680177"/>
            <a:ext cx="9143999" cy="830997"/>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For a linear code, there exists a </a:t>
            </a:r>
            <a:r>
              <a:rPr lang="en-IN" sz="2400" dirty="0" err="1">
                <a:latin typeface="Times New Roman" panose="02020603050405020304" pitchFamily="18" charset="0"/>
                <a:cs typeface="Times New Roman" panose="02020603050405020304" pitchFamily="18" charset="0"/>
              </a:rPr>
              <a:t>kxn</a:t>
            </a:r>
            <a:r>
              <a:rPr lang="en-IN" sz="2400" dirty="0">
                <a:latin typeface="Times New Roman" panose="02020603050405020304" pitchFamily="18" charset="0"/>
                <a:cs typeface="Times New Roman" panose="02020603050405020304" pitchFamily="18" charset="0"/>
              </a:rPr>
              <a:t> generator matrix </a:t>
            </a:r>
            <a:r>
              <a:rPr lang="en-IN" sz="2400" b="1" dirty="0">
                <a:latin typeface="Times New Roman" panose="02020603050405020304" pitchFamily="18" charset="0"/>
                <a:cs typeface="Times New Roman" panose="02020603050405020304" pitchFamily="18" charset="0"/>
              </a:rPr>
              <a:t>G</a:t>
            </a:r>
            <a:r>
              <a:rPr lang="en-IN" sz="2400" dirty="0">
                <a:latin typeface="Times New Roman" panose="02020603050405020304" pitchFamily="18" charset="0"/>
                <a:cs typeface="Times New Roman" panose="02020603050405020304" pitchFamily="18" charset="0"/>
              </a:rPr>
              <a:t> such that</a:t>
            </a:r>
          </a:p>
          <a:p>
            <a:r>
              <a:rPr lang="en-IN" sz="2400" b="1" dirty="0">
                <a:latin typeface="Times New Roman" panose="02020603050405020304" pitchFamily="18" charset="0"/>
                <a:cs typeface="Times New Roman" panose="02020603050405020304" pitchFamily="18" charset="0"/>
              </a:rPr>
              <a:t>[C]= [D].[G]</a:t>
            </a:r>
          </a:p>
        </p:txBody>
      </p:sp>
      <p:sp>
        <p:nvSpPr>
          <p:cNvPr id="4" name="Footer Placeholder 3">
            <a:extLst>
              <a:ext uri="{FF2B5EF4-FFF2-40B4-BE49-F238E27FC236}">
                <a16:creationId xmlns:a16="http://schemas.microsoft.com/office/drawing/2014/main" id="{04AF886A-5142-4931-8031-495D172B6A16}"/>
              </a:ext>
            </a:extLst>
          </p:cNvPr>
          <p:cNvSpPr>
            <a:spLocks noGrp="1"/>
          </p:cNvSpPr>
          <p:nvPr>
            <p:ph type="ftr" sz="quarter" idx="11"/>
          </p:nvPr>
        </p:nvSpPr>
        <p:spPr/>
        <p:txBody>
          <a:bodyPr/>
          <a:lstStyle/>
          <a:p>
            <a:r>
              <a:rPr lang="en-IN" sz="1200" dirty="0">
                <a:solidFill>
                  <a:schemeClr val="bg1">
                    <a:lumMod val="85000"/>
                  </a:schemeClr>
                </a:solidFill>
              </a:rPr>
              <a:t>ECE, DSCE</a:t>
            </a:r>
          </a:p>
        </p:txBody>
      </p:sp>
      <p:sp>
        <p:nvSpPr>
          <p:cNvPr id="10" name="Slide Number Placeholder 9">
            <a:extLst>
              <a:ext uri="{FF2B5EF4-FFF2-40B4-BE49-F238E27FC236}">
                <a16:creationId xmlns:a16="http://schemas.microsoft.com/office/drawing/2014/main" id="{12B7CA9E-5D19-4481-AEA4-2CCCFDD4AFB6}"/>
              </a:ext>
            </a:extLst>
          </p:cNvPr>
          <p:cNvSpPr>
            <a:spLocks noGrp="1"/>
          </p:cNvSpPr>
          <p:nvPr>
            <p:ph type="sldNum" sz="quarter" idx="12"/>
          </p:nvPr>
        </p:nvSpPr>
        <p:spPr/>
        <p:txBody>
          <a:bodyPr/>
          <a:lstStyle/>
          <a:p>
            <a:fld id="{9346C1FC-1CAB-4575-AE09-B0DE89BB7F54}" type="slidenum">
              <a:rPr lang="en-IN" sz="1200" smtClean="0">
                <a:solidFill>
                  <a:schemeClr val="bg1">
                    <a:lumMod val="85000"/>
                  </a:schemeClr>
                </a:solidFill>
              </a:rPr>
              <a:t>6</a:t>
            </a:fld>
            <a:endParaRPr lang="en-IN" sz="1200">
              <a:solidFill>
                <a:schemeClr val="bg1">
                  <a:lumMod val="85000"/>
                </a:schemeClr>
              </a:solidFill>
            </a:endParaRPr>
          </a:p>
        </p:txBody>
      </p:sp>
    </p:spTree>
    <p:extLst>
      <p:ext uri="{BB962C8B-B14F-4D97-AF65-F5344CB8AC3E}">
        <p14:creationId xmlns:p14="http://schemas.microsoft.com/office/powerpoint/2010/main" val="2493723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F37623-C23E-40A3-8211-76E4A750707D}"/>
              </a:ext>
            </a:extLst>
          </p:cNvPr>
          <p:cNvSpPr txBox="1"/>
          <p:nvPr/>
        </p:nvSpPr>
        <p:spPr>
          <a:xfrm>
            <a:off x="3324017" y="229824"/>
            <a:ext cx="4798139" cy="523220"/>
          </a:xfrm>
          <a:prstGeom prst="rect">
            <a:avLst/>
          </a:prstGeom>
          <a:noFill/>
        </p:spPr>
        <p:txBody>
          <a:bodyPr wrap="square" rtlCol="0">
            <a:spAutoFit/>
          </a:bodyPr>
          <a:lstStyle/>
          <a:p>
            <a:pPr algn="ctr"/>
            <a:r>
              <a:rPr lang="en-US" sz="2800" u="sng" dirty="0"/>
              <a:t>Representation of Code Vector</a:t>
            </a:r>
            <a:endParaRPr lang="en-IN" sz="2800" u="sng" dirty="0"/>
          </a:p>
        </p:txBody>
      </p:sp>
      <p:graphicFrame>
        <p:nvGraphicFramePr>
          <p:cNvPr id="10" name="Table 10">
            <a:extLst>
              <a:ext uri="{FF2B5EF4-FFF2-40B4-BE49-F238E27FC236}">
                <a16:creationId xmlns:a16="http://schemas.microsoft.com/office/drawing/2014/main" id="{6326E86C-261C-48DD-9484-62B5180D0EC7}"/>
              </a:ext>
            </a:extLst>
          </p:cNvPr>
          <p:cNvGraphicFramePr>
            <a:graphicFrameLocks noGrp="1"/>
          </p:cNvGraphicFramePr>
          <p:nvPr>
            <p:extLst>
              <p:ext uri="{D42A27DB-BD31-4B8C-83A1-F6EECF244321}">
                <p14:modId xmlns:p14="http://schemas.microsoft.com/office/powerpoint/2010/main" val="1724483881"/>
              </p:ext>
            </p:extLst>
          </p:nvPr>
        </p:nvGraphicFramePr>
        <p:xfrm>
          <a:off x="6094522" y="1558190"/>
          <a:ext cx="2481005" cy="1981785"/>
        </p:xfrm>
        <a:graphic>
          <a:graphicData uri="http://schemas.openxmlformats.org/drawingml/2006/table">
            <a:tbl>
              <a:tblPr firstRow="1" bandRow="1">
                <a:tableStyleId>{5C22544A-7EE6-4342-B048-85BDC9FD1C3A}</a:tableStyleId>
              </a:tblPr>
              <a:tblGrid>
                <a:gridCol w="496201">
                  <a:extLst>
                    <a:ext uri="{9D8B030D-6E8A-4147-A177-3AD203B41FA5}">
                      <a16:colId xmlns:a16="http://schemas.microsoft.com/office/drawing/2014/main" val="2128781190"/>
                    </a:ext>
                  </a:extLst>
                </a:gridCol>
                <a:gridCol w="496201">
                  <a:extLst>
                    <a:ext uri="{9D8B030D-6E8A-4147-A177-3AD203B41FA5}">
                      <a16:colId xmlns:a16="http://schemas.microsoft.com/office/drawing/2014/main" val="2280494311"/>
                    </a:ext>
                  </a:extLst>
                </a:gridCol>
                <a:gridCol w="496201">
                  <a:extLst>
                    <a:ext uri="{9D8B030D-6E8A-4147-A177-3AD203B41FA5}">
                      <a16:colId xmlns:a16="http://schemas.microsoft.com/office/drawing/2014/main" val="2394587286"/>
                    </a:ext>
                  </a:extLst>
                </a:gridCol>
                <a:gridCol w="496201">
                  <a:extLst>
                    <a:ext uri="{9D8B030D-6E8A-4147-A177-3AD203B41FA5}">
                      <a16:colId xmlns:a16="http://schemas.microsoft.com/office/drawing/2014/main" val="2450288063"/>
                    </a:ext>
                  </a:extLst>
                </a:gridCol>
                <a:gridCol w="496201">
                  <a:extLst>
                    <a:ext uri="{9D8B030D-6E8A-4147-A177-3AD203B41FA5}">
                      <a16:colId xmlns:a16="http://schemas.microsoft.com/office/drawing/2014/main" val="737210073"/>
                    </a:ext>
                  </a:extLst>
                </a:gridCol>
              </a:tblGrid>
              <a:tr h="396357">
                <a:tc>
                  <a:txBody>
                    <a:bodyPr/>
                    <a:lstStyle/>
                    <a:p>
                      <a:r>
                        <a:rPr lang="en-US" sz="1400" b="1" dirty="0">
                          <a:solidFill>
                            <a:sysClr val="windowText" lastClr="000000"/>
                          </a:solidFill>
                        </a:rPr>
                        <a:t>1</a:t>
                      </a:r>
                      <a:endParaRPr lang="en-IN" sz="1400" b="1"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0</a:t>
                      </a:r>
                      <a:endParaRPr lang="en-IN" sz="1400" b="1"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0</a:t>
                      </a:r>
                      <a:endParaRPr lang="en-IN" sz="1400" b="1"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a:t>
                      </a:r>
                      <a:endParaRPr lang="en-IN" sz="1400" b="1"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0</a:t>
                      </a:r>
                      <a:endParaRPr lang="en-IN" sz="1400" b="1" dirty="0">
                        <a:solidFill>
                          <a:sysClr val="windowText" lastClr="000000"/>
                        </a:solidFill>
                      </a:endParaRPr>
                    </a:p>
                  </a:txBody>
                  <a:tcPr marL="69519" marR="69519" marT="34759" marB="34759">
                    <a:solidFill>
                      <a:schemeClr val="bg1"/>
                    </a:solidFill>
                  </a:tcPr>
                </a:tc>
                <a:extLst>
                  <a:ext uri="{0D108BD9-81ED-4DB2-BD59-A6C34878D82A}">
                    <a16:rowId xmlns:a16="http://schemas.microsoft.com/office/drawing/2014/main" val="3213395992"/>
                  </a:ext>
                </a:extLst>
              </a:tr>
              <a:tr h="396357">
                <a:tc>
                  <a:txBody>
                    <a:bodyPr/>
                    <a:lstStyle/>
                    <a:p>
                      <a:r>
                        <a:rPr lang="en-US" sz="1400" b="1" dirty="0">
                          <a:solidFill>
                            <a:sysClr val="windowText" lastClr="000000"/>
                          </a:solidFill>
                        </a:rPr>
                        <a:t>0</a:t>
                      </a:r>
                      <a:endParaRPr lang="en-IN" sz="1400" b="1"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1</a:t>
                      </a:r>
                      <a:endParaRPr lang="en-IN" sz="1400" b="1"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0</a:t>
                      </a:r>
                      <a:endParaRPr lang="en-IN" sz="1400" b="1"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a:t>
                      </a:r>
                      <a:endParaRPr lang="en-IN" sz="1400" b="1"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0</a:t>
                      </a:r>
                      <a:endParaRPr lang="en-IN" sz="1400" b="1" dirty="0">
                        <a:solidFill>
                          <a:sysClr val="windowText" lastClr="000000"/>
                        </a:solidFill>
                      </a:endParaRPr>
                    </a:p>
                  </a:txBody>
                  <a:tcPr marL="69519" marR="69519" marT="34759" marB="34759">
                    <a:solidFill>
                      <a:schemeClr val="bg1"/>
                    </a:solidFill>
                  </a:tcPr>
                </a:tc>
                <a:extLst>
                  <a:ext uri="{0D108BD9-81ED-4DB2-BD59-A6C34878D82A}">
                    <a16:rowId xmlns:a16="http://schemas.microsoft.com/office/drawing/2014/main" val="2376344734"/>
                  </a:ext>
                </a:extLst>
              </a:tr>
              <a:tr h="396357">
                <a:tc>
                  <a:txBody>
                    <a:bodyPr/>
                    <a:lstStyle/>
                    <a:p>
                      <a:r>
                        <a:rPr lang="en-US" sz="1400" b="1" dirty="0">
                          <a:solidFill>
                            <a:sysClr val="windowText" lastClr="000000"/>
                          </a:solidFill>
                        </a:rPr>
                        <a:t>0</a:t>
                      </a:r>
                      <a:endParaRPr lang="en-IN" sz="1400" b="1"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0</a:t>
                      </a:r>
                      <a:endParaRPr lang="en-IN" sz="1400" b="1"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1</a:t>
                      </a:r>
                      <a:endParaRPr lang="en-IN" sz="1400" b="1"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a:t>
                      </a:r>
                      <a:endParaRPr lang="en-IN" sz="1400" b="1"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0</a:t>
                      </a:r>
                      <a:endParaRPr lang="en-IN" sz="1400" b="1" dirty="0">
                        <a:solidFill>
                          <a:sysClr val="windowText" lastClr="000000"/>
                        </a:solidFill>
                      </a:endParaRPr>
                    </a:p>
                  </a:txBody>
                  <a:tcPr marL="69519" marR="69519" marT="34759" marB="34759">
                    <a:solidFill>
                      <a:schemeClr val="bg1"/>
                    </a:solidFill>
                  </a:tcPr>
                </a:tc>
                <a:extLst>
                  <a:ext uri="{0D108BD9-81ED-4DB2-BD59-A6C34878D82A}">
                    <a16:rowId xmlns:a16="http://schemas.microsoft.com/office/drawing/2014/main" val="1834513541"/>
                  </a:ext>
                </a:extLst>
              </a:tr>
              <a:tr h="396357">
                <a:tc>
                  <a:txBody>
                    <a:bodyPr/>
                    <a:lstStyle/>
                    <a:p>
                      <a:r>
                        <a:rPr lang="en-US" sz="1400" b="1" dirty="0">
                          <a:solidFill>
                            <a:sysClr val="windowText" lastClr="000000"/>
                          </a:solidFill>
                        </a:rPr>
                        <a:t>.</a:t>
                      </a:r>
                      <a:endParaRPr lang="en-IN" sz="1400" b="1"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a:t>
                      </a:r>
                      <a:endParaRPr lang="en-IN" sz="1400" b="1"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a:t>
                      </a:r>
                      <a:endParaRPr lang="en-IN" sz="1400" b="1" dirty="0">
                        <a:solidFill>
                          <a:sysClr val="windowText" lastClr="000000"/>
                        </a:solidFill>
                      </a:endParaRPr>
                    </a:p>
                  </a:txBody>
                  <a:tcPr marL="69519" marR="69519" marT="34759" marB="34759">
                    <a:solidFill>
                      <a:schemeClr val="bg1"/>
                    </a:solidFill>
                  </a:tcPr>
                </a:tc>
                <a:tc>
                  <a:txBody>
                    <a:bodyPr/>
                    <a:lstStyle/>
                    <a:p>
                      <a:endParaRPr lang="en-IN" sz="1400" b="1"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0</a:t>
                      </a:r>
                      <a:endParaRPr lang="en-IN" sz="1400" b="1" dirty="0">
                        <a:solidFill>
                          <a:sysClr val="windowText" lastClr="000000"/>
                        </a:solidFill>
                      </a:endParaRPr>
                    </a:p>
                  </a:txBody>
                  <a:tcPr marL="69519" marR="69519" marT="34759" marB="34759">
                    <a:lnB w="12700" cmpd="sng">
                      <a:noFill/>
                    </a:lnB>
                    <a:solidFill>
                      <a:schemeClr val="bg1"/>
                    </a:solidFill>
                  </a:tcPr>
                </a:tc>
                <a:extLst>
                  <a:ext uri="{0D108BD9-81ED-4DB2-BD59-A6C34878D82A}">
                    <a16:rowId xmlns:a16="http://schemas.microsoft.com/office/drawing/2014/main" val="1781661059"/>
                  </a:ext>
                </a:extLst>
              </a:tr>
              <a:tr h="396357">
                <a:tc>
                  <a:txBody>
                    <a:bodyPr/>
                    <a:lstStyle/>
                    <a:p>
                      <a:r>
                        <a:rPr lang="en-US" sz="1400" b="1" dirty="0">
                          <a:solidFill>
                            <a:sysClr val="windowText" lastClr="000000"/>
                          </a:solidFill>
                        </a:rPr>
                        <a:t>0</a:t>
                      </a:r>
                      <a:endParaRPr lang="en-IN" sz="1400" b="1"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0</a:t>
                      </a:r>
                      <a:endParaRPr lang="en-IN" sz="1400" b="1"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0</a:t>
                      </a:r>
                      <a:endParaRPr lang="en-IN" sz="1400" b="1"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a:t>
                      </a:r>
                      <a:endParaRPr lang="en-IN" sz="1400" b="1" dirty="0">
                        <a:solidFill>
                          <a:sysClr val="windowText" lastClr="000000"/>
                        </a:solidFill>
                      </a:endParaRPr>
                    </a:p>
                  </a:txBody>
                  <a:tcPr marL="69519" marR="69519" marT="34759" marB="34759">
                    <a:lnR w="12700" cmpd="sng">
                      <a:noFill/>
                    </a:lnR>
                    <a:solidFill>
                      <a:schemeClr val="bg1"/>
                    </a:solidFill>
                  </a:tcPr>
                </a:tc>
                <a:tc>
                  <a:txBody>
                    <a:bodyPr/>
                    <a:lstStyle/>
                    <a:p>
                      <a:r>
                        <a:rPr lang="en-US" sz="1400" b="1" dirty="0">
                          <a:solidFill>
                            <a:sysClr val="windowText" lastClr="000000"/>
                          </a:solidFill>
                        </a:rPr>
                        <a:t>1</a:t>
                      </a:r>
                      <a:endParaRPr lang="en-IN" sz="1400" b="1" dirty="0">
                        <a:solidFill>
                          <a:sysClr val="windowText" lastClr="000000"/>
                        </a:solidFill>
                      </a:endParaRPr>
                    </a:p>
                  </a:txBody>
                  <a:tcPr marL="69519" marR="69519" marT="34759" marB="34759">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66451496"/>
                  </a:ext>
                </a:extLst>
              </a:tr>
            </a:tbl>
          </a:graphicData>
        </a:graphic>
      </p:graphicFrame>
      <p:sp>
        <p:nvSpPr>
          <p:cNvPr id="11" name="Left Bracket 10">
            <a:extLst>
              <a:ext uri="{FF2B5EF4-FFF2-40B4-BE49-F238E27FC236}">
                <a16:creationId xmlns:a16="http://schemas.microsoft.com/office/drawing/2014/main" id="{0B117FA0-0E99-4719-A800-6625C04F4329}"/>
              </a:ext>
            </a:extLst>
          </p:cNvPr>
          <p:cNvSpPr/>
          <p:nvPr/>
        </p:nvSpPr>
        <p:spPr>
          <a:xfrm>
            <a:off x="5963678" y="1516876"/>
            <a:ext cx="242036" cy="1981785"/>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3" name="Right Bracket 12">
            <a:extLst>
              <a:ext uri="{FF2B5EF4-FFF2-40B4-BE49-F238E27FC236}">
                <a16:creationId xmlns:a16="http://schemas.microsoft.com/office/drawing/2014/main" id="{9895BF52-87A9-404D-B3F0-D08587F5BCA0}"/>
              </a:ext>
            </a:extLst>
          </p:cNvPr>
          <p:cNvSpPr/>
          <p:nvPr/>
        </p:nvSpPr>
        <p:spPr>
          <a:xfrm>
            <a:off x="10983219" y="1620613"/>
            <a:ext cx="242035" cy="1981785"/>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graphicFrame>
        <p:nvGraphicFramePr>
          <p:cNvPr id="14" name="Table 10">
            <a:extLst>
              <a:ext uri="{FF2B5EF4-FFF2-40B4-BE49-F238E27FC236}">
                <a16:creationId xmlns:a16="http://schemas.microsoft.com/office/drawing/2014/main" id="{69F1ABEF-825D-415B-AED5-1A9CC3EFEA24}"/>
              </a:ext>
            </a:extLst>
          </p:cNvPr>
          <p:cNvGraphicFramePr>
            <a:graphicFrameLocks noGrp="1"/>
          </p:cNvGraphicFramePr>
          <p:nvPr>
            <p:extLst>
              <p:ext uri="{D42A27DB-BD31-4B8C-83A1-F6EECF244321}">
                <p14:modId xmlns:p14="http://schemas.microsoft.com/office/powerpoint/2010/main" val="2034607821"/>
              </p:ext>
            </p:extLst>
          </p:nvPr>
        </p:nvGraphicFramePr>
        <p:xfrm>
          <a:off x="8437876" y="1577560"/>
          <a:ext cx="2646935" cy="1981785"/>
        </p:xfrm>
        <a:graphic>
          <a:graphicData uri="http://schemas.openxmlformats.org/drawingml/2006/table">
            <a:tbl>
              <a:tblPr firstRow="1" bandRow="1">
                <a:tableStyleId>{5C22544A-7EE6-4342-B048-85BDC9FD1C3A}</a:tableStyleId>
              </a:tblPr>
              <a:tblGrid>
                <a:gridCol w="529387">
                  <a:extLst>
                    <a:ext uri="{9D8B030D-6E8A-4147-A177-3AD203B41FA5}">
                      <a16:colId xmlns:a16="http://schemas.microsoft.com/office/drawing/2014/main" val="2128781190"/>
                    </a:ext>
                  </a:extLst>
                </a:gridCol>
                <a:gridCol w="529387">
                  <a:extLst>
                    <a:ext uri="{9D8B030D-6E8A-4147-A177-3AD203B41FA5}">
                      <a16:colId xmlns:a16="http://schemas.microsoft.com/office/drawing/2014/main" val="2280494311"/>
                    </a:ext>
                  </a:extLst>
                </a:gridCol>
                <a:gridCol w="529387">
                  <a:extLst>
                    <a:ext uri="{9D8B030D-6E8A-4147-A177-3AD203B41FA5}">
                      <a16:colId xmlns:a16="http://schemas.microsoft.com/office/drawing/2014/main" val="2394587286"/>
                    </a:ext>
                  </a:extLst>
                </a:gridCol>
                <a:gridCol w="261819">
                  <a:extLst>
                    <a:ext uri="{9D8B030D-6E8A-4147-A177-3AD203B41FA5}">
                      <a16:colId xmlns:a16="http://schemas.microsoft.com/office/drawing/2014/main" val="2450288063"/>
                    </a:ext>
                  </a:extLst>
                </a:gridCol>
                <a:gridCol w="796955">
                  <a:extLst>
                    <a:ext uri="{9D8B030D-6E8A-4147-A177-3AD203B41FA5}">
                      <a16:colId xmlns:a16="http://schemas.microsoft.com/office/drawing/2014/main" val="737210073"/>
                    </a:ext>
                  </a:extLst>
                </a:gridCol>
              </a:tblGrid>
              <a:tr h="396357">
                <a:tc>
                  <a:txBody>
                    <a:bodyPr/>
                    <a:lstStyle/>
                    <a:p>
                      <a:r>
                        <a:rPr lang="en-US" sz="1400" b="1" dirty="0">
                          <a:solidFill>
                            <a:sysClr val="windowText" lastClr="000000"/>
                          </a:solidFill>
                        </a:rPr>
                        <a:t>P</a:t>
                      </a:r>
                      <a:r>
                        <a:rPr lang="en-US" sz="1400" b="1" baseline="-25000" dirty="0">
                          <a:solidFill>
                            <a:sysClr val="windowText" lastClr="000000"/>
                          </a:solidFill>
                        </a:rPr>
                        <a:t>11</a:t>
                      </a:r>
                      <a:endParaRPr lang="en-IN" sz="1400" b="1" baseline="-25000"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P</a:t>
                      </a:r>
                      <a:r>
                        <a:rPr lang="en-US" sz="1400" b="1" baseline="-25000" dirty="0">
                          <a:solidFill>
                            <a:sysClr val="windowText" lastClr="000000"/>
                          </a:solidFill>
                        </a:rPr>
                        <a:t>12</a:t>
                      </a:r>
                      <a:endParaRPr lang="en-IN" sz="1400" b="1" baseline="-25000"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P</a:t>
                      </a:r>
                      <a:r>
                        <a:rPr lang="en-US" sz="1400" b="1" baseline="-25000" dirty="0">
                          <a:solidFill>
                            <a:sysClr val="windowText" lastClr="000000"/>
                          </a:solidFill>
                        </a:rPr>
                        <a:t>13</a:t>
                      </a:r>
                      <a:endParaRPr lang="en-IN" sz="1400" b="1" baseline="-25000"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a:t>
                      </a:r>
                      <a:endParaRPr lang="en-IN" sz="1400" b="1"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P</a:t>
                      </a:r>
                      <a:r>
                        <a:rPr lang="en-US" sz="1400" b="1" baseline="-25000" dirty="0">
                          <a:solidFill>
                            <a:sysClr val="windowText" lastClr="000000"/>
                          </a:solidFill>
                        </a:rPr>
                        <a:t>1.(n-k)</a:t>
                      </a:r>
                      <a:endParaRPr lang="en-IN" sz="1400" b="1" baseline="-25000" dirty="0">
                        <a:solidFill>
                          <a:sysClr val="windowText" lastClr="000000"/>
                        </a:solidFill>
                      </a:endParaRPr>
                    </a:p>
                  </a:txBody>
                  <a:tcPr marL="69519" marR="69519" marT="34759" marB="34759">
                    <a:solidFill>
                      <a:schemeClr val="bg1"/>
                    </a:solidFill>
                  </a:tcPr>
                </a:tc>
                <a:extLst>
                  <a:ext uri="{0D108BD9-81ED-4DB2-BD59-A6C34878D82A}">
                    <a16:rowId xmlns:a16="http://schemas.microsoft.com/office/drawing/2014/main" val="3213395992"/>
                  </a:ext>
                </a:extLst>
              </a:tr>
              <a:tr h="396357">
                <a:tc>
                  <a:txBody>
                    <a:bodyPr/>
                    <a:lstStyle/>
                    <a:p>
                      <a:r>
                        <a:rPr lang="en-US" sz="1400" b="1" dirty="0">
                          <a:solidFill>
                            <a:sysClr val="windowText" lastClr="000000"/>
                          </a:solidFill>
                        </a:rPr>
                        <a:t>P</a:t>
                      </a:r>
                      <a:r>
                        <a:rPr lang="en-US" sz="1400" b="1" baseline="-25000" dirty="0">
                          <a:solidFill>
                            <a:sysClr val="windowText" lastClr="000000"/>
                          </a:solidFill>
                        </a:rPr>
                        <a:t>21</a:t>
                      </a:r>
                      <a:endParaRPr lang="en-IN" sz="1400" b="1" baseline="-25000"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P</a:t>
                      </a:r>
                      <a:r>
                        <a:rPr lang="en-US" sz="1400" b="1" baseline="-25000" dirty="0">
                          <a:solidFill>
                            <a:sysClr val="windowText" lastClr="000000"/>
                          </a:solidFill>
                        </a:rPr>
                        <a:t>22</a:t>
                      </a:r>
                      <a:endParaRPr lang="en-IN" sz="1400" b="1" baseline="-25000"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P</a:t>
                      </a:r>
                      <a:r>
                        <a:rPr lang="en-US" sz="1400" b="1" baseline="-25000" dirty="0">
                          <a:solidFill>
                            <a:sysClr val="windowText" lastClr="000000"/>
                          </a:solidFill>
                        </a:rPr>
                        <a:t>23</a:t>
                      </a:r>
                      <a:endParaRPr lang="en-IN" sz="1400" b="1" baseline="-25000"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a:t>
                      </a:r>
                      <a:endParaRPr lang="en-IN" sz="1400" b="1"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P</a:t>
                      </a:r>
                      <a:r>
                        <a:rPr lang="en-US" sz="1400" b="1" baseline="-25000" dirty="0">
                          <a:solidFill>
                            <a:sysClr val="windowText" lastClr="000000"/>
                          </a:solidFill>
                        </a:rPr>
                        <a:t>2.(n-k)</a:t>
                      </a:r>
                      <a:endParaRPr lang="en-IN" sz="1400" b="1" baseline="-25000" dirty="0">
                        <a:solidFill>
                          <a:sysClr val="windowText" lastClr="000000"/>
                        </a:solidFill>
                      </a:endParaRPr>
                    </a:p>
                  </a:txBody>
                  <a:tcPr marL="69519" marR="69519" marT="34759" marB="34759">
                    <a:solidFill>
                      <a:schemeClr val="bg1"/>
                    </a:solidFill>
                  </a:tcPr>
                </a:tc>
                <a:extLst>
                  <a:ext uri="{0D108BD9-81ED-4DB2-BD59-A6C34878D82A}">
                    <a16:rowId xmlns:a16="http://schemas.microsoft.com/office/drawing/2014/main" val="2376344734"/>
                  </a:ext>
                </a:extLst>
              </a:tr>
              <a:tr h="396357">
                <a:tc>
                  <a:txBody>
                    <a:bodyPr/>
                    <a:lstStyle/>
                    <a:p>
                      <a:r>
                        <a:rPr lang="en-US" sz="1400" b="1" dirty="0">
                          <a:solidFill>
                            <a:sysClr val="windowText" lastClr="000000"/>
                          </a:solidFill>
                        </a:rPr>
                        <a:t>P</a:t>
                      </a:r>
                      <a:r>
                        <a:rPr lang="en-US" sz="1400" b="1" baseline="-25000" dirty="0">
                          <a:solidFill>
                            <a:sysClr val="windowText" lastClr="000000"/>
                          </a:solidFill>
                        </a:rPr>
                        <a:t>31</a:t>
                      </a:r>
                      <a:endParaRPr lang="en-IN" sz="1400" b="1" baseline="-25000"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P</a:t>
                      </a:r>
                      <a:r>
                        <a:rPr lang="en-US" sz="1400" b="1" baseline="-25000" dirty="0">
                          <a:solidFill>
                            <a:sysClr val="windowText" lastClr="000000"/>
                          </a:solidFill>
                        </a:rPr>
                        <a:t>32</a:t>
                      </a:r>
                      <a:endParaRPr lang="en-IN" sz="1400" b="1" baseline="-25000"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P</a:t>
                      </a:r>
                      <a:r>
                        <a:rPr lang="en-US" sz="1400" b="1" baseline="-25000" dirty="0">
                          <a:solidFill>
                            <a:sysClr val="windowText" lastClr="000000"/>
                          </a:solidFill>
                        </a:rPr>
                        <a:t>33</a:t>
                      </a:r>
                      <a:endParaRPr lang="en-IN" sz="1400" b="1" baseline="-25000"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a:t>
                      </a:r>
                      <a:endParaRPr lang="en-IN" sz="1400" b="1"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P</a:t>
                      </a:r>
                      <a:r>
                        <a:rPr lang="en-US" sz="1400" b="1" baseline="-25000" dirty="0">
                          <a:solidFill>
                            <a:sysClr val="windowText" lastClr="000000"/>
                          </a:solidFill>
                        </a:rPr>
                        <a:t>3.(n-k)</a:t>
                      </a:r>
                      <a:endParaRPr lang="en-IN" sz="1400" b="1" baseline="-25000" dirty="0">
                        <a:solidFill>
                          <a:sysClr val="windowText" lastClr="000000"/>
                        </a:solidFill>
                      </a:endParaRPr>
                    </a:p>
                  </a:txBody>
                  <a:tcPr marL="69519" marR="69519" marT="34759" marB="34759">
                    <a:solidFill>
                      <a:schemeClr val="bg1"/>
                    </a:solidFill>
                  </a:tcPr>
                </a:tc>
                <a:extLst>
                  <a:ext uri="{0D108BD9-81ED-4DB2-BD59-A6C34878D82A}">
                    <a16:rowId xmlns:a16="http://schemas.microsoft.com/office/drawing/2014/main" val="1834513541"/>
                  </a:ext>
                </a:extLst>
              </a:tr>
              <a:tr h="396357">
                <a:tc>
                  <a:txBody>
                    <a:bodyPr/>
                    <a:lstStyle/>
                    <a:p>
                      <a:r>
                        <a:rPr lang="en-US" sz="1400" b="1" dirty="0">
                          <a:solidFill>
                            <a:sysClr val="windowText" lastClr="000000"/>
                          </a:solidFill>
                        </a:rPr>
                        <a:t>.</a:t>
                      </a:r>
                      <a:endParaRPr lang="en-IN" sz="1400" b="1"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a:t>
                      </a:r>
                      <a:endParaRPr lang="en-IN" sz="1400" b="1"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a:t>
                      </a:r>
                      <a:endParaRPr lang="en-IN" sz="1400" b="1"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a:t>
                      </a:r>
                      <a:endParaRPr lang="en-IN" sz="1400" b="1"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a:t>
                      </a:r>
                      <a:endParaRPr lang="en-IN" sz="1400" b="1" dirty="0">
                        <a:solidFill>
                          <a:sysClr val="windowText" lastClr="000000"/>
                        </a:solidFill>
                      </a:endParaRPr>
                    </a:p>
                  </a:txBody>
                  <a:tcPr marL="69519" marR="69519" marT="34759" marB="34759">
                    <a:lnB w="12700" cmpd="sng">
                      <a:noFill/>
                    </a:lnB>
                    <a:solidFill>
                      <a:schemeClr val="bg1"/>
                    </a:solidFill>
                  </a:tcPr>
                </a:tc>
                <a:extLst>
                  <a:ext uri="{0D108BD9-81ED-4DB2-BD59-A6C34878D82A}">
                    <a16:rowId xmlns:a16="http://schemas.microsoft.com/office/drawing/2014/main" val="1781661059"/>
                  </a:ext>
                </a:extLst>
              </a:tr>
              <a:tr h="396357">
                <a:tc>
                  <a:txBody>
                    <a:bodyPr/>
                    <a:lstStyle/>
                    <a:p>
                      <a:r>
                        <a:rPr lang="en-US" sz="1400" b="1" dirty="0">
                          <a:solidFill>
                            <a:sysClr val="windowText" lastClr="000000"/>
                          </a:solidFill>
                        </a:rPr>
                        <a:t>P</a:t>
                      </a:r>
                      <a:r>
                        <a:rPr lang="en-US" sz="1400" b="1" baseline="-25000" dirty="0">
                          <a:solidFill>
                            <a:sysClr val="windowText" lastClr="000000"/>
                          </a:solidFill>
                        </a:rPr>
                        <a:t>k1</a:t>
                      </a:r>
                      <a:endParaRPr lang="en-IN" sz="1400" b="1" baseline="-25000"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P</a:t>
                      </a:r>
                      <a:r>
                        <a:rPr lang="en-US" sz="1400" b="1" baseline="-25000" dirty="0">
                          <a:solidFill>
                            <a:sysClr val="windowText" lastClr="000000"/>
                          </a:solidFill>
                        </a:rPr>
                        <a:t>k2</a:t>
                      </a:r>
                      <a:endParaRPr lang="en-IN" sz="1400" b="1" baseline="-25000"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P</a:t>
                      </a:r>
                      <a:r>
                        <a:rPr lang="en-US" sz="1400" b="1" baseline="-25000" dirty="0">
                          <a:solidFill>
                            <a:sysClr val="windowText" lastClr="000000"/>
                          </a:solidFill>
                        </a:rPr>
                        <a:t>k3</a:t>
                      </a:r>
                      <a:endParaRPr lang="en-IN" sz="1400" b="1" baseline="-25000"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a:t>
                      </a:r>
                      <a:endParaRPr lang="en-IN" sz="1400" b="1" dirty="0">
                        <a:solidFill>
                          <a:sysClr val="windowText" lastClr="000000"/>
                        </a:solidFill>
                      </a:endParaRPr>
                    </a:p>
                  </a:txBody>
                  <a:tcPr marL="69519" marR="69519" marT="34759" marB="34759">
                    <a:lnR w="12700" cmpd="sng">
                      <a:noFill/>
                    </a:lnR>
                    <a:solidFill>
                      <a:schemeClr val="bg1"/>
                    </a:solidFill>
                  </a:tcPr>
                </a:tc>
                <a:tc>
                  <a:txBody>
                    <a:bodyPr/>
                    <a:lstStyle/>
                    <a:p>
                      <a:r>
                        <a:rPr lang="en-US" sz="1400" b="1" dirty="0">
                          <a:solidFill>
                            <a:sysClr val="windowText" lastClr="000000"/>
                          </a:solidFill>
                        </a:rPr>
                        <a:t>P</a:t>
                      </a:r>
                      <a:r>
                        <a:rPr lang="en-US" sz="1400" b="1" baseline="-25000" dirty="0">
                          <a:solidFill>
                            <a:sysClr val="windowText" lastClr="000000"/>
                          </a:solidFill>
                        </a:rPr>
                        <a:t>k.(n-k)</a:t>
                      </a:r>
                      <a:endParaRPr lang="en-IN" sz="1400" b="1" baseline="-25000" dirty="0">
                        <a:solidFill>
                          <a:sysClr val="windowText" lastClr="000000"/>
                        </a:solidFill>
                      </a:endParaRPr>
                    </a:p>
                  </a:txBody>
                  <a:tcPr marL="69519" marR="69519" marT="34759" marB="34759">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66451496"/>
                  </a:ext>
                </a:extLst>
              </a:tr>
            </a:tbl>
          </a:graphicData>
        </a:graphic>
      </p:graphicFrame>
      <p:cxnSp>
        <p:nvCxnSpPr>
          <p:cNvPr id="20" name="Straight Connector 19">
            <a:extLst>
              <a:ext uri="{FF2B5EF4-FFF2-40B4-BE49-F238E27FC236}">
                <a16:creationId xmlns:a16="http://schemas.microsoft.com/office/drawing/2014/main" id="{6DF68707-716C-422F-9440-445F2C2C1116}"/>
              </a:ext>
            </a:extLst>
          </p:cNvPr>
          <p:cNvCxnSpPr/>
          <p:nvPr/>
        </p:nvCxnSpPr>
        <p:spPr>
          <a:xfrm>
            <a:off x="7576168" y="2790738"/>
            <a:ext cx="353962" cy="294968"/>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0FDDBA8-B67A-42B6-9CB1-22682DA8A060}"/>
              </a:ext>
            </a:extLst>
          </p:cNvPr>
          <p:cNvCxnSpPr/>
          <p:nvPr/>
        </p:nvCxnSpPr>
        <p:spPr>
          <a:xfrm>
            <a:off x="8352917" y="1452651"/>
            <a:ext cx="0" cy="2106090"/>
          </a:xfrm>
          <a:prstGeom prst="line">
            <a:avLst/>
          </a:prstGeom>
          <a:ln>
            <a:solidFill>
              <a:schemeClr val="tx1"/>
            </a:solidFill>
            <a:prstDash val="lgDashDot"/>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981E8A0-3655-4935-963F-8B50C09F106B}"/>
              </a:ext>
            </a:extLst>
          </p:cNvPr>
          <p:cNvSpPr txBox="1"/>
          <p:nvPr/>
        </p:nvSpPr>
        <p:spPr>
          <a:xfrm>
            <a:off x="6820833" y="3837021"/>
            <a:ext cx="755335" cy="369332"/>
          </a:xfrm>
          <a:prstGeom prst="rect">
            <a:avLst/>
          </a:prstGeom>
          <a:noFill/>
        </p:spPr>
        <p:txBody>
          <a:bodyPr wrap="none" rtlCol="0">
            <a:spAutoFit/>
          </a:bodyPr>
          <a:lstStyle/>
          <a:p>
            <a:r>
              <a:rPr lang="en-US" dirty="0"/>
              <a:t>(K x k)</a:t>
            </a:r>
            <a:endParaRPr lang="en-IN" dirty="0"/>
          </a:p>
        </p:txBody>
      </p:sp>
      <p:sp>
        <p:nvSpPr>
          <p:cNvPr id="26" name="TextBox 25">
            <a:extLst>
              <a:ext uri="{FF2B5EF4-FFF2-40B4-BE49-F238E27FC236}">
                <a16:creationId xmlns:a16="http://schemas.microsoft.com/office/drawing/2014/main" id="{C1E5EAB6-8BC7-42EC-8A8B-012F3454CD12}"/>
              </a:ext>
            </a:extLst>
          </p:cNvPr>
          <p:cNvSpPr txBox="1"/>
          <p:nvPr/>
        </p:nvSpPr>
        <p:spPr>
          <a:xfrm>
            <a:off x="9404354" y="3837021"/>
            <a:ext cx="772969" cy="369332"/>
          </a:xfrm>
          <a:prstGeom prst="rect">
            <a:avLst/>
          </a:prstGeom>
          <a:noFill/>
        </p:spPr>
        <p:txBody>
          <a:bodyPr wrap="none" rtlCol="0">
            <a:spAutoFit/>
          </a:bodyPr>
          <a:lstStyle/>
          <a:p>
            <a:r>
              <a:rPr lang="en-US" dirty="0"/>
              <a:t>(K x n)</a:t>
            </a:r>
            <a:endParaRPr lang="en-IN" dirty="0"/>
          </a:p>
        </p:txBody>
      </p:sp>
      <p:sp>
        <p:nvSpPr>
          <p:cNvPr id="27" name="Left Brace 26">
            <a:extLst>
              <a:ext uri="{FF2B5EF4-FFF2-40B4-BE49-F238E27FC236}">
                <a16:creationId xmlns:a16="http://schemas.microsoft.com/office/drawing/2014/main" id="{65144D0E-A804-4D1E-87CF-8E888CE46789}"/>
              </a:ext>
            </a:extLst>
          </p:cNvPr>
          <p:cNvSpPr/>
          <p:nvPr/>
        </p:nvSpPr>
        <p:spPr>
          <a:xfrm rot="16200000">
            <a:off x="7059268" y="2945048"/>
            <a:ext cx="234623" cy="150710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8" name="Left Brace 27">
            <a:extLst>
              <a:ext uri="{FF2B5EF4-FFF2-40B4-BE49-F238E27FC236}">
                <a16:creationId xmlns:a16="http://schemas.microsoft.com/office/drawing/2014/main" id="{F8B8356E-F9AA-48EC-B313-A5C5FA66DF2C}"/>
              </a:ext>
            </a:extLst>
          </p:cNvPr>
          <p:cNvSpPr/>
          <p:nvPr/>
        </p:nvSpPr>
        <p:spPr>
          <a:xfrm rot="16200000">
            <a:off x="9690284" y="2966159"/>
            <a:ext cx="234623" cy="150710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aphicFrame>
        <p:nvGraphicFramePr>
          <p:cNvPr id="29" name="Table 29">
            <a:extLst>
              <a:ext uri="{FF2B5EF4-FFF2-40B4-BE49-F238E27FC236}">
                <a16:creationId xmlns:a16="http://schemas.microsoft.com/office/drawing/2014/main" id="{A41EF360-12A0-4DC0-A388-340D94A746A9}"/>
              </a:ext>
            </a:extLst>
          </p:cNvPr>
          <p:cNvGraphicFramePr>
            <a:graphicFrameLocks noGrp="1"/>
          </p:cNvGraphicFramePr>
          <p:nvPr>
            <p:extLst>
              <p:ext uri="{D42A27DB-BD31-4B8C-83A1-F6EECF244321}">
                <p14:modId xmlns:p14="http://schemas.microsoft.com/office/powerpoint/2010/main" val="3552635920"/>
              </p:ext>
            </p:extLst>
          </p:nvPr>
        </p:nvGraphicFramePr>
        <p:xfrm>
          <a:off x="1032604" y="1511193"/>
          <a:ext cx="2421790" cy="370840"/>
        </p:xfrm>
        <a:graphic>
          <a:graphicData uri="http://schemas.openxmlformats.org/drawingml/2006/table">
            <a:tbl>
              <a:tblPr firstRow="1" bandRow="1">
                <a:tableStyleId>{5C22544A-7EE6-4342-B048-85BDC9FD1C3A}</a:tableStyleId>
              </a:tblPr>
              <a:tblGrid>
                <a:gridCol w="484358">
                  <a:extLst>
                    <a:ext uri="{9D8B030D-6E8A-4147-A177-3AD203B41FA5}">
                      <a16:colId xmlns:a16="http://schemas.microsoft.com/office/drawing/2014/main" val="1895078205"/>
                    </a:ext>
                  </a:extLst>
                </a:gridCol>
                <a:gridCol w="484358">
                  <a:extLst>
                    <a:ext uri="{9D8B030D-6E8A-4147-A177-3AD203B41FA5}">
                      <a16:colId xmlns:a16="http://schemas.microsoft.com/office/drawing/2014/main" val="1415864867"/>
                    </a:ext>
                  </a:extLst>
                </a:gridCol>
                <a:gridCol w="484358">
                  <a:extLst>
                    <a:ext uri="{9D8B030D-6E8A-4147-A177-3AD203B41FA5}">
                      <a16:colId xmlns:a16="http://schemas.microsoft.com/office/drawing/2014/main" val="1463299178"/>
                    </a:ext>
                  </a:extLst>
                </a:gridCol>
                <a:gridCol w="484358">
                  <a:extLst>
                    <a:ext uri="{9D8B030D-6E8A-4147-A177-3AD203B41FA5}">
                      <a16:colId xmlns:a16="http://schemas.microsoft.com/office/drawing/2014/main" val="1409618520"/>
                    </a:ext>
                  </a:extLst>
                </a:gridCol>
                <a:gridCol w="484358">
                  <a:extLst>
                    <a:ext uri="{9D8B030D-6E8A-4147-A177-3AD203B41FA5}">
                      <a16:colId xmlns:a16="http://schemas.microsoft.com/office/drawing/2014/main" val="3131790660"/>
                    </a:ext>
                  </a:extLst>
                </a:gridCol>
              </a:tblGrid>
              <a:tr h="370840">
                <a:tc>
                  <a:txBody>
                    <a:bodyPr/>
                    <a:lstStyle/>
                    <a:p>
                      <a:r>
                        <a:rPr lang="en-US" dirty="0">
                          <a:solidFill>
                            <a:schemeClr val="tx1"/>
                          </a:solidFill>
                        </a:rPr>
                        <a:t>c </a:t>
                      </a:r>
                      <a:r>
                        <a:rPr lang="en-US" baseline="-25000" dirty="0">
                          <a:solidFill>
                            <a:schemeClr val="tx1"/>
                          </a:solidFill>
                        </a:rPr>
                        <a:t>1</a:t>
                      </a:r>
                      <a:endParaRPr lang="en-IN" baseline="-250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dirty="0">
                          <a:solidFill>
                            <a:schemeClr val="tx1"/>
                          </a:solidFill>
                        </a:rPr>
                        <a:t>c </a:t>
                      </a:r>
                      <a:r>
                        <a:rPr lang="en-US" baseline="-25000" dirty="0">
                          <a:solidFill>
                            <a:schemeClr val="tx1"/>
                          </a:solidFill>
                        </a:rPr>
                        <a:t>2</a:t>
                      </a:r>
                      <a:endParaRPr lang="en-IN" baseline="-250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dirty="0">
                          <a:solidFill>
                            <a:schemeClr val="tx1"/>
                          </a:solidFill>
                        </a:rPr>
                        <a:t>c </a:t>
                      </a:r>
                      <a:r>
                        <a:rPr lang="en-US" baseline="-25000" dirty="0">
                          <a:solidFill>
                            <a:schemeClr val="tx1"/>
                          </a:solidFill>
                        </a:rPr>
                        <a:t>3</a:t>
                      </a:r>
                      <a:endParaRPr lang="en-IN" baseline="-250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dirty="0">
                          <a:solidFill>
                            <a:schemeClr val="tx1"/>
                          </a:solidFill>
                        </a:rPr>
                        <a:t>…..</a:t>
                      </a:r>
                      <a:endParaRPr lang="en-IN"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dirty="0">
                          <a:solidFill>
                            <a:schemeClr val="tx1"/>
                          </a:solidFill>
                        </a:rPr>
                        <a:t>c </a:t>
                      </a:r>
                      <a:r>
                        <a:rPr lang="en-US" baseline="-25000" dirty="0">
                          <a:solidFill>
                            <a:schemeClr val="tx1"/>
                          </a:solidFill>
                        </a:rPr>
                        <a:t>n</a:t>
                      </a:r>
                      <a:endParaRPr lang="en-IN" baseline="-250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04094687"/>
                  </a:ext>
                </a:extLst>
              </a:tr>
            </a:tbl>
          </a:graphicData>
        </a:graphic>
      </p:graphicFrame>
      <p:sp>
        <p:nvSpPr>
          <p:cNvPr id="31" name="Right Bracket 30">
            <a:extLst>
              <a:ext uri="{FF2B5EF4-FFF2-40B4-BE49-F238E27FC236}">
                <a16:creationId xmlns:a16="http://schemas.microsoft.com/office/drawing/2014/main" id="{915FC0E8-E1F0-423D-A528-1DAD51F0D607}"/>
              </a:ext>
            </a:extLst>
          </p:cNvPr>
          <p:cNvSpPr/>
          <p:nvPr/>
        </p:nvSpPr>
        <p:spPr>
          <a:xfrm>
            <a:off x="3272549" y="1575813"/>
            <a:ext cx="85673" cy="328081"/>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2" name="Right Bracket 31">
            <a:extLst>
              <a:ext uri="{FF2B5EF4-FFF2-40B4-BE49-F238E27FC236}">
                <a16:creationId xmlns:a16="http://schemas.microsoft.com/office/drawing/2014/main" id="{1654FB64-B022-43EA-BB34-6F5A28EDA74E}"/>
              </a:ext>
            </a:extLst>
          </p:cNvPr>
          <p:cNvSpPr/>
          <p:nvPr/>
        </p:nvSpPr>
        <p:spPr>
          <a:xfrm rot="10800000">
            <a:off x="1039673" y="1573617"/>
            <a:ext cx="85673" cy="328081"/>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aphicFrame>
        <p:nvGraphicFramePr>
          <p:cNvPr id="33" name="Table 29">
            <a:extLst>
              <a:ext uri="{FF2B5EF4-FFF2-40B4-BE49-F238E27FC236}">
                <a16:creationId xmlns:a16="http://schemas.microsoft.com/office/drawing/2014/main" id="{B1B477D2-81CB-477B-B7A7-B38F4312F6A6}"/>
              </a:ext>
            </a:extLst>
          </p:cNvPr>
          <p:cNvGraphicFramePr>
            <a:graphicFrameLocks noGrp="1"/>
          </p:cNvGraphicFramePr>
          <p:nvPr>
            <p:extLst>
              <p:ext uri="{D42A27DB-BD31-4B8C-83A1-F6EECF244321}">
                <p14:modId xmlns:p14="http://schemas.microsoft.com/office/powerpoint/2010/main" val="2906153254"/>
              </p:ext>
            </p:extLst>
          </p:nvPr>
        </p:nvGraphicFramePr>
        <p:xfrm>
          <a:off x="3534122" y="1560356"/>
          <a:ext cx="2421790" cy="370840"/>
        </p:xfrm>
        <a:graphic>
          <a:graphicData uri="http://schemas.openxmlformats.org/drawingml/2006/table">
            <a:tbl>
              <a:tblPr firstRow="1" bandRow="1">
                <a:tableStyleId>{5C22544A-7EE6-4342-B048-85BDC9FD1C3A}</a:tableStyleId>
              </a:tblPr>
              <a:tblGrid>
                <a:gridCol w="484358">
                  <a:extLst>
                    <a:ext uri="{9D8B030D-6E8A-4147-A177-3AD203B41FA5}">
                      <a16:colId xmlns:a16="http://schemas.microsoft.com/office/drawing/2014/main" val="1895078205"/>
                    </a:ext>
                  </a:extLst>
                </a:gridCol>
                <a:gridCol w="484358">
                  <a:extLst>
                    <a:ext uri="{9D8B030D-6E8A-4147-A177-3AD203B41FA5}">
                      <a16:colId xmlns:a16="http://schemas.microsoft.com/office/drawing/2014/main" val="1415864867"/>
                    </a:ext>
                  </a:extLst>
                </a:gridCol>
                <a:gridCol w="484358">
                  <a:extLst>
                    <a:ext uri="{9D8B030D-6E8A-4147-A177-3AD203B41FA5}">
                      <a16:colId xmlns:a16="http://schemas.microsoft.com/office/drawing/2014/main" val="1463299178"/>
                    </a:ext>
                  </a:extLst>
                </a:gridCol>
                <a:gridCol w="484358">
                  <a:extLst>
                    <a:ext uri="{9D8B030D-6E8A-4147-A177-3AD203B41FA5}">
                      <a16:colId xmlns:a16="http://schemas.microsoft.com/office/drawing/2014/main" val="1409618520"/>
                    </a:ext>
                  </a:extLst>
                </a:gridCol>
                <a:gridCol w="484358">
                  <a:extLst>
                    <a:ext uri="{9D8B030D-6E8A-4147-A177-3AD203B41FA5}">
                      <a16:colId xmlns:a16="http://schemas.microsoft.com/office/drawing/2014/main" val="3131790660"/>
                    </a:ext>
                  </a:extLst>
                </a:gridCol>
              </a:tblGrid>
              <a:tr h="370840">
                <a:tc>
                  <a:txBody>
                    <a:bodyPr/>
                    <a:lstStyle/>
                    <a:p>
                      <a:r>
                        <a:rPr lang="en-US" dirty="0">
                          <a:solidFill>
                            <a:schemeClr val="tx1"/>
                          </a:solidFill>
                        </a:rPr>
                        <a:t>d</a:t>
                      </a:r>
                      <a:r>
                        <a:rPr lang="en-US" baseline="-25000" dirty="0">
                          <a:solidFill>
                            <a:schemeClr val="tx1"/>
                          </a:solidFill>
                        </a:rPr>
                        <a:t>1</a:t>
                      </a:r>
                      <a:endParaRPr lang="en-IN" baseline="-250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dirty="0">
                          <a:solidFill>
                            <a:schemeClr val="tx1"/>
                          </a:solidFill>
                        </a:rPr>
                        <a:t>d</a:t>
                      </a:r>
                      <a:r>
                        <a:rPr lang="en-US" baseline="-25000" dirty="0">
                          <a:solidFill>
                            <a:schemeClr val="tx1"/>
                          </a:solidFill>
                        </a:rPr>
                        <a:t>2</a:t>
                      </a:r>
                      <a:endParaRPr lang="en-IN" baseline="-250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dirty="0">
                          <a:solidFill>
                            <a:schemeClr val="tx1"/>
                          </a:solidFill>
                        </a:rPr>
                        <a:t>d</a:t>
                      </a:r>
                      <a:r>
                        <a:rPr lang="en-US" baseline="-25000" dirty="0">
                          <a:solidFill>
                            <a:schemeClr val="tx1"/>
                          </a:solidFill>
                        </a:rPr>
                        <a:t>3</a:t>
                      </a:r>
                      <a:endParaRPr lang="en-IN" baseline="-250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dirty="0">
                          <a:solidFill>
                            <a:schemeClr val="tx1"/>
                          </a:solidFill>
                        </a:rPr>
                        <a:t>…..</a:t>
                      </a:r>
                      <a:endParaRPr lang="en-IN"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dirty="0" err="1">
                          <a:solidFill>
                            <a:schemeClr val="tx1"/>
                          </a:solidFill>
                        </a:rPr>
                        <a:t>d</a:t>
                      </a:r>
                      <a:r>
                        <a:rPr lang="en-US" baseline="-25000" dirty="0" err="1">
                          <a:solidFill>
                            <a:schemeClr val="tx1"/>
                          </a:solidFill>
                        </a:rPr>
                        <a:t>n</a:t>
                      </a:r>
                      <a:endParaRPr lang="en-IN" baseline="-250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04094687"/>
                  </a:ext>
                </a:extLst>
              </a:tr>
            </a:tbl>
          </a:graphicData>
        </a:graphic>
      </p:graphicFrame>
      <p:sp>
        <p:nvSpPr>
          <p:cNvPr id="34" name="Right Bracket 33">
            <a:extLst>
              <a:ext uri="{FF2B5EF4-FFF2-40B4-BE49-F238E27FC236}">
                <a16:creationId xmlns:a16="http://schemas.microsoft.com/office/drawing/2014/main" id="{FA73075B-37C1-4F88-9AE5-55D0D5A1E158}"/>
              </a:ext>
            </a:extLst>
          </p:cNvPr>
          <p:cNvSpPr/>
          <p:nvPr/>
        </p:nvSpPr>
        <p:spPr>
          <a:xfrm>
            <a:off x="5774067" y="1575813"/>
            <a:ext cx="85673" cy="328081"/>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5" name="Right Bracket 34">
            <a:extLst>
              <a:ext uri="{FF2B5EF4-FFF2-40B4-BE49-F238E27FC236}">
                <a16:creationId xmlns:a16="http://schemas.microsoft.com/office/drawing/2014/main" id="{250C3985-6F3A-4F7A-A3FE-2F117220E6E6}"/>
              </a:ext>
            </a:extLst>
          </p:cNvPr>
          <p:cNvSpPr/>
          <p:nvPr/>
        </p:nvSpPr>
        <p:spPr>
          <a:xfrm rot="10800000">
            <a:off x="3550901" y="1573617"/>
            <a:ext cx="85673" cy="328081"/>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6" name="TextBox 35">
            <a:extLst>
              <a:ext uri="{FF2B5EF4-FFF2-40B4-BE49-F238E27FC236}">
                <a16:creationId xmlns:a16="http://schemas.microsoft.com/office/drawing/2014/main" id="{8FEC8353-F1BC-415B-BD39-71ED5530A3EB}"/>
              </a:ext>
            </a:extLst>
          </p:cNvPr>
          <p:cNvSpPr txBox="1"/>
          <p:nvPr/>
        </p:nvSpPr>
        <p:spPr>
          <a:xfrm>
            <a:off x="3324017" y="1570863"/>
            <a:ext cx="300082" cy="369332"/>
          </a:xfrm>
          <a:prstGeom prst="rect">
            <a:avLst/>
          </a:prstGeom>
          <a:noFill/>
        </p:spPr>
        <p:txBody>
          <a:bodyPr wrap="none" rtlCol="0">
            <a:spAutoFit/>
          </a:bodyPr>
          <a:lstStyle/>
          <a:p>
            <a:r>
              <a:rPr lang="en-US" dirty="0"/>
              <a:t>=</a:t>
            </a:r>
            <a:endParaRPr lang="en-IN" dirty="0"/>
          </a:p>
        </p:txBody>
      </p:sp>
      <p:sp>
        <p:nvSpPr>
          <p:cNvPr id="37" name="TextBox 36">
            <a:extLst>
              <a:ext uri="{FF2B5EF4-FFF2-40B4-BE49-F238E27FC236}">
                <a16:creationId xmlns:a16="http://schemas.microsoft.com/office/drawing/2014/main" id="{99E32145-9108-4ADC-B68D-CFE3AB097EC3}"/>
              </a:ext>
            </a:extLst>
          </p:cNvPr>
          <p:cNvSpPr txBox="1"/>
          <p:nvPr/>
        </p:nvSpPr>
        <p:spPr>
          <a:xfrm>
            <a:off x="939389" y="943645"/>
            <a:ext cx="1298753" cy="369332"/>
          </a:xfrm>
          <a:prstGeom prst="rect">
            <a:avLst/>
          </a:prstGeom>
          <a:noFill/>
        </p:spPr>
        <p:txBody>
          <a:bodyPr wrap="none" rtlCol="0">
            <a:spAutoFit/>
          </a:bodyPr>
          <a:lstStyle/>
          <a:p>
            <a:r>
              <a:rPr lang="en-US" sz="1800" dirty="0"/>
              <a:t>[C] = [D].[G]</a:t>
            </a:r>
            <a:endParaRPr lang="en-IN" dirty="0"/>
          </a:p>
        </p:txBody>
      </p:sp>
      <p:sp>
        <p:nvSpPr>
          <p:cNvPr id="22" name="TextBox 21">
            <a:extLst>
              <a:ext uri="{FF2B5EF4-FFF2-40B4-BE49-F238E27FC236}">
                <a16:creationId xmlns:a16="http://schemas.microsoft.com/office/drawing/2014/main" id="{A2FDFE32-6A22-4BF0-AC47-3A47DB52695B}"/>
              </a:ext>
            </a:extLst>
          </p:cNvPr>
          <p:cNvSpPr txBox="1"/>
          <p:nvPr/>
        </p:nvSpPr>
        <p:spPr>
          <a:xfrm>
            <a:off x="1750855" y="4589741"/>
            <a:ext cx="7944461" cy="163121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where, </a:t>
            </a:r>
          </a:p>
          <a:p>
            <a:r>
              <a:rPr lang="en-IN" sz="2000" dirty="0">
                <a:latin typeface="Times New Roman" panose="02020603050405020304" pitchFamily="18" charset="0"/>
                <a:cs typeface="Times New Roman" panose="02020603050405020304" pitchFamily="18" charset="0"/>
              </a:rPr>
              <a:t>[G] = [</a:t>
            </a:r>
            <a:r>
              <a:rPr lang="en-IN" sz="2000" dirty="0" err="1">
                <a:latin typeface="Times New Roman" panose="02020603050405020304" pitchFamily="18" charset="0"/>
                <a:cs typeface="Times New Roman" panose="02020603050405020304" pitchFamily="18" charset="0"/>
              </a:rPr>
              <a:t>Ik</a:t>
            </a:r>
            <a:r>
              <a:rPr lang="en-IN" sz="2000" dirty="0">
                <a:latin typeface="Times New Roman" panose="02020603050405020304" pitchFamily="18" charset="0"/>
                <a:cs typeface="Times New Roman" panose="02020603050405020304" pitchFamily="18" charset="0"/>
              </a:rPr>
              <a:t> ¦ P] </a:t>
            </a:r>
            <a:r>
              <a:rPr lang="en-IN" sz="2000" baseline="-25000" dirty="0">
                <a:latin typeface="Times New Roman" panose="02020603050405020304" pitchFamily="18" charset="0"/>
                <a:cs typeface="Times New Roman" panose="02020603050405020304" pitchFamily="18" charset="0"/>
              </a:rPr>
              <a:t>(k x n) </a:t>
            </a:r>
            <a:r>
              <a:rPr lang="en-IN" sz="2000" dirty="0">
                <a:latin typeface="Times New Roman" panose="02020603050405020304" pitchFamily="18" charset="0"/>
                <a:cs typeface="Times New Roman" panose="02020603050405020304" pitchFamily="18" charset="0"/>
              </a:rPr>
              <a:t>where </a:t>
            </a:r>
            <a:r>
              <a:rPr lang="en-IN" sz="2000" dirty="0" err="1">
                <a:latin typeface="Times New Roman" panose="02020603050405020304" pitchFamily="18" charset="0"/>
                <a:cs typeface="Times New Roman" panose="02020603050405020304" pitchFamily="18" charset="0"/>
              </a:rPr>
              <a:t>I</a:t>
            </a:r>
            <a:r>
              <a:rPr lang="en-IN" sz="2000" baseline="-25000" dirty="0" err="1">
                <a:latin typeface="Times New Roman" panose="02020603050405020304" pitchFamily="18" charset="0"/>
                <a:cs typeface="Times New Roman" panose="02020603050405020304" pitchFamily="18" charset="0"/>
              </a:rPr>
              <a:t>k</a:t>
            </a:r>
            <a:r>
              <a:rPr lang="en-IN" sz="2000" dirty="0">
                <a:latin typeface="Times New Roman" panose="02020603050405020304" pitchFamily="18" charset="0"/>
                <a:cs typeface="Times New Roman" panose="02020603050405020304" pitchFamily="18" charset="0"/>
              </a:rPr>
              <a:t> is unit matrix of order ‘k’.</a:t>
            </a:r>
          </a:p>
          <a:p>
            <a:r>
              <a:rPr lang="en-IN" sz="2000" dirty="0">
                <a:latin typeface="Times New Roman" panose="02020603050405020304" pitchFamily="18" charset="0"/>
                <a:cs typeface="Times New Roman" panose="02020603050405020304" pitchFamily="18" charset="0"/>
              </a:rPr>
              <a:t>                                       [P]= Parity matrix of order k x (n-k).</a:t>
            </a:r>
          </a:p>
          <a:p>
            <a:r>
              <a:rPr lang="en-IN" sz="2000" dirty="0">
                <a:latin typeface="Times New Roman" panose="02020603050405020304" pitchFamily="18" charset="0"/>
                <a:cs typeface="Times New Roman" panose="02020603050405020304" pitchFamily="18" charset="0"/>
              </a:rPr>
              <a:t> Also , Generator Matrix can be represented as [G] = [P ¦ </a:t>
            </a:r>
            <a:r>
              <a:rPr lang="en-IN" sz="2000" dirty="0" err="1">
                <a:latin typeface="Times New Roman" panose="02020603050405020304" pitchFamily="18" charset="0"/>
                <a:cs typeface="Times New Roman" panose="02020603050405020304" pitchFamily="18" charset="0"/>
              </a:rPr>
              <a:t>I</a:t>
            </a:r>
            <a:r>
              <a:rPr lang="en-IN" sz="2000" baseline="-25000" dirty="0" err="1">
                <a:latin typeface="Times New Roman" panose="02020603050405020304" pitchFamily="18" charset="0"/>
                <a:cs typeface="Times New Roman" panose="02020603050405020304" pitchFamily="18" charset="0"/>
              </a:rPr>
              <a:t>k</a:t>
            </a:r>
            <a:r>
              <a:rPr lang="en-IN" sz="2000" dirty="0">
                <a:latin typeface="Times New Roman" panose="02020603050405020304" pitchFamily="18" charset="0"/>
                <a:cs typeface="Times New Roman" panose="02020603050405020304" pitchFamily="18" charset="0"/>
              </a:rPr>
              <a:t>] </a:t>
            </a:r>
          </a:p>
          <a:p>
            <a:endParaRPr lang="en-IN" sz="20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1C041907-AFDA-47D3-91F5-0D84F676108C}"/>
              </a:ext>
            </a:extLst>
          </p:cNvPr>
          <p:cNvSpPr>
            <a:spLocks noGrp="1"/>
          </p:cNvSpPr>
          <p:nvPr>
            <p:ph type="ftr" sz="quarter" idx="11"/>
          </p:nvPr>
        </p:nvSpPr>
        <p:spPr/>
        <p:txBody>
          <a:bodyPr/>
          <a:lstStyle/>
          <a:p>
            <a:r>
              <a:rPr lang="en-IN" sz="1200">
                <a:solidFill>
                  <a:schemeClr val="bg1">
                    <a:lumMod val="85000"/>
                  </a:schemeClr>
                </a:solidFill>
              </a:rPr>
              <a:t>ECE, DSCE</a:t>
            </a:r>
          </a:p>
        </p:txBody>
      </p:sp>
      <p:sp>
        <p:nvSpPr>
          <p:cNvPr id="3" name="Slide Number Placeholder 2">
            <a:extLst>
              <a:ext uri="{FF2B5EF4-FFF2-40B4-BE49-F238E27FC236}">
                <a16:creationId xmlns:a16="http://schemas.microsoft.com/office/drawing/2014/main" id="{50057B97-C517-4F7A-8378-D1BF8A5FDD55}"/>
              </a:ext>
            </a:extLst>
          </p:cNvPr>
          <p:cNvSpPr>
            <a:spLocks noGrp="1"/>
          </p:cNvSpPr>
          <p:nvPr>
            <p:ph type="sldNum" sz="quarter" idx="12"/>
          </p:nvPr>
        </p:nvSpPr>
        <p:spPr/>
        <p:txBody>
          <a:bodyPr/>
          <a:lstStyle/>
          <a:p>
            <a:fld id="{9346C1FC-1CAB-4575-AE09-B0DE89BB7F54}" type="slidenum">
              <a:rPr lang="en-IN" sz="1200" smtClean="0">
                <a:solidFill>
                  <a:schemeClr val="bg1">
                    <a:lumMod val="85000"/>
                  </a:schemeClr>
                </a:solidFill>
              </a:rPr>
              <a:t>7</a:t>
            </a:fld>
            <a:endParaRPr lang="en-IN" sz="1200">
              <a:solidFill>
                <a:schemeClr val="bg1">
                  <a:lumMod val="85000"/>
                </a:schemeClr>
              </a:solidFill>
            </a:endParaRPr>
          </a:p>
        </p:txBody>
      </p:sp>
    </p:spTree>
    <p:extLst>
      <p:ext uri="{BB962C8B-B14F-4D97-AF65-F5344CB8AC3E}">
        <p14:creationId xmlns:p14="http://schemas.microsoft.com/office/powerpoint/2010/main" val="993568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7">
            <a:extLst>
              <a:ext uri="{FF2B5EF4-FFF2-40B4-BE49-F238E27FC236}">
                <a16:creationId xmlns:a16="http://schemas.microsoft.com/office/drawing/2014/main" id="{83DE0DDB-B45C-4B3B-90DA-D27E473410F7}"/>
              </a:ext>
            </a:extLst>
          </p:cNvPr>
          <p:cNvSpPr txBox="1">
            <a:spLocks noGrp="1"/>
          </p:cNvSpPr>
          <p:nvPr/>
        </p:nvSpPr>
        <p:spPr>
          <a:xfrm>
            <a:off x="3378865" y="331945"/>
            <a:ext cx="5434270" cy="513715"/>
          </a:xfrm>
          <a:prstGeom prst="rect">
            <a:avLst/>
          </a:prstGeom>
        </p:spPr>
        <p:txBody>
          <a:bodyPr vert="horz" wrap="square" lIns="0" tIns="12700" rIns="0" bIns="0" rtlCol="0">
            <a:spAutoFit/>
          </a:bodyPr>
          <a:lstStyle>
            <a:lvl1pPr>
              <a:defRPr sz="2800" b="0" i="0">
                <a:solidFill>
                  <a:srgbClr val="001F5F"/>
                </a:solidFill>
                <a:latin typeface="Times New Roman"/>
                <a:ea typeface="+mj-ea"/>
                <a:cs typeface="Times New Roman"/>
              </a:defRPr>
            </a:lvl1pPr>
          </a:lstStyle>
          <a:p>
            <a:pPr marL="12700">
              <a:lnSpc>
                <a:spcPct val="100000"/>
              </a:lnSpc>
              <a:spcBef>
                <a:spcPts val="100"/>
              </a:spcBef>
            </a:pPr>
            <a:r>
              <a:rPr lang="en-US" sz="3200" u="sng" dirty="0">
                <a:solidFill>
                  <a:schemeClr val="tx1"/>
                </a:solidFill>
                <a:latin typeface="Times New Roman"/>
                <a:cs typeface="Times New Roman"/>
              </a:rPr>
              <a:t>PARITY CHECK MATRIX (H)</a:t>
            </a:r>
            <a:endParaRPr sz="3200" u="sng" dirty="0">
              <a:solidFill>
                <a:schemeClr val="tx1"/>
              </a:solidFill>
              <a:latin typeface="Times New Roman"/>
              <a:cs typeface="Times New Roman"/>
            </a:endParaRPr>
          </a:p>
        </p:txBody>
      </p:sp>
      <p:sp>
        <p:nvSpPr>
          <p:cNvPr id="4" name="TextBox 3">
            <a:extLst>
              <a:ext uri="{FF2B5EF4-FFF2-40B4-BE49-F238E27FC236}">
                <a16:creationId xmlns:a16="http://schemas.microsoft.com/office/drawing/2014/main" id="{6EE23CFB-3120-42CA-8EDB-0AC7710AD601}"/>
              </a:ext>
            </a:extLst>
          </p:cNvPr>
          <p:cNvSpPr txBox="1"/>
          <p:nvPr/>
        </p:nvSpPr>
        <p:spPr>
          <a:xfrm>
            <a:off x="703006" y="615614"/>
            <a:ext cx="10785988" cy="1200329"/>
          </a:xfrm>
          <a:prstGeom prst="rect">
            <a:avLst/>
          </a:prstGeom>
          <a:noFill/>
        </p:spPr>
        <p:txBody>
          <a:bodyPr wrap="square">
            <a:spAutoFit/>
          </a:bodyPr>
          <a:lstStyle/>
          <a:p>
            <a:pPr marL="457200" indent="-4572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When G is systematic, it is easy to determine the parity check matrix H as:</a:t>
            </a:r>
          </a:p>
          <a:p>
            <a:r>
              <a:rPr lang="en-IN" sz="2400" dirty="0">
                <a:latin typeface="Times New Roman" panose="02020603050405020304" pitchFamily="18" charset="0"/>
                <a:cs typeface="Times New Roman" panose="02020603050405020304" pitchFamily="18" charset="0"/>
              </a:rPr>
              <a:t>                                          H = [𝑃</a:t>
            </a:r>
            <a:r>
              <a:rPr lang="en-IN" sz="2400" baseline="30000" dirty="0">
                <a:latin typeface="Times New Roman" panose="02020603050405020304" pitchFamily="18" charset="0"/>
                <a:cs typeface="Times New Roman" panose="02020603050405020304" pitchFamily="18" charset="0"/>
              </a:rPr>
              <a:t>𝑇</a:t>
            </a:r>
            <a:r>
              <a:rPr lang="en-IN" sz="2400" dirty="0">
                <a:latin typeface="Times New Roman" panose="02020603050405020304" pitchFamily="18" charset="0"/>
                <a:cs typeface="Times New Roman" panose="02020603050405020304" pitchFamily="18" charset="0"/>
              </a:rPr>
              <a:t>  𝐼</a:t>
            </a:r>
            <a:r>
              <a:rPr lang="en-IN" sz="2400" baseline="-25000" dirty="0">
                <a:latin typeface="Times New Roman" panose="02020603050405020304" pitchFamily="18" charset="0"/>
                <a:cs typeface="Times New Roman" panose="02020603050405020304" pitchFamily="18" charset="0"/>
              </a:rPr>
              <a:t>(𝑛−𝑘) </a:t>
            </a:r>
            <a:r>
              <a:rPr lang="en-IN" sz="2400" dirty="0">
                <a:latin typeface="Times New Roman" panose="02020603050405020304" pitchFamily="18" charset="0"/>
                <a:cs typeface="Times New Roman" panose="02020603050405020304" pitchFamily="18" charset="0"/>
              </a:rPr>
              <a:t>]</a:t>
            </a:r>
          </a:p>
        </p:txBody>
      </p:sp>
      <p:graphicFrame>
        <p:nvGraphicFramePr>
          <p:cNvPr id="6" name="Table 10">
            <a:extLst>
              <a:ext uri="{FF2B5EF4-FFF2-40B4-BE49-F238E27FC236}">
                <a16:creationId xmlns:a16="http://schemas.microsoft.com/office/drawing/2014/main" id="{4CFB7F4D-5D11-46C0-BF96-AD40AE4EAE5E}"/>
              </a:ext>
            </a:extLst>
          </p:cNvPr>
          <p:cNvGraphicFramePr>
            <a:graphicFrameLocks noGrp="1"/>
          </p:cNvGraphicFramePr>
          <p:nvPr>
            <p:extLst>
              <p:ext uri="{D42A27DB-BD31-4B8C-83A1-F6EECF244321}">
                <p14:modId xmlns:p14="http://schemas.microsoft.com/office/powerpoint/2010/main" val="1731919535"/>
              </p:ext>
            </p:extLst>
          </p:nvPr>
        </p:nvGraphicFramePr>
        <p:xfrm>
          <a:off x="7758936" y="2206140"/>
          <a:ext cx="2481005" cy="1981785"/>
        </p:xfrm>
        <a:graphic>
          <a:graphicData uri="http://schemas.openxmlformats.org/drawingml/2006/table">
            <a:tbl>
              <a:tblPr firstRow="1" bandRow="1">
                <a:tableStyleId>{5C22544A-7EE6-4342-B048-85BDC9FD1C3A}</a:tableStyleId>
              </a:tblPr>
              <a:tblGrid>
                <a:gridCol w="496201">
                  <a:extLst>
                    <a:ext uri="{9D8B030D-6E8A-4147-A177-3AD203B41FA5}">
                      <a16:colId xmlns:a16="http://schemas.microsoft.com/office/drawing/2014/main" val="2128781190"/>
                    </a:ext>
                  </a:extLst>
                </a:gridCol>
                <a:gridCol w="496201">
                  <a:extLst>
                    <a:ext uri="{9D8B030D-6E8A-4147-A177-3AD203B41FA5}">
                      <a16:colId xmlns:a16="http://schemas.microsoft.com/office/drawing/2014/main" val="2280494311"/>
                    </a:ext>
                  </a:extLst>
                </a:gridCol>
                <a:gridCol w="496201">
                  <a:extLst>
                    <a:ext uri="{9D8B030D-6E8A-4147-A177-3AD203B41FA5}">
                      <a16:colId xmlns:a16="http://schemas.microsoft.com/office/drawing/2014/main" val="2394587286"/>
                    </a:ext>
                  </a:extLst>
                </a:gridCol>
                <a:gridCol w="496201">
                  <a:extLst>
                    <a:ext uri="{9D8B030D-6E8A-4147-A177-3AD203B41FA5}">
                      <a16:colId xmlns:a16="http://schemas.microsoft.com/office/drawing/2014/main" val="2450288063"/>
                    </a:ext>
                  </a:extLst>
                </a:gridCol>
                <a:gridCol w="496201">
                  <a:extLst>
                    <a:ext uri="{9D8B030D-6E8A-4147-A177-3AD203B41FA5}">
                      <a16:colId xmlns:a16="http://schemas.microsoft.com/office/drawing/2014/main" val="737210073"/>
                    </a:ext>
                  </a:extLst>
                </a:gridCol>
              </a:tblGrid>
              <a:tr h="396357">
                <a:tc>
                  <a:txBody>
                    <a:bodyPr/>
                    <a:lstStyle/>
                    <a:p>
                      <a:r>
                        <a:rPr lang="en-US" sz="1400" b="1" dirty="0">
                          <a:solidFill>
                            <a:sysClr val="windowText" lastClr="000000"/>
                          </a:solidFill>
                        </a:rPr>
                        <a:t>1</a:t>
                      </a:r>
                      <a:endParaRPr lang="en-IN" sz="1400" b="1"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0</a:t>
                      </a:r>
                      <a:endParaRPr lang="en-IN" sz="1400" b="1"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0</a:t>
                      </a:r>
                      <a:endParaRPr lang="en-IN" sz="1400" b="1"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a:t>
                      </a:r>
                      <a:endParaRPr lang="en-IN" sz="1400" b="1"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0</a:t>
                      </a:r>
                      <a:endParaRPr lang="en-IN" sz="1400" b="1" dirty="0">
                        <a:solidFill>
                          <a:sysClr val="windowText" lastClr="000000"/>
                        </a:solidFill>
                      </a:endParaRPr>
                    </a:p>
                  </a:txBody>
                  <a:tcPr marL="69519" marR="69519" marT="34759" marB="34759">
                    <a:solidFill>
                      <a:schemeClr val="bg1"/>
                    </a:solidFill>
                  </a:tcPr>
                </a:tc>
                <a:extLst>
                  <a:ext uri="{0D108BD9-81ED-4DB2-BD59-A6C34878D82A}">
                    <a16:rowId xmlns:a16="http://schemas.microsoft.com/office/drawing/2014/main" val="3213395992"/>
                  </a:ext>
                </a:extLst>
              </a:tr>
              <a:tr h="396357">
                <a:tc>
                  <a:txBody>
                    <a:bodyPr/>
                    <a:lstStyle/>
                    <a:p>
                      <a:r>
                        <a:rPr lang="en-US" sz="1400" b="1" dirty="0">
                          <a:solidFill>
                            <a:sysClr val="windowText" lastClr="000000"/>
                          </a:solidFill>
                        </a:rPr>
                        <a:t>0</a:t>
                      </a:r>
                      <a:endParaRPr lang="en-IN" sz="1400" b="1"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1</a:t>
                      </a:r>
                      <a:endParaRPr lang="en-IN" sz="1400" b="1"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0</a:t>
                      </a:r>
                      <a:endParaRPr lang="en-IN" sz="1400" b="1"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a:t>
                      </a:r>
                      <a:endParaRPr lang="en-IN" sz="1400" b="1"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0</a:t>
                      </a:r>
                      <a:endParaRPr lang="en-IN" sz="1400" b="1" dirty="0">
                        <a:solidFill>
                          <a:sysClr val="windowText" lastClr="000000"/>
                        </a:solidFill>
                      </a:endParaRPr>
                    </a:p>
                  </a:txBody>
                  <a:tcPr marL="69519" marR="69519" marT="34759" marB="34759">
                    <a:solidFill>
                      <a:schemeClr val="bg1"/>
                    </a:solidFill>
                  </a:tcPr>
                </a:tc>
                <a:extLst>
                  <a:ext uri="{0D108BD9-81ED-4DB2-BD59-A6C34878D82A}">
                    <a16:rowId xmlns:a16="http://schemas.microsoft.com/office/drawing/2014/main" val="2376344734"/>
                  </a:ext>
                </a:extLst>
              </a:tr>
              <a:tr h="396357">
                <a:tc>
                  <a:txBody>
                    <a:bodyPr/>
                    <a:lstStyle/>
                    <a:p>
                      <a:r>
                        <a:rPr lang="en-US" sz="1400" b="1" dirty="0">
                          <a:solidFill>
                            <a:sysClr val="windowText" lastClr="000000"/>
                          </a:solidFill>
                        </a:rPr>
                        <a:t>0</a:t>
                      </a:r>
                      <a:endParaRPr lang="en-IN" sz="1400" b="1"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0</a:t>
                      </a:r>
                      <a:endParaRPr lang="en-IN" sz="1400" b="1"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1</a:t>
                      </a:r>
                      <a:endParaRPr lang="en-IN" sz="1400" b="1"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a:t>
                      </a:r>
                      <a:endParaRPr lang="en-IN" sz="1400" b="1"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0</a:t>
                      </a:r>
                      <a:endParaRPr lang="en-IN" sz="1400" b="1" dirty="0">
                        <a:solidFill>
                          <a:sysClr val="windowText" lastClr="000000"/>
                        </a:solidFill>
                      </a:endParaRPr>
                    </a:p>
                  </a:txBody>
                  <a:tcPr marL="69519" marR="69519" marT="34759" marB="34759">
                    <a:solidFill>
                      <a:schemeClr val="bg1"/>
                    </a:solidFill>
                  </a:tcPr>
                </a:tc>
                <a:extLst>
                  <a:ext uri="{0D108BD9-81ED-4DB2-BD59-A6C34878D82A}">
                    <a16:rowId xmlns:a16="http://schemas.microsoft.com/office/drawing/2014/main" val="1834513541"/>
                  </a:ext>
                </a:extLst>
              </a:tr>
              <a:tr h="396357">
                <a:tc>
                  <a:txBody>
                    <a:bodyPr/>
                    <a:lstStyle/>
                    <a:p>
                      <a:r>
                        <a:rPr lang="en-US" sz="1400" b="1" dirty="0">
                          <a:solidFill>
                            <a:sysClr val="windowText" lastClr="000000"/>
                          </a:solidFill>
                        </a:rPr>
                        <a:t>.</a:t>
                      </a:r>
                      <a:endParaRPr lang="en-IN" sz="1400" b="1"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a:t>
                      </a:r>
                      <a:endParaRPr lang="en-IN" sz="1400" b="1"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a:t>
                      </a:r>
                      <a:endParaRPr lang="en-IN" sz="1400" b="1" dirty="0">
                        <a:solidFill>
                          <a:sysClr val="windowText" lastClr="000000"/>
                        </a:solidFill>
                      </a:endParaRPr>
                    </a:p>
                  </a:txBody>
                  <a:tcPr marL="69519" marR="69519" marT="34759" marB="34759">
                    <a:solidFill>
                      <a:schemeClr val="bg1"/>
                    </a:solidFill>
                  </a:tcPr>
                </a:tc>
                <a:tc>
                  <a:txBody>
                    <a:bodyPr/>
                    <a:lstStyle/>
                    <a:p>
                      <a:endParaRPr lang="en-IN" sz="1400" b="1"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0</a:t>
                      </a:r>
                      <a:endParaRPr lang="en-IN" sz="1400" b="1" dirty="0">
                        <a:solidFill>
                          <a:sysClr val="windowText" lastClr="000000"/>
                        </a:solidFill>
                      </a:endParaRPr>
                    </a:p>
                  </a:txBody>
                  <a:tcPr marL="69519" marR="69519" marT="34759" marB="34759">
                    <a:lnB w="12700" cmpd="sng">
                      <a:noFill/>
                    </a:lnB>
                    <a:solidFill>
                      <a:schemeClr val="bg1"/>
                    </a:solidFill>
                  </a:tcPr>
                </a:tc>
                <a:extLst>
                  <a:ext uri="{0D108BD9-81ED-4DB2-BD59-A6C34878D82A}">
                    <a16:rowId xmlns:a16="http://schemas.microsoft.com/office/drawing/2014/main" val="1781661059"/>
                  </a:ext>
                </a:extLst>
              </a:tr>
              <a:tr h="396357">
                <a:tc>
                  <a:txBody>
                    <a:bodyPr/>
                    <a:lstStyle/>
                    <a:p>
                      <a:r>
                        <a:rPr lang="en-US" sz="1400" b="1" dirty="0">
                          <a:solidFill>
                            <a:sysClr val="windowText" lastClr="000000"/>
                          </a:solidFill>
                        </a:rPr>
                        <a:t>0</a:t>
                      </a:r>
                      <a:endParaRPr lang="en-IN" sz="1400" b="1"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0</a:t>
                      </a:r>
                      <a:endParaRPr lang="en-IN" sz="1400" b="1"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0</a:t>
                      </a:r>
                      <a:endParaRPr lang="en-IN" sz="1400" b="1"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a:t>
                      </a:r>
                      <a:endParaRPr lang="en-IN" sz="1400" b="1" dirty="0">
                        <a:solidFill>
                          <a:sysClr val="windowText" lastClr="000000"/>
                        </a:solidFill>
                      </a:endParaRPr>
                    </a:p>
                  </a:txBody>
                  <a:tcPr marL="69519" marR="69519" marT="34759" marB="34759">
                    <a:lnR w="12700" cmpd="sng">
                      <a:noFill/>
                    </a:lnR>
                    <a:solidFill>
                      <a:schemeClr val="bg1"/>
                    </a:solidFill>
                  </a:tcPr>
                </a:tc>
                <a:tc>
                  <a:txBody>
                    <a:bodyPr/>
                    <a:lstStyle/>
                    <a:p>
                      <a:r>
                        <a:rPr lang="en-US" sz="1400" b="1" dirty="0">
                          <a:solidFill>
                            <a:sysClr val="windowText" lastClr="000000"/>
                          </a:solidFill>
                        </a:rPr>
                        <a:t>1</a:t>
                      </a:r>
                      <a:endParaRPr lang="en-IN" sz="1400" b="1" dirty="0">
                        <a:solidFill>
                          <a:sysClr val="windowText" lastClr="000000"/>
                        </a:solidFill>
                      </a:endParaRPr>
                    </a:p>
                  </a:txBody>
                  <a:tcPr marL="69519" marR="69519" marT="34759" marB="34759">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66451496"/>
                  </a:ext>
                </a:extLst>
              </a:tr>
            </a:tbl>
          </a:graphicData>
        </a:graphic>
      </p:graphicFrame>
      <p:sp>
        <p:nvSpPr>
          <p:cNvPr id="7" name="Left Bracket 6">
            <a:extLst>
              <a:ext uri="{FF2B5EF4-FFF2-40B4-BE49-F238E27FC236}">
                <a16:creationId xmlns:a16="http://schemas.microsoft.com/office/drawing/2014/main" id="{217C018C-2DCC-412E-B104-29246106B1A7}"/>
              </a:ext>
            </a:extLst>
          </p:cNvPr>
          <p:cNvSpPr/>
          <p:nvPr/>
        </p:nvSpPr>
        <p:spPr>
          <a:xfrm>
            <a:off x="4604564" y="2226709"/>
            <a:ext cx="242036" cy="1981785"/>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8" name="Right Bracket 7">
            <a:extLst>
              <a:ext uri="{FF2B5EF4-FFF2-40B4-BE49-F238E27FC236}">
                <a16:creationId xmlns:a16="http://schemas.microsoft.com/office/drawing/2014/main" id="{F9E6EF91-F8BD-4ABA-B01A-8081F39C1B90}"/>
              </a:ext>
            </a:extLst>
          </p:cNvPr>
          <p:cNvSpPr/>
          <p:nvPr/>
        </p:nvSpPr>
        <p:spPr>
          <a:xfrm>
            <a:off x="10275682" y="2193641"/>
            <a:ext cx="242035" cy="1981785"/>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graphicFrame>
        <p:nvGraphicFramePr>
          <p:cNvPr id="9" name="Table 10">
            <a:extLst>
              <a:ext uri="{FF2B5EF4-FFF2-40B4-BE49-F238E27FC236}">
                <a16:creationId xmlns:a16="http://schemas.microsoft.com/office/drawing/2014/main" id="{B9F12EB5-69F5-4933-BE7A-6192295AEFDB}"/>
              </a:ext>
            </a:extLst>
          </p:cNvPr>
          <p:cNvGraphicFramePr>
            <a:graphicFrameLocks noGrp="1"/>
          </p:cNvGraphicFramePr>
          <p:nvPr>
            <p:extLst>
              <p:ext uri="{D42A27DB-BD31-4B8C-83A1-F6EECF244321}">
                <p14:modId xmlns:p14="http://schemas.microsoft.com/office/powerpoint/2010/main" val="4060360234"/>
              </p:ext>
            </p:extLst>
          </p:nvPr>
        </p:nvGraphicFramePr>
        <p:xfrm>
          <a:off x="4846600" y="2206141"/>
          <a:ext cx="2856390" cy="1981785"/>
        </p:xfrm>
        <a:graphic>
          <a:graphicData uri="http://schemas.openxmlformats.org/drawingml/2006/table">
            <a:tbl>
              <a:tblPr firstRow="1" bandRow="1">
                <a:tableStyleId>{5C22544A-7EE6-4342-B048-85BDC9FD1C3A}</a:tableStyleId>
              </a:tblPr>
              <a:tblGrid>
                <a:gridCol w="571278">
                  <a:extLst>
                    <a:ext uri="{9D8B030D-6E8A-4147-A177-3AD203B41FA5}">
                      <a16:colId xmlns:a16="http://schemas.microsoft.com/office/drawing/2014/main" val="2128781190"/>
                    </a:ext>
                  </a:extLst>
                </a:gridCol>
                <a:gridCol w="571278">
                  <a:extLst>
                    <a:ext uri="{9D8B030D-6E8A-4147-A177-3AD203B41FA5}">
                      <a16:colId xmlns:a16="http://schemas.microsoft.com/office/drawing/2014/main" val="2280494311"/>
                    </a:ext>
                  </a:extLst>
                </a:gridCol>
                <a:gridCol w="571278">
                  <a:extLst>
                    <a:ext uri="{9D8B030D-6E8A-4147-A177-3AD203B41FA5}">
                      <a16:colId xmlns:a16="http://schemas.microsoft.com/office/drawing/2014/main" val="2394587286"/>
                    </a:ext>
                  </a:extLst>
                </a:gridCol>
                <a:gridCol w="282537">
                  <a:extLst>
                    <a:ext uri="{9D8B030D-6E8A-4147-A177-3AD203B41FA5}">
                      <a16:colId xmlns:a16="http://schemas.microsoft.com/office/drawing/2014/main" val="2450288063"/>
                    </a:ext>
                  </a:extLst>
                </a:gridCol>
                <a:gridCol w="860019">
                  <a:extLst>
                    <a:ext uri="{9D8B030D-6E8A-4147-A177-3AD203B41FA5}">
                      <a16:colId xmlns:a16="http://schemas.microsoft.com/office/drawing/2014/main" val="737210073"/>
                    </a:ext>
                  </a:extLst>
                </a:gridCol>
              </a:tblGrid>
              <a:tr h="396357">
                <a:tc>
                  <a:txBody>
                    <a:bodyPr/>
                    <a:lstStyle/>
                    <a:p>
                      <a:r>
                        <a:rPr lang="en-US" sz="1400" b="1" dirty="0">
                          <a:solidFill>
                            <a:sysClr val="windowText" lastClr="000000"/>
                          </a:solidFill>
                        </a:rPr>
                        <a:t>P</a:t>
                      </a:r>
                      <a:r>
                        <a:rPr lang="en-US" sz="1400" b="1" baseline="-25000" dirty="0">
                          <a:solidFill>
                            <a:sysClr val="windowText" lastClr="000000"/>
                          </a:solidFill>
                        </a:rPr>
                        <a:t>11</a:t>
                      </a:r>
                      <a:endParaRPr lang="en-IN" sz="1400" b="1" baseline="-25000"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P</a:t>
                      </a:r>
                      <a:r>
                        <a:rPr lang="en-US" sz="1400" b="1" baseline="-25000" dirty="0">
                          <a:solidFill>
                            <a:sysClr val="windowText" lastClr="000000"/>
                          </a:solidFill>
                        </a:rPr>
                        <a:t>21</a:t>
                      </a:r>
                      <a:endParaRPr lang="en-IN" sz="1400" b="1" baseline="-25000"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P</a:t>
                      </a:r>
                      <a:r>
                        <a:rPr lang="en-US" sz="1400" b="1" baseline="-25000" dirty="0">
                          <a:solidFill>
                            <a:sysClr val="windowText" lastClr="000000"/>
                          </a:solidFill>
                        </a:rPr>
                        <a:t>31</a:t>
                      </a:r>
                      <a:endParaRPr lang="en-IN" sz="1400" b="1" baseline="-25000"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a:t>
                      </a:r>
                      <a:endParaRPr lang="en-IN" sz="1400" b="1"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P</a:t>
                      </a:r>
                      <a:r>
                        <a:rPr lang="en-US" sz="1400" b="1" baseline="-25000" dirty="0">
                          <a:solidFill>
                            <a:sysClr val="windowText" lastClr="000000"/>
                          </a:solidFill>
                        </a:rPr>
                        <a:t>k1</a:t>
                      </a:r>
                      <a:endParaRPr lang="en-IN" sz="1400" b="1" baseline="-25000" dirty="0">
                        <a:solidFill>
                          <a:sysClr val="windowText" lastClr="000000"/>
                        </a:solidFill>
                      </a:endParaRPr>
                    </a:p>
                  </a:txBody>
                  <a:tcPr marL="69519" marR="69519" marT="34759" marB="34759">
                    <a:solidFill>
                      <a:schemeClr val="bg1"/>
                    </a:solidFill>
                  </a:tcPr>
                </a:tc>
                <a:extLst>
                  <a:ext uri="{0D108BD9-81ED-4DB2-BD59-A6C34878D82A}">
                    <a16:rowId xmlns:a16="http://schemas.microsoft.com/office/drawing/2014/main" val="3213395992"/>
                  </a:ext>
                </a:extLst>
              </a:tr>
              <a:tr h="396357">
                <a:tc>
                  <a:txBody>
                    <a:bodyPr/>
                    <a:lstStyle/>
                    <a:p>
                      <a:r>
                        <a:rPr lang="en-US" sz="1400" b="1" dirty="0">
                          <a:solidFill>
                            <a:sysClr val="windowText" lastClr="000000"/>
                          </a:solidFill>
                        </a:rPr>
                        <a:t>P</a:t>
                      </a:r>
                      <a:r>
                        <a:rPr lang="en-US" sz="1400" b="1" baseline="-25000" dirty="0">
                          <a:solidFill>
                            <a:sysClr val="windowText" lastClr="000000"/>
                          </a:solidFill>
                        </a:rPr>
                        <a:t>12</a:t>
                      </a:r>
                      <a:endParaRPr lang="en-IN" sz="1400" b="1" baseline="-25000"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P</a:t>
                      </a:r>
                      <a:r>
                        <a:rPr lang="en-US" sz="1400" b="1" baseline="-25000" dirty="0">
                          <a:solidFill>
                            <a:sysClr val="windowText" lastClr="000000"/>
                          </a:solidFill>
                        </a:rPr>
                        <a:t>22</a:t>
                      </a:r>
                      <a:endParaRPr lang="en-IN" sz="1400" b="1" baseline="-25000"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P</a:t>
                      </a:r>
                      <a:r>
                        <a:rPr lang="en-US" sz="1400" b="1" baseline="-25000" dirty="0">
                          <a:solidFill>
                            <a:sysClr val="windowText" lastClr="000000"/>
                          </a:solidFill>
                        </a:rPr>
                        <a:t>32</a:t>
                      </a:r>
                      <a:endParaRPr lang="en-IN" sz="1400" b="1" baseline="-25000"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a:t>
                      </a:r>
                      <a:endParaRPr lang="en-IN" sz="1400" b="1"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P</a:t>
                      </a:r>
                      <a:r>
                        <a:rPr lang="en-US" sz="1400" b="1" baseline="-25000" dirty="0">
                          <a:solidFill>
                            <a:sysClr val="windowText" lastClr="000000"/>
                          </a:solidFill>
                        </a:rPr>
                        <a:t>k2</a:t>
                      </a:r>
                      <a:endParaRPr lang="en-IN" sz="1400" b="1" baseline="-25000" dirty="0">
                        <a:solidFill>
                          <a:sysClr val="windowText" lastClr="000000"/>
                        </a:solidFill>
                      </a:endParaRPr>
                    </a:p>
                  </a:txBody>
                  <a:tcPr marL="69519" marR="69519" marT="34759" marB="34759">
                    <a:solidFill>
                      <a:schemeClr val="bg1"/>
                    </a:solidFill>
                  </a:tcPr>
                </a:tc>
                <a:extLst>
                  <a:ext uri="{0D108BD9-81ED-4DB2-BD59-A6C34878D82A}">
                    <a16:rowId xmlns:a16="http://schemas.microsoft.com/office/drawing/2014/main" val="2376344734"/>
                  </a:ext>
                </a:extLst>
              </a:tr>
              <a:tr h="396357">
                <a:tc>
                  <a:txBody>
                    <a:bodyPr/>
                    <a:lstStyle/>
                    <a:p>
                      <a:r>
                        <a:rPr lang="en-US" sz="1400" b="1" dirty="0">
                          <a:solidFill>
                            <a:sysClr val="windowText" lastClr="000000"/>
                          </a:solidFill>
                        </a:rPr>
                        <a:t>P</a:t>
                      </a:r>
                      <a:r>
                        <a:rPr lang="en-US" sz="1400" b="1" baseline="-25000" dirty="0">
                          <a:solidFill>
                            <a:sysClr val="windowText" lastClr="000000"/>
                          </a:solidFill>
                        </a:rPr>
                        <a:t>13</a:t>
                      </a:r>
                      <a:endParaRPr lang="en-IN" sz="1400" b="1" baseline="-25000"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P</a:t>
                      </a:r>
                      <a:r>
                        <a:rPr lang="en-US" sz="1400" b="1" baseline="-25000" dirty="0">
                          <a:solidFill>
                            <a:sysClr val="windowText" lastClr="000000"/>
                          </a:solidFill>
                        </a:rPr>
                        <a:t>23</a:t>
                      </a:r>
                      <a:endParaRPr lang="en-IN" sz="1400" b="1" baseline="-25000"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P</a:t>
                      </a:r>
                      <a:r>
                        <a:rPr lang="en-US" sz="1400" b="1" baseline="-25000" dirty="0">
                          <a:solidFill>
                            <a:sysClr val="windowText" lastClr="000000"/>
                          </a:solidFill>
                        </a:rPr>
                        <a:t>33</a:t>
                      </a:r>
                      <a:endParaRPr lang="en-IN" sz="1400" b="1" baseline="-25000"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a:t>
                      </a:r>
                      <a:endParaRPr lang="en-IN" sz="1400" b="1"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P</a:t>
                      </a:r>
                      <a:r>
                        <a:rPr lang="en-US" sz="1400" b="1" baseline="-25000" dirty="0">
                          <a:solidFill>
                            <a:sysClr val="windowText" lastClr="000000"/>
                          </a:solidFill>
                        </a:rPr>
                        <a:t>k3</a:t>
                      </a:r>
                      <a:endParaRPr lang="en-IN" sz="1400" b="1" baseline="-25000" dirty="0">
                        <a:solidFill>
                          <a:sysClr val="windowText" lastClr="000000"/>
                        </a:solidFill>
                      </a:endParaRPr>
                    </a:p>
                  </a:txBody>
                  <a:tcPr marL="69519" marR="69519" marT="34759" marB="34759">
                    <a:solidFill>
                      <a:schemeClr val="bg1"/>
                    </a:solidFill>
                  </a:tcPr>
                </a:tc>
                <a:extLst>
                  <a:ext uri="{0D108BD9-81ED-4DB2-BD59-A6C34878D82A}">
                    <a16:rowId xmlns:a16="http://schemas.microsoft.com/office/drawing/2014/main" val="1834513541"/>
                  </a:ext>
                </a:extLst>
              </a:tr>
              <a:tr h="396357">
                <a:tc>
                  <a:txBody>
                    <a:bodyPr/>
                    <a:lstStyle/>
                    <a:p>
                      <a:r>
                        <a:rPr lang="en-US" sz="1400" b="1" dirty="0">
                          <a:solidFill>
                            <a:sysClr val="windowText" lastClr="000000"/>
                          </a:solidFill>
                        </a:rPr>
                        <a:t>.</a:t>
                      </a:r>
                      <a:endParaRPr lang="en-IN" sz="1400" b="1"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a:t>
                      </a:r>
                      <a:endParaRPr lang="en-IN" sz="1400" b="1"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a:t>
                      </a:r>
                      <a:endParaRPr lang="en-IN" sz="1400" b="1"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a:t>
                      </a:r>
                      <a:endParaRPr lang="en-IN" sz="1400" b="1"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a:t>
                      </a:r>
                      <a:endParaRPr lang="en-IN" sz="1400" b="1" dirty="0">
                        <a:solidFill>
                          <a:sysClr val="windowText" lastClr="000000"/>
                        </a:solidFill>
                      </a:endParaRPr>
                    </a:p>
                  </a:txBody>
                  <a:tcPr marL="69519" marR="69519" marT="34759" marB="34759">
                    <a:lnB w="12700" cmpd="sng">
                      <a:noFill/>
                    </a:lnB>
                    <a:solidFill>
                      <a:schemeClr val="bg1"/>
                    </a:solidFill>
                  </a:tcPr>
                </a:tc>
                <a:extLst>
                  <a:ext uri="{0D108BD9-81ED-4DB2-BD59-A6C34878D82A}">
                    <a16:rowId xmlns:a16="http://schemas.microsoft.com/office/drawing/2014/main" val="1781661059"/>
                  </a:ext>
                </a:extLst>
              </a:tr>
              <a:tr h="396357">
                <a:tc>
                  <a:txBody>
                    <a:bodyPr/>
                    <a:lstStyle/>
                    <a:p>
                      <a:r>
                        <a:rPr lang="en-US" sz="1400" b="1" dirty="0">
                          <a:solidFill>
                            <a:sysClr val="windowText" lastClr="000000"/>
                          </a:solidFill>
                        </a:rPr>
                        <a:t>P</a:t>
                      </a:r>
                      <a:r>
                        <a:rPr lang="en-US" sz="1400" b="1" baseline="-25000" dirty="0">
                          <a:solidFill>
                            <a:sysClr val="windowText" lastClr="000000"/>
                          </a:solidFill>
                        </a:rPr>
                        <a:t>1.(n-k)</a:t>
                      </a:r>
                      <a:endParaRPr lang="en-IN" sz="1400" b="1" baseline="-25000"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P</a:t>
                      </a:r>
                      <a:r>
                        <a:rPr lang="en-US" sz="1400" b="1" baseline="-25000" dirty="0">
                          <a:solidFill>
                            <a:sysClr val="windowText" lastClr="000000"/>
                          </a:solidFill>
                        </a:rPr>
                        <a:t>2.(n-k)</a:t>
                      </a:r>
                      <a:endParaRPr lang="en-IN" sz="1400" b="1" baseline="-25000"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P</a:t>
                      </a:r>
                      <a:r>
                        <a:rPr lang="en-US" sz="1400" b="1" baseline="-25000" dirty="0">
                          <a:solidFill>
                            <a:sysClr val="windowText" lastClr="000000"/>
                          </a:solidFill>
                        </a:rPr>
                        <a:t>3.(n-k)</a:t>
                      </a:r>
                      <a:endParaRPr lang="en-IN" sz="1400" b="1" baseline="-25000" dirty="0">
                        <a:solidFill>
                          <a:sysClr val="windowText" lastClr="000000"/>
                        </a:solidFill>
                      </a:endParaRPr>
                    </a:p>
                  </a:txBody>
                  <a:tcPr marL="69519" marR="69519" marT="34759" marB="34759">
                    <a:solidFill>
                      <a:schemeClr val="bg1"/>
                    </a:solidFill>
                  </a:tcPr>
                </a:tc>
                <a:tc>
                  <a:txBody>
                    <a:bodyPr/>
                    <a:lstStyle/>
                    <a:p>
                      <a:r>
                        <a:rPr lang="en-US" sz="1400" b="1" dirty="0">
                          <a:solidFill>
                            <a:sysClr val="windowText" lastClr="000000"/>
                          </a:solidFill>
                        </a:rPr>
                        <a:t>.</a:t>
                      </a:r>
                      <a:endParaRPr lang="en-IN" sz="1400" b="1" dirty="0">
                        <a:solidFill>
                          <a:sysClr val="windowText" lastClr="000000"/>
                        </a:solidFill>
                      </a:endParaRPr>
                    </a:p>
                  </a:txBody>
                  <a:tcPr marL="69519" marR="69519" marT="34759" marB="34759">
                    <a:lnR w="12700" cmpd="sng">
                      <a:noFill/>
                    </a:lnR>
                    <a:solidFill>
                      <a:schemeClr val="bg1"/>
                    </a:solidFill>
                  </a:tcPr>
                </a:tc>
                <a:tc>
                  <a:txBody>
                    <a:bodyPr/>
                    <a:lstStyle/>
                    <a:p>
                      <a:r>
                        <a:rPr lang="en-US" sz="1400" b="1" dirty="0">
                          <a:solidFill>
                            <a:sysClr val="windowText" lastClr="000000"/>
                          </a:solidFill>
                        </a:rPr>
                        <a:t>P</a:t>
                      </a:r>
                      <a:r>
                        <a:rPr lang="en-US" sz="1400" b="1" baseline="-25000" dirty="0">
                          <a:solidFill>
                            <a:sysClr val="windowText" lastClr="000000"/>
                          </a:solidFill>
                        </a:rPr>
                        <a:t>k.(n-k)</a:t>
                      </a:r>
                      <a:endParaRPr lang="en-IN" sz="1400" b="1" baseline="-25000" dirty="0">
                        <a:solidFill>
                          <a:sysClr val="windowText" lastClr="000000"/>
                        </a:solidFill>
                      </a:endParaRPr>
                    </a:p>
                  </a:txBody>
                  <a:tcPr marL="69519" marR="69519" marT="34759" marB="34759">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66451496"/>
                  </a:ext>
                </a:extLst>
              </a:tr>
            </a:tbl>
          </a:graphicData>
        </a:graphic>
      </p:graphicFrame>
      <p:cxnSp>
        <p:nvCxnSpPr>
          <p:cNvPr id="10" name="Straight Connector 9">
            <a:extLst>
              <a:ext uri="{FF2B5EF4-FFF2-40B4-BE49-F238E27FC236}">
                <a16:creationId xmlns:a16="http://schemas.microsoft.com/office/drawing/2014/main" id="{C11CD0E3-EF6F-410A-9F4A-E0CF6B81E3D8}"/>
              </a:ext>
            </a:extLst>
          </p:cNvPr>
          <p:cNvCxnSpPr/>
          <p:nvPr/>
        </p:nvCxnSpPr>
        <p:spPr>
          <a:xfrm>
            <a:off x="9260143" y="3425428"/>
            <a:ext cx="353962" cy="294968"/>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83E460F-51E0-470F-BD8E-A3BCDC2A4F56}"/>
              </a:ext>
            </a:extLst>
          </p:cNvPr>
          <p:cNvCxnSpPr/>
          <p:nvPr/>
        </p:nvCxnSpPr>
        <p:spPr>
          <a:xfrm>
            <a:off x="7419736" y="2102404"/>
            <a:ext cx="0" cy="2106090"/>
          </a:xfrm>
          <a:prstGeom prst="line">
            <a:avLst/>
          </a:prstGeom>
          <a:ln>
            <a:solidFill>
              <a:schemeClr val="tx1"/>
            </a:solidFill>
            <a:prstDash val="lgDashDot"/>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979473C-B731-41C7-A83C-D59A5AB77DA7}"/>
              </a:ext>
            </a:extLst>
          </p:cNvPr>
          <p:cNvSpPr txBox="1"/>
          <p:nvPr/>
        </p:nvSpPr>
        <p:spPr>
          <a:xfrm>
            <a:off x="4241785" y="2099612"/>
            <a:ext cx="322006"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 </a:t>
            </a:r>
            <a:endParaRPr lang="en-IN" dirty="0"/>
          </a:p>
        </p:txBody>
      </p:sp>
      <p:sp>
        <p:nvSpPr>
          <p:cNvPr id="27" name="TextBox 26">
            <a:extLst>
              <a:ext uri="{FF2B5EF4-FFF2-40B4-BE49-F238E27FC236}">
                <a16:creationId xmlns:a16="http://schemas.microsoft.com/office/drawing/2014/main" id="{BA95F235-2A8C-47FA-A3A5-41FC2F888A27}"/>
              </a:ext>
            </a:extLst>
          </p:cNvPr>
          <p:cNvSpPr txBox="1"/>
          <p:nvPr/>
        </p:nvSpPr>
        <p:spPr>
          <a:xfrm>
            <a:off x="860225" y="4494954"/>
            <a:ext cx="10471550" cy="707886"/>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H matrix is used in error correction and is of order (n-k) x (n).</a:t>
            </a:r>
          </a:p>
          <a:p>
            <a:pPr marL="457200" indent="-457200">
              <a:buFont typeface="Arial" panose="020B0604020202020204" pitchFamily="34" charset="0"/>
              <a:buChar char="•"/>
              <a:defRPr/>
            </a:pPr>
            <a:r>
              <a:rPr lang="en-US" sz="2000" spc="-5" dirty="0">
                <a:latin typeface="Times New Roman"/>
                <a:cs typeface="Times New Roman"/>
              </a:rPr>
              <a:t>T</a:t>
            </a:r>
            <a:r>
              <a:rPr kumimoji="0" lang="en-US" sz="2000" b="0" i="0" u="none" strike="noStrike" kern="1200" cap="none" spc="-5" normalizeH="0" baseline="0" noProof="0" dirty="0">
                <a:ln>
                  <a:noFill/>
                </a:ln>
                <a:effectLst/>
                <a:uLnTx/>
                <a:uFillTx/>
                <a:latin typeface="Times New Roman"/>
                <a:ea typeface="+mn-ea"/>
                <a:cs typeface="Times New Roman"/>
              </a:rPr>
              <a:t>he code words should satisfy </a:t>
            </a:r>
            <a:r>
              <a:rPr kumimoji="0" lang="en-US" sz="2000" b="0" i="0" u="none" strike="noStrike" kern="1200" cap="none" spc="0" normalizeH="0" baseline="0" noProof="0" dirty="0">
                <a:ln>
                  <a:noFill/>
                </a:ln>
                <a:effectLst/>
                <a:uLnTx/>
                <a:uFillTx/>
                <a:latin typeface="Times New Roman"/>
                <a:ea typeface="+mn-ea"/>
                <a:cs typeface="Times New Roman"/>
              </a:rPr>
              <a:t>(n-k) </a:t>
            </a:r>
            <a:r>
              <a:rPr lang="en-US" sz="2000" spc="-5" dirty="0">
                <a:latin typeface="Times New Roman"/>
                <a:cs typeface="Times New Roman"/>
              </a:rPr>
              <a:t>P</a:t>
            </a:r>
            <a:r>
              <a:rPr kumimoji="0" lang="en-US" sz="2000" b="0" i="0" u="none" strike="noStrike" kern="1200" cap="none" spc="-5" normalizeH="0" baseline="0" noProof="0" dirty="0">
                <a:ln>
                  <a:noFill/>
                </a:ln>
                <a:effectLst/>
                <a:uLnTx/>
                <a:uFillTx/>
                <a:latin typeface="Times New Roman"/>
                <a:ea typeface="+mn-ea"/>
                <a:cs typeface="Times New Roman"/>
              </a:rPr>
              <a:t>arity check</a:t>
            </a:r>
            <a:r>
              <a:rPr kumimoji="0" lang="en-US" sz="2000" b="0" i="0" u="none" strike="noStrike" kern="1200" cap="none" spc="-10" normalizeH="0" baseline="0" noProof="0" dirty="0">
                <a:ln>
                  <a:noFill/>
                </a:ln>
                <a:effectLst/>
                <a:uLnTx/>
                <a:uFillTx/>
                <a:latin typeface="Times New Roman"/>
                <a:ea typeface="+mn-ea"/>
                <a:cs typeface="Times New Roman"/>
              </a:rPr>
              <a:t> </a:t>
            </a:r>
            <a:r>
              <a:rPr kumimoji="0" lang="en-US" sz="2000" b="0" i="0" u="none" strike="noStrike" kern="1200" cap="none" spc="-5" normalizeH="0" baseline="0" noProof="0" dirty="0">
                <a:ln>
                  <a:noFill/>
                </a:ln>
                <a:effectLst/>
                <a:uLnTx/>
                <a:uFillTx/>
                <a:latin typeface="Times New Roman"/>
                <a:ea typeface="+mn-ea"/>
                <a:cs typeface="Times New Roman"/>
              </a:rPr>
              <a:t>equation:</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2" name="TextBox 11">
            <a:extLst>
              <a:ext uri="{FF2B5EF4-FFF2-40B4-BE49-F238E27FC236}">
                <a16:creationId xmlns:a16="http://schemas.microsoft.com/office/drawing/2014/main" id="{DFBFA583-2205-4327-AD78-54B0CF83219B}"/>
              </a:ext>
            </a:extLst>
          </p:cNvPr>
          <p:cNvSpPr txBox="1"/>
          <p:nvPr/>
        </p:nvSpPr>
        <p:spPr>
          <a:xfrm>
            <a:off x="8244338" y="4841230"/>
            <a:ext cx="2273379"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[D].[G].[H</a:t>
            </a:r>
            <a:r>
              <a:rPr lang="en-US" sz="2400" b="1" baseline="30000" dirty="0">
                <a:latin typeface="Times New Roman" panose="02020603050405020304" pitchFamily="18" charset="0"/>
                <a:cs typeface="Times New Roman" panose="02020603050405020304" pitchFamily="18" charset="0"/>
              </a:rPr>
              <a:t>T</a:t>
            </a:r>
            <a:r>
              <a:rPr lang="en-US" sz="2400" b="1" dirty="0">
                <a:latin typeface="Times New Roman" panose="02020603050405020304" pitchFamily="18" charset="0"/>
                <a:cs typeface="Times New Roman" panose="02020603050405020304" pitchFamily="18" charset="0"/>
              </a:rPr>
              <a:t>] = 0</a:t>
            </a:r>
            <a:endParaRPr lang="en-IN" sz="2400" b="1" dirty="0">
              <a:latin typeface="Times New Roman" panose="02020603050405020304" pitchFamily="18" charset="0"/>
              <a:cs typeface="Times New Roman" panose="02020603050405020304" pitchFamily="18" charset="0"/>
            </a:endParaRPr>
          </a:p>
        </p:txBody>
      </p:sp>
      <p:sp>
        <p:nvSpPr>
          <p:cNvPr id="13" name="Left Brace 12">
            <a:extLst>
              <a:ext uri="{FF2B5EF4-FFF2-40B4-BE49-F238E27FC236}">
                <a16:creationId xmlns:a16="http://schemas.microsoft.com/office/drawing/2014/main" id="{76C7D956-670D-4FDD-A5D5-236B5EC1AA99}"/>
              </a:ext>
            </a:extLst>
          </p:cNvPr>
          <p:cNvSpPr/>
          <p:nvPr/>
        </p:nvSpPr>
        <p:spPr>
          <a:xfrm rot="16200000">
            <a:off x="8677729" y="5120922"/>
            <a:ext cx="301076" cy="66501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4" name="TextBox 13">
            <a:extLst>
              <a:ext uri="{FF2B5EF4-FFF2-40B4-BE49-F238E27FC236}">
                <a16:creationId xmlns:a16="http://schemas.microsoft.com/office/drawing/2014/main" id="{1B83B383-0CBC-4E3F-AFF6-E5FD6781CA3B}"/>
              </a:ext>
            </a:extLst>
          </p:cNvPr>
          <p:cNvSpPr txBox="1"/>
          <p:nvPr/>
        </p:nvSpPr>
        <p:spPr>
          <a:xfrm>
            <a:off x="8517851" y="5537518"/>
            <a:ext cx="1752403"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[C].[H</a:t>
            </a:r>
            <a:r>
              <a:rPr lang="en-US" sz="2400" b="1" baseline="30000" dirty="0">
                <a:latin typeface="Times New Roman" panose="02020603050405020304" pitchFamily="18" charset="0"/>
                <a:cs typeface="Times New Roman" panose="02020603050405020304" pitchFamily="18" charset="0"/>
              </a:rPr>
              <a:t>T</a:t>
            </a:r>
            <a:r>
              <a:rPr lang="en-US" sz="2400" b="1" dirty="0">
                <a:latin typeface="Times New Roman" panose="02020603050405020304" pitchFamily="18" charset="0"/>
                <a:cs typeface="Times New Roman" panose="02020603050405020304" pitchFamily="18" charset="0"/>
              </a:rPr>
              <a:t>] = 0</a:t>
            </a:r>
            <a:endParaRPr lang="en-IN" sz="2400" b="1"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E5907BD2-1DC3-4D2E-9C6A-C6AE921E5FAC}"/>
              </a:ext>
            </a:extLst>
          </p:cNvPr>
          <p:cNvSpPr/>
          <p:nvPr/>
        </p:nvSpPr>
        <p:spPr>
          <a:xfrm>
            <a:off x="8394158" y="5537518"/>
            <a:ext cx="1948873" cy="523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ooter Placeholder 2">
            <a:extLst>
              <a:ext uri="{FF2B5EF4-FFF2-40B4-BE49-F238E27FC236}">
                <a16:creationId xmlns:a16="http://schemas.microsoft.com/office/drawing/2014/main" id="{E3B771EC-17C9-4693-BF5D-F92E8925E423}"/>
              </a:ext>
            </a:extLst>
          </p:cNvPr>
          <p:cNvSpPr>
            <a:spLocks noGrp="1"/>
          </p:cNvSpPr>
          <p:nvPr>
            <p:ph type="ftr" sz="quarter" idx="11"/>
          </p:nvPr>
        </p:nvSpPr>
        <p:spPr/>
        <p:txBody>
          <a:bodyPr/>
          <a:lstStyle/>
          <a:p>
            <a:r>
              <a:rPr lang="en-IN" sz="1200">
                <a:solidFill>
                  <a:schemeClr val="bg1">
                    <a:lumMod val="85000"/>
                  </a:schemeClr>
                </a:solidFill>
              </a:rPr>
              <a:t>ECE, DSCE</a:t>
            </a:r>
          </a:p>
        </p:txBody>
      </p:sp>
      <p:sp>
        <p:nvSpPr>
          <p:cNvPr id="5" name="Slide Number Placeholder 4">
            <a:extLst>
              <a:ext uri="{FF2B5EF4-FFF2-40B4-BE49-F238E27FC236}">
                <a16:creationId xmlns:a16="http://schemas.microsoft.com/office/drawing/2014/main" id="{1E3618E6-8468-4838-9460-302EDF4F3C1A}"/>
              </a:ext>
            </a:extLst>
          </p:cNvPr>
          <p:cNvSpPr>
            <a:spLocks noGrp="1"/>
          </p:cNvSpPr>
          <p:nvPr>
            <p:ph type="sldNum" sz="quarter" idx="12"/>
          </p:nvPr>
        </p:nvSpPr>
        <p:spPr/>
        <p:txBody>
          <a:bodyPr/>
          <a:lstStyle/>
          <a:p>
            <a:fld id="{9346C1FC-1CAB-4575-AE09-B0DE89BB7F54}" type="slidenum">
              <a:rPr lang="en-IN" sz="1200" smtClean="0">
                <a:solidFill>
                  <a:schemeClr val="bg1">
                    <a:lumMod val="85000"/>
                  </a:schemeClr>
                </a:solidFill>
              </a:rPr>
              <a:t>8</a:t>
            </a:fld>
            <a:endParaRPr lang="en-IN" sz="1200">
              <a:solidFill>
                <a:schemeClr val="bg1">
                  <a:lumMod val="85000"/>
                </a:schemeClr>
              </a:solidFill>
            </a:endParaRPr>
          </a:p>
        </p:txBody>
      </p:sp>
    </p:spTree>
    <p:extLst>
      <p:ext uri="{BB962C8B-B14F-4D97-AF65-F5344CB8AC3E}">
        <p14:creationId xmlns:p14="http://schemas.microsoft.com/office/powerpoint/2010/main" val="2576028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7">
            <a:extLst>
              <a:ext uri="{FF2B5EF4-FFF2-40B4-BE49-F238E27FC236}">
                <a16:creationId xmlns:a16="http://schemas.microsoft.com/office/drawing/2014/main" id="{B10DE1D1-F49D-4C4E-886E-8BD7AE9B0B28}"/>
              </a:ext>
            </a:extLst>
          </p:cNvPr>
          <p:cNvSpPr txBox="1">
            <a:spLocks noGrp="1"/>
          </p:cNvSpPr>
          <p:nvPr/>
        </p:nvSpPr>
        <p:spPr>
          <a:xfrm>
            <a:off x="2618581" y="287823"/>
            <a:ext cx="6954838" cy="566822"/>
          </a:xfrm>
          <a:prstGeom prst="rect">
            <a:avLst/>
          </a:prstGeom>
        </p:spPr>
        <p:txBody>
          <a:bodyPr vert="horz" wrap="square" lIns="0" tIns="12700" rIns="0" bIns="0" rtlCol="0">
            <a:spAutoFit/>
          </a:bodyPr>
          <a:lstStyle>
            <a:lvl1pPr>
              <a:defRPr sz="2800" b="0" i="0">
                <a:solidFill>
                  <a:srgbClr val="001F5F"/>
                </a:solidFill>
                <a:latin typeface="Times New Roman"/>
                <a:ea typeface="+mj-ea"/>
                <a:cs typeface="Times New Roman"/>
              </a:defRPr>
            </a:lvl1pPr>
          </a:lstStyle>
          <a:p>
            <a:pPr marL="12700">
              <a:lnSpc>
                <a:spcPct val="100000"/>
              </a:lnSpc>
              <a:spcBef>
                <a:spcPts val="100"/>
              </a:spcBef>
            </a:pPr>
            <a:r>
              <a:rPr lang="en-US" sz="3600" u="sng" dirty="0">
                <a:solidFill>
                  <a:schemeClr val="tx1"/>
                </a:solidFill>
                <a:latin typeface="Times New Roman"/>
                <a:cs typeface="Times New Roman"/>
              </a:rPr>
              <a:t>Error Correction and Syndrome</a:t>
            </a:r>
            <a:endParaRPr sz="3600" u="sng" dirty="0">
              <a:solidFill>
                <a:schemeClr val="tx1"/>
              </a:solidFill>
              <a:latin typeface="Times New Roman"/>
              <a:cs typeface="Times New Roman"/>
            </a:endParaRPr>
          </a:p>
        </p:txBody>
      </p:sp>
      <p:sp>
        <p:nvSpPr>
          <p:cNvPr id="6" name="TextBox 5">
            <a:extLst>
              <a:ext uri="{FF2B5EF4-FFF2-40B4-BE49-F238E27FC236}">
                <a16:creationId xmlns:a16="http://schemas.microsoft.com/office/drawing/2014/main" id="{5EDF768B-FA10-4EA0-9EC5-88723B6DF256}"/>
              </a:ext>
            </a:extLst>
          </p:cNvPr>
          <p:cNvSpPr txBox="1"/>
          <p:nvPr/>
        </p:nvSpPr>
        <p:spPr>
          <a:xfrm>
            <a:off x="979276" y="1260226"/>
            <a:ext cx="8829368" cy="861774"/>
          </a:xfrm>
          <a:prstGeom prst="rect">
            <a:avLst/>
          </a:prstGeom>
          <a:noFill/>
        </p:spPr>
        <p:txBody>
          <a:bodyPr wrap="square">
            <a:spAutoFit/>
          </a:bodyPr>
          <a:lstStyle/>
          <a:p>
            <a:pPr marL="12066" marR="5080" lvl="0" algn="l" defTabSz="914400" rtl="0" eaLnBrk="1" fontAlgn="auto" latinLnBrk="0" hangingPunct="1">
              <a:lnSpc>
                <a:spcPct val="100000"/>
              </a:lnSpc>
              <a:spcBef>
                <a:spcPts val="95"/>
              </a:spcBef>
              <a:spcAft>
                <a:spcPts val="0"/>
              </a:spcAft>
              <a:buClrTx/>
              <a:buSzTx/>
              <a:tabLst>
                <a:tab pos="469900" algn="l"/>
                <a:tab pos="470534" algn="l"/>
              </a:tabLst>
              <a:defRPr/>
            </a:pPr>
            <a:r>
              <a:rPr kumimoji="0" lang="en-US" sz="2500" b="0" i="0" u="none" strike="noStrike" kern="1200" cap="none" spc="-5" normalizeH="0" baseline="0" noProof="0" dirty="0">
                <a:ln>
                  <a:noFill/>
                </a:ln>
                <a:effectLst/>
                <a:uLnTx/>
                <a:uFillTx/>
                <a:latin typeface="Times New Roman"/>
                <a:ea typeface="+mn-ea"/>
                <a:cs typeface="Times New Roman"/>
              </a:rPr>
              <a:t>For a code word ‘</a:t>
            </a:r>
            <a:r>
              <a:rPr kumimoji="0" lang="en-US" sz="2500" b="0" i="0" u="none" strike="noStrike" kern="1200" cap="none" spc="-10" normalizeH="0" baseline="0" noProof="0" dirty="0">
                <a:ln>
                  <a:noFill/>
                </a:ln>
                <a:effectLst/>
                <a:uLnTx/>
                <a:uFillTx/>
                <a:latin typeface="Times New Roman"/>
                <a:ea typeface="+mn-ea"/>
                <a:cs typeface="Times New Roman"/>
              </a:rPr>
              <a:t>c’, </a:t>
            </a:r>
            <a:r>
              <a:rPr kumimoji="0" lang="en-US" sz="2500" b="0" i="0" u="none" strike="noStrike" kern="1200" cap="none" spc="-5" normalizeH="0" baseline="0" noProof="0" dirty="0">
                <a:ln>
                  <a:noFill/>
                </a:ln>
                <a:effectLst/>
                <a:uLnTx/>
                <a:uFillTx/>
                <a:latin typeface="Times New Roman"/>
                <a:ea typeface="+mn-ea"/>
                <a:cs typeface="Times New Roman"/>
              </a:rPr>
              <a:t>transmitted </a:t>
            </a:r>
            <a:r>
              <a:rPr kumimoji="0" lang="en-US" sz="2500" b="0" i="0" u="none" strike="noStrike" kern="1200" cap="none" spc="0" normalizeH="0" baseline="0" noProof="0" dirty="0">
                <a:ln>
                  <a:noFill/>
                </a:ln>
                <a:effectLst/>
                <a:uLnTx/>
                <a:uFillTx/>
                <a:latin typeface="Times New Roman"/>
                <a:ea typeface="+mn-ea"/>
                <a:cs typeface="Times New Roman"/>
              </a:rPr>
              <a:t>over </a:t>
            </a:r>
            <a:r>
              <a:rPr kumimoji="0" lang="en-US" sz="2500" b="0" i="0" u="none" strike="noStrike" kern="1200" cap="none" spc="-5" normalizeH="0" baseline="0" noProof="0" dirty="0">
                <a:ln>
                  <a:noFill/>
                </a:ln>
                <a:effectLst/>
                <a:uLnTx/>
                <a:uFillTx/>
                <a:latin typeface="Times New Roman"/>
                <a:ea typeface="+mn-ea"/>
                <a:cs typeface="Times New Roman"/>
              </a:rPr>
              <a:t>a noisy channel, let ‘r’ be  </a:t>
            </a:r>
            <a:r>
              <a:rPr kumimoji="0" lang="en-US" sz="2500" b="0" i="0" u="none" strike="noStrike" kern="1200" cap="none" spc="0" normalizeH="0" baseline="0" noProof="0" dirty="0">
                <a:ln>
                  <a:noFill/>
                </a:ln>
                <a:effectLst/>
                <a:uLnTx/>
                <a:uFillTx/>
                <a:latin typeface="Times New Roman"/>
                <a:ea typeface="+mn-ea"/>
                <a:cs typeface="Times New Roman"/>
              </a:rPr>
              <a:t>the </a:t>
            </a:r>
            <a:r>
              <a:rPr kumimoji="0" lang="en-US" sz="2500" b="0" i="0" u="none" strike="noStrike" kern="1200" cap="none" spc="-5" normalizeH="0" baseline="0" noProof="0" dirty="0">
                <a:ln>
                  <a:noFill/>
                </a:ln>
                <a:effectLst/>
                <a:uLnTx/>
                <a:uFillTx/>
                <a:latin typeface="Times New Roman"/>
                <a:ea typeface="+mn-ea"/>
                <a:cs typeface="Times New Roman"/>
              </a:rPr>
              <a:t>received vector </a:t>
            </a:r>
            <a:r>
              <a:rPr kumimoji="0" lang="en-US" sz="2500" b="0" i="0" u="none" strike="noStrike" kern="1200" cap="none" spc="-10" normalizeH="0" baseline="0" noProof="0" dirty="0">
                <a:ln>
                  <a:noFill/>
                </a:ln>
                <a:effectLst/>
                <a:uLnTx/>
                <a:uFillTx/>
                <a:latin typeface="Times New Roman"/>
                <a:ea typeface="+mn-ea"/>
                <a:cs typeface="Times New Roman"/>
              </a:rPr>
              <a:t>at </a:t>
            </a:r>
            <a:r>
              <a:rPr kumimoji="0" lang="en-US" sz="2500" b="0" i="0" u="none" strike="noStrike" kern="1200" cap="none" spc="0" normalizeH="0" baseline="0" noProof="0" dirty="0">
                <a:ln>
                  <a:noFill/>
                </a:ln>
                <a:effectLst/>
                <a:uLnTx/>
                <a:uFillTx/>
                <a:latin typeface="Times New Roman"/>
                <a:ea typeface="+mn-ea"/>
                <a:cs typeface="Times New Roman"/>
              </a:rPr>
              <a:t>the output of the </a:t>
            </a:r>
            <a:r>
              <a:rPr kumimoji="0" lang="en-US" sz="2500" b="0" i="0" u="none" strike="noStrike" kern="1200" cap="none" spc="-5" normalizeH="0" baseline="0" noProof="0" dirty="0">
                <a:ln>
                  <a:noFill/>
                </a:ln>
                <a:effectLst/>
                <a:uLnTx/>
                <a:uFillTx/>
                <a:latin typeface="Times New Roman"/>
                <a:ea typeface="+mn-ea"/>
                <a:cs typeface="Times New Roman"/>
              </a:rPr>
              <a:t>channel with error</a:t>
            </a:r>
            <a:r>
              <a:rPr kumimoji="0" lang="en-US" sz="2500" b="0" i="0" u="none" strike="noStrike" kern="1200" cap="none" spc="-20" normalizeH="0" baseline="0" noProof="0" dirty="0">
                <a:ln>
                  <a:noFill/>
                </a:ln>
                <a:effectLst/>
                <a:uLnTx/>
                <a:uFillTx/>
                <a:latin typeface="Times New Roman"/>
                <a:ea typeface="+mn-ea"/>
                <a:cs typeface="Times New Roman"/>
              </a:rPr>
              <a:t> </a:t>
            </a:r>
            <a:r>
              <a:rPr lang="en-US" sz="2500" spc="-20" dirty="0">
                <a:latin typeface="Times New Roman"/>
                <a:cs typeface="Times New Roman"/>
              </a:rPr>
              <a:t>‘</a:t>
            </a:r>
            <a:r>
              <a:rPr kumimoji="0" lang="en-US" sz="2500" b="0" i="0" u="none" strike="noStrike" kern="1200" cap="none" spc="-5" normalizeH="0" baseline="0" noProof="0" dirty="0">
                <a:ln>
                  <a:noFill/>
                </a:ln>
                <a:effectLst/>
                <a:uLnTx/>
                <a:uFillTx/>
                <a:latin typeface="Times New Roman"/>
                <a:ea typeface="+mn-ea"/>
                <a:cs typeface="Times New Roman"/>
              </a:rPr>
              <a:t>e’.</a:t>
            </a:r>
            <a:endParaRPr kumimoji="0" lang="en-US" sz="2500" b="0" i="0" u="none" strike="noStrike" kern="1200" cap="none" spc="0" normalizeH="0" baseline="0" noProof="0" dirty="0">
              <a:ln>
                <a:noFill/>
              </a:ln>
              <a:effectLst/>
              <a:uLnTx/>
              <a:uFillTx/>
              <a:latin typeface="Times New Roman"/>
              <a:ea typeface="+mn-ea"/>
              <a:cs typeface="Times New Roman"/>
            </a:endParaRPr>
          </a:p>
        </p:txBody>
      </p:sp>
      <p:sp>
        <p:nvSpPr>
          <p:cNvPr id="24" name="TextBox 23">
            <a:extLst>
              <a:ext uri="{FF2B5EF4-FFF2-40B4-BE49-F238E27FC236}">
                <a16:creationId xmlns:a16="http://schemas.microsoft.com/office/drawing/2014/main" id="{DFC4ACDA-F6C8-446C-A1D5-007F6EDE0F75}"/>
              </a:ext>
            </a:extLst>
          </p:cNvPr>
          <p:cNvSpPr txBox="1"/>
          <p:nvPr/>
        </p:nvSpPr>
        <p:spPr>
          <a:xfrm>
            <a:off x="979276" y="4139112"/>
            <a:ext cx="9271811" cy="83099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 error-vector or error pattern ‘e’ is defined as difference between ‘r’ and ‘c’ </a:t>
            </a:r>
            <a:r>
              <a:rPr lang="en-US" sz="2400" dirty="0" err="1">
                <a:latin typeface="Times New Roman" panose="02020603050405020304" pitchFamily="18" charset="0"/>
                <a:cs typeface="Times New Roman" panose="02020603050405020304" pitchFamily="18" charset="0"/>
              </a:rPr>
              <a:t>ie</a:t>
            </a:r>
            <a:r>
              <a:rPr lang="en-US" sz="2400" dirty="0">
                <a:latin typeface="Times New Roman" panose="02020603050405020304" pitchFamily="18" charset="0"/>
                <a:cs typeface="Times New Roman" panose="02020603050405020304" pitchFamily="18" charset="0"/>
              </a:rPr>
              <a:t>. e=r - c</a:t>
            </a:r>
          </a:p>
        </p:txBody>
      </p:sp>
      <p:sp>
        <p:nvSpPr>
          <p:cNvPr id="25" name="object 13">
            <a:extLst>
              <a:ext uri="{FF2B5EF4-FFF2-40B4-BE49-F238E27FC236}">
                <a16:creationId xmlns:a16="http://schemas.microsoft.com/office/drawing/2014/main" id="{573292FE-12C5-4D13-A043-42EFB68BFFD4}"/>
              </a:ext>
            </a:extLst>
          </p:cNvPr>
          <p:cNvSpPr txBox="1"/>
          <p:nvPr/>
        </p:nvSpPr>
        <p:spPr>
          <a:xfrm>
            <a:off x="4684730" y="5163158"/>
            <a:ext cx="1318895" cy="878840"/>
          </a:xfrm>
          <a:prstGeom prst="rect">
            <a:avLst/>
          </a:prstGeom>
        </p:spPr>
        <p:txBody>
          <a:bodyPr vert="horz" wrap="square" lIns="0" tIns="1206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4765" marR="5080" indent="-12700">
              <a:lnSpc>
                <a:spcPct val="100000"/>
              </a:lnSpc>
              <a:spcBef>
                <a:spcPts val="95"/>
              </a:spcBef>
            </a:pPr>
            <a:r>
              <a:rPr sz="2800" dirty="0">
                <a:latin typeface="Times New Roman" panose="02020603050405020304" pitchFamily="18" charset="0"/>
                <a:cs typeface="Times New Roman" panose="02020603050405020304" pitchFamily="18" charset="0"/>
              </a:rPr>
              <a:t>1, </a:t>
            </a:r>
            <a:r>
              <a:rPr sz="2800" spc="-5" dirty="0">
                <a:latin typeface="Times New Roman" panose="02020603050405020304" pitchFamily="18" charset="0"/>
                <a:cs typeface="Times New Roman" panose="02020603050405020304" pitchFamily="18" charset="0"/>
              </a:rPr>
              <a:t>if r</a:t>
            </a:r>
            <a:r>
              <a:rPr sz="2800" spc="-8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≠c  0, </a:t>
            </a:r>
            <a:r>
              <a:rPr sz="2800" dirty="0">
                <a:latin typeface="Times New Roman" panose="02020603050405020304" pitchFamily="18" charset="0"/>
                <a:cs typeface="Times New Roman" panose="02020603050405020304" pitchFamily="18" charset="0"/>
              </a:rPr>
              <a:t>if</a:t>
            </a:r>
            <a:r>
              <a:rPr sz="2800" spc="-5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r=c</a:t>
            </a:r>
          </a:p>
        </p:txBody>
      </p:sp>
      <p:sp>
        <p:nvSpPr>
          <p:cNvPr id="26" name="object 14">
            <a:extLst>
              <a:ext uri="{FF2B5EF4-FFF2-40B4-BE49-F238E27FC236}">
                <a16:creationId xmlns:a16="http://schemas.microsoft.com/office/drawing/2014/main" id="{0BC9F4C2-04C9-47D6-8CA7-393A0ABC11A1}"/>
              </a:ext>
            </a:extLst>
          </p:cNvPr>
          <p:cNvSpPr txBox="1"/>
          <p:nvPr/>
        </p:nvSpPr>
        <p:spPr>
          <a:xfrm>
            <a:off x="4015948" y="5566332"/>
            <a:ext cx="89535" cy="300355"/>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sz="1800" dirty="0">
                <a:latin typeface="Times New Roman" panose="02020603050405020304" pitchFamily="18" charset="0"/>
                <a:cs typeface="Times New Roman" panose="02020603050405020304" pitchFamily="18" charset="0"/>
              </a:rPr>
              <a:t>i</a:t>
            </a:r>
            <a:endParaRPr sz="1800">
              <a:latin typeface="Times New Roman" panose="02020603050405020304" pitchFamily="18" charset="0"/>
              <a:cs typeface="Times New Roman" panose="02020603050405020304" pitchFamily="18" charset="0"/>
            </a:endParaRPr>
          </a:p>
        </p:txBody>
      </p:sp>
      <p:sp>
        <p:nvSpPr>
          <p:cNvPr id="27" name="object 15">
            <a:extLst>
              <a:ext uri="{FF2B5EF4-FFF2-40B4-BE49-F238E27FC236}">
                <a16:creationId xmlns:a16="http://schemas.microsoft.com/office/drawing/2014/main" id="{B864C109-FB26-4C33-A03E-906793A791F6}"/>
              </a:ext>
            </a:extLst>
          </p:cNvPr>
          <p:cNvSpPr/>
          <p:nvPr/>
        </p:nvSpPr>
        <p:spPr>
          <a:xfrm>
            <a:off x="4477974" y="5141060"/>
            <a:ext cx="158750" cy="853440"/>
          </a:xfrm>
          <a:custGeom>
            <a:avLst/>
            <a:gdLst/>
            <a:ahLst/>
            <a:cxnLst/>
            <a:rect l="l" t="t" r="r" b="b"/>
            <a:pathLst>
              <a:path w="158750" h="853439">
                <a:moveTo>
                  <a:pt x="158495" y="853440"/>
                </a:moveTo>
                <a:lnTo>
                  <a:pt x="127629" y="852394"/>
                </a:lnTo>
                <a:lnTo>
                  <a:pt x="102441" y="849550"/>
                </a:lnTo>
                <a:lnTo>
                  <a:pt x="85469" y="845349"/>
                </a:lnTo>
                <a:lnTo>
                  <a:pt x="79247" y="840232"/>
                </a:lnTo>
                <a:lnTo>
                  <a:pt x="79247" y="439928"/>
                </a:lnTo>
                <a:lnTo>
                  <a:pt x="73026" y="434810"/>
                </a:lnTo>
                <a:lnTo>
                  <a:pt x="56054" y="430609"/>
                </a:lnTo>
                <a:lnTo>
                  <a:pt x="30866" y="427765"/>
                </a:lnTo>
                <a:lnTo>
                  <a:pt x="0" y="426720"/>
                </a:lnTo>
                <a:lnTo>
                  <a:pt x="30866" y="425674"/>
                </a:lnTo>
                <a:lnTo>
                  <a:pt x="56054" y="422830"/>
                </a:lnTo>
                <a:lnTo>
                  <a:pt x="73026" y="418629"/>
                </a:lnTo>
                <a:lnTo>
                  <a:pt x="79247" y="413512"/>
                </a:lnTo>
                <a:lnTo>
                  <a:pt x="79247" y="13208"/>
                </a:lnTo>
                <a:lnTo>
                  <a:pt x="85469" y="8090"/>
                </a:lnTo>
                <a:lnTo>
                  <a:pt x="102441" y="3889"/>
                </a:lnTo>
                <a:lnTo>
                  <a:pt x="127629" y="1045"/>
                </a:lnTo>
                <a:lnTo>
                  <a:pt x="158495" y="0"/>
                </a:lnTo>
              </a:path>
            </a:pathLst>
          </a:custGeom>
          <a:ln w="9144">
            <a:solidFill>
              <a:schemeClr val="tx1"/>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latin typeface="Times New Roman" panose="02020603050405020304" pitchFamily="18" charset="0"/>
              <a:cs typeface="Times New Roman" panose="02020603050405020304" pitchFamily="18" charset="0"/>
            </a:endParaRPr>
          </a:p>
        </p:txBody>
      </p:sp>
      <p:sp>
        <p:nvSpPr>
          <p:cNvPr id="28" name="object 16">
            <a:extLst>
              <a:ext uri="{FF2B5EF4-FFF2-40B4-BE49-F238E27FC236}">
                <a16:creationId xmlns:a16="http://schemas.microsoft.com/office/drawing/2014/main" id="{56A94F7E-7BB4-4D70-A608-02E80D7E48E3}"/>
              </a:ext>
            </a:extLst>
          </p:cNvPr>
          <p:cNvSpPr txBox="1"/>
          <p:nvPr/>
        </p:nvSpPr>
        <p:spPr>
          <a:xfrm>
            <a:off x="3831925" y="5323432"/>
            <a:ext cx="471170" cy="452120"/>
          </a:xfrm>
          <a:prstGeom prst="rect">
            <a:avLst/>
          </a:prstGeom>
        </p:spPr>
        <p:txBody>
          <a:bodyPr vert="horz" wrap="square" lIns="0" tIns="1206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95"/>
              </a:spcBef>
            </a:pPr>
            <a:r>
              <a:rPr sz="2800" spc="-5" dirty="0">
                <a:latin typeface="Times New Roman" panose="02020603050405020304" pitchFamily="18" charset="0"/>
                <a:cs typeface="Times New Roman" panose="02020603050405020304" pitchFamily="18" charset="0"/>
              </a:rPr>
              <a:t>e</a:t>
            </a:r>
            <a:r>
              <a:rPr sz="2800" spc="-9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t>
            </a:r>
            <a:endParaRPr sz="2800">
              <a:latin typeface="Times New Roman" panose="02020603050405020304" pitchFamily="18"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75D1DCB5-1F4C-4E48-842A-6ECDE425E6B6}"/>
              </a:ext>
            </a:extLst>
          </p:cNvPr>
          <p:cNvSpPr/>
          <p:nvPr/>
        </p:nvSpPr>
        <p:spPr>
          <a:xfrm>
            <a:off x="3968318" y="2292950"/>
            <a:ext cx="3063572" cy="1675211"/>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Oval 33">
            <a:extLst>
              <a:ext uri="{FF2B5EF4-FFF2-40B4-BE49-F238E27FC236}">
                <a16:creationId xmlns:a16="http://schemas.microsoft.com/office/drawing/2014/main" id="{38F94DD6-FCC0-4DAE-B3F9-1B4A766262C5}"/>
              </a:ext>
            </a:extLst>
          </p:cNvPr>
          <p:cNvSpPr/>
          <p:nvPr/>
        </p:nvSpPr>
        <p:spPr>
          <a:xfrm>
            <a:off x="5043637" y="2511141"/>
            <a:ext cx="727587" cy="7275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cxnSp>
        <p:nvCxnSpPr>
          <p:cNvPr id="35" name="Straight Arrow Connector 34">
            <a:extLst>
              <a:ext uri="{FF2B5EF4-FFF2-40B4-BE49-F238E27FC236}">
                <a16:creationId xmlns:a16="http://schemas.microsoft.com/office/drawing/2014/main" id="{00DDDDA9-3E78-4E96-8406-25B7B28498EA}"/>
              </a:ext>
            </a:extLst>
          </p:cNvPr>
          <p:cNvCxnSpPr/>
          <p:nvPr/>
        </p:nvCxnSpPr>
        <p:spPr>
          <a:xfrm>
            <a:off x="4168566" y="2874934"/>
            <a:ext cx="7964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A9FCADB5-D2EB-4721-8B8C-6644E51974B1}"/>
              </a:ext>
            </a:extLst>
          </p:cNvPr>
          <p:cNvCxnSpPr>
            <a:cxnSpLocks/>
          </p:cNvCxnSpPr>
          <p:nvPr/>
        </p:nvCxnSpPr>
        <p:spPr>
          <a:xfrm>
            <a:off x="5854800" y="2874934"/>
            <a:ext cx="7964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2DA5B09E-DDD6-4155-86C2-911B2C3EB172}"/>
              </a:ext>
            </a:extLst>
          </p:cNvPr>
          <p:cNvCxnSpPr>
            <a:cxnSpLocks/>
          </p:cNvCxnSpPr>
          <p:nvPr/>
        </p:nvCxnSpPr>
        <p:spPr>
          <a:xfrm flipV="1">
            <a:off x="5407429" y="3318020"/>
            <a:ext cx="0" cy="6268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Plus Sign 37">
            <a:extLst>
              <a:ext uri="{FF2B5EF4-FFF2-40B4-BE49-F238E27FC236}">
                <a16:creationId xmlns:a16="http://schemas.microsoft.com/office/drawing/2014/main" id="{DA6E873F-E884-4E6A-B330-768AB0A5E210}"/>
              </a:ext>
            </a:extLst>
          </p:cNvPr>
          <p:cNvSpPr/>
          <p:nvPr/>
        </p:nvSpPr>
        <p:spPr>
          <a:xfrm>
            <a:off x="5206616" y="2664581"/>
            <a:ext cx="395848" cy="441210"/>
          </a:xfrm>
          <a:prstGeom prst="math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39" name="TextBox 38">
            <a:extLst>
              <a:ext uri="{FF2B5EF4-FFF2-40B4-BE49-F238E27FC236}">
                <a16:creationId xmlns:a16="http://schemas.microsoft.com/office/drawing/2014/main" id="{C93AE74F-A9A6-4526-95CF-2899256A46C3}"/>
              </a:ext>
            </a:extLst>
          </p:cNvPr>
          <p:cNvSpPr txBox="1"/>
          <p:nvPr/>
        </p:nvSpPr>
        <p:spPr>
          <a:xfrm>
            <a:off x="4494373" y="2525265"/>
            <a:ext cx="293670" cy="400110"/>
          </a:xfrm>
          <a:prstGeom prst="rect">
            <a:avLst/>
          </a:prstGeom>
          <a:noFill/>
        </p:spPr>
        <p:txBody>
          <a:bodyPr wrap="none" rtlCol="0">
            <a:spAutoFit/>
          </a:bodyPr>
          <a:lstStyle/>
          <a:p>
            <a:r>
              <a:rPr lang="en-US" sz="2000" dirty="0"/>
              <a:t>c</a:t>
            </a:r>
            <a:endParaRPr lang="en-IN" sz="2000" dirty="0"/>
          </a:p>
        </p:txBody>
      </p:sp>
      <p:sp>
        <p:nvSpPr>
          <p:cNvPr id="40" name="TextBox 39">
            <a:extLst>
              <a:ext uri="{FF2B5EF4-FFF2-40B4-BE49-F238E27FC236}">
                <a16:creationId xmlns:a16="http://schemas.microsoft.com/office/drawing/2014/main" id="{07DF06F7-F990-4432-93BE-9090B0172681}"/>
              </a:ext>
            </a:extLst>
          </p:cNvPr>
          <p:cNvSpPr txBox="1"/>
          <p:nvPr/>
        </p:nvSpPr>
        <p:spPr>
          <a:xfrm>
            <a:off x="5419950" y="3371148"/>
            <a:ext cx="312906" cy="400110"/>
          </a:xfrm>
          <a:prstGeom prst="rect">
            <a:avLst/>
          </a:prstGeom>
          <a:noFill/>
        </p:spPr>
        <p:txBody>
          <a:bodyPr wrap="none" rtlCol="0">
            <a:spAutoFit/>
          </a:bodyPr>
          <a:lstStyle/>
          <a:p>
            <a:r>
              <a:rPr lang="en-US" sz="2000" dirty="0"/>
              <a:t>e</a:t>
            </a:r>
            <a:endParaRPr lang="en-IN" sz="2000" dirty="0"/>
          </a:p>
        </p:txBody>
      </p:sp>
      <p:sp>
        <p:nvSpPr>
          <p:cNvPr id="41" name="TextBox 40">
            <a:extLst>
              <a:ext uri="{FF2B5EF4-FFF2-40B4-BE49-F238E27FC236}">
                <a16:creationId xmlns:a16="http://schemas.microsoft.com/office/drawing/2014/main" id="{E2C19355-1A4F-4CB6-AB02-F724D46B1B53}"/>
              </a:ext>
            </a:extLst>
          </p:cNvPr>
          <p:cNvSpPr txBox="1"/>
          <p:nvPr/>
        </p:nvSpPr>
        <p:spPr>
          <a:xfrm>
            <a:off x="6003625" y="2525265"/>
            <a:ext cx="998991" cy="400110"/>
          </a:xfrm>
          <a:prstGeom prst="rect">
            <a:avLst/>
          </a:prstGeom>
          <a:noFill/>
        </p:spPr>
        <p:txBody>
          <a:bodyPr wrap="none" rtlCol="0">
            <a:spAutoFit/>
          </a:bodyPr>
          <a:lstStyle/>
          <a:p>
            <a:r>
              <a:rPr lang="en-US" sz="2000" dirty="0"/>
              <a:t>r = c + e</a:t>
            </a:r>
            <a:endParaRPr lang="en-IN" sz="2000" dirty="0"/>
          </a:p>
        </p:txBody>
      </p:sp>
      <p:sp>
        <p:nvSpPr>
          <p:cNvPr id="4" name="Footer Placeholder 3">
            <a:extLst>
              <a:ext uri="{FF2B5EF4-FFF2-40B4-BE49-F238E27FC236}">
                <a16:creationId xmlns:a16="http://schemas.microsoft.com/office/drawing/2014/main" id="{02C91318-256D-4727-9846-1A227D0B334B}"/>
              </a:ext>
            </a:extLst>
          </p:cNvPr>
          <p:cNvSpPr>
            <a:spLocks noGrp="1"/>
          </p:cNvSpPr>
          <p:nvPr>
            <p:ph type="ftr" sz="quarter" idx="11"/>
          </p:nvPr>
        </p:nvSpPr>
        <p:spPr/>
        <p:txBody>
          <a:bodyPr/>
          <a:lstStyle/>
          <a:p>
            <a:r>
              <a:rPr lang="en-IN" sz="1200">
                <a:solidFill>
                  <a:schemeClr val="bg1">
                    <a:lumMod val="85000"/>
                  </a:schemeClr>
                </a:solidFill>
              </a:rPr>
              <a:t>ECE, DSCE</a:t>
            </a:r>
          </a:p>
        </p:txBody>
      </p:sp>
      <p:sp>
        <p:nvSpPr>
          <p:cNvPr id="5" name="Slide Number Placeholder 4">
            <a:extLst>
              <a:ext uri="{FF2B5EF4-FFF2-40B4-BE49-F238E27FC236}">
                <a16:creationId xmlns:a16="http://schemas.microsoft.com/office/drawing/2014/main" id="{6CF5E028-8AB1-4401-B78A-E0E2276F4EF9}"/>
              </a:ext>
            </a:extLst>
          </p:cNvPr>
          <p:cNvSpPr>
            <a:spLocks noGrp="1"/>
          </p:cNvSpPr>
          <p:nvPr>
            <p:ph type="sldNum" sz="quarter" idx="12"/>
          </p:nvPr>
        </p:nvSpPr>
        <p:spPr/>
        <p:txBody>
          <a:bodyPr/>
          <a:lstStyle/>
          <a:p>
            <a:fld id="{9346C1FC-1CAB-4575-AE09-B0DE89BB7F54}" type="slidenum">
              <a:rPr lang="en-IN" sz="1200" smtClean="0">
                <a:solidFill>
                  <a:schemeClr val="bg1">
                    <a:lumMod val="85000"/>
                  </a:schemeClr>
                </a:solidFill>
              </a:rPr>
              <a:t>9</a:t>
            </a:fld>
            <a:endParaRPr lang="en-IN" sz="1200">
              <a:solidFill>
                <a:schemeClr val="bg1">
                  <a:lumMod val="85000"/>
                </a:schemeClr>
              </a:solidFill>
            </a:endParaRPr>
          </a:p>
        </p:txBody>
      </p:sp>
    </p:spTree>
    <p:extLst>
      <p:ext uri="{BB962C8B-B14F-4D97-AF65-F5344CB8AC3E}">
        <p14:creationId xmlns:p14="http://schemas.microsoft.com/office/powerpoint/2010/main" val="261625899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1_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693</TotalTime>
  <Words>1429</Words>
  <Application>Microsoft Office PowerPoint</Application>
  <PresentationFormat>Widescreen</PresentationFormat>
  <Paragraphs>404</Paragraphs>
  <Slides>14</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Arial</vt:lpstr>
      <vt:lpstr>Calibri</vt:lpstr>
      <vt:lpstr>Calibri Light</vt:lpstr>
      <vt:lpstr>Times New Roman</vt:lpstr>
      <vt:lpstr>Retrospect</vt:lpstr>
      <vt:lpstr>1_Retrospect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Sameer Gautam</dc:creator>
  <cp:lastModifiedBy>Sameer Gautam</cp:lastModifiedBy>
  <cp:revision>68</cp:revision>
  <dcterms:created xsi:type="dcterms:W3CDTF">2020-11-29T06:31:58Z</dcterms:created>
  <dcterms:modified xsi:type="dcterms:W3CDTF">2020-12-25T18:54:33Z</dcterms:modified>
</cp:coreProperties>
</file>