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9" r:id="rId4"/>
    <p:sldId id="283" r:id="rId5"/>
    <p:sldId id="284" r:id="rId6"/>
    <p:sldId id="285" r:id="rId7"/>
    <p:sldId id="286" r:id="rId8"/>
    <p:sldId id="287" r:id="rId9"/>
    <p:sldId id="291" r:id="rId10"/>
    <p:sldId id="288" r:id="rId11"/>
    <p:sldId id="289" r:id="rId12"/>
    <p:sldId id="292" r:id="rId13"/>
    <p:sldId id="293" r:id="rId14"/>
    <p:sldId id="29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4"/>
            <p14:sldId id="285"/>
            <p14:sldId id="286"/>
            <p14:sldId id="287"/>
            <p14:sldId id="291"/>
            <p14:sldId id="288"/>
            <p14:sldId id="289"/>
            <p14:sldId id="292"/>
            <p14:sldId id="293"/>
            <p14:sldId id="294"/>
            <p14:sldId id="29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62183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Implementation of Hill Cipher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8883" y="4098516"/>
            <a:ext cx="9596718" cy="15761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By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VISHVENDRA SINGH     1DS18EC156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SAMEER GAUTAM         1DS18EC144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DDB0D-909B-4549-8449-051D3EB8928D}"/>
              </a:ext>
            </a:extLst>
          </p:cNvPr>
          <p:cNvSpPr txBox="1"/>
          <p:nvPr/>
        </p:nvSpPr>
        <p:spPr>
          <a:xfrm>
            <a:off x="838200" y="626658"/>
            <a:ext cx="10237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DAYANANDA SAGAR COLLEGE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OF ENGINEERING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3B76-2AFC-4760-9D79-B3CFCDE5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(PYTHON)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CDC02D-1E8A-42DC-865F-208F7E85B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8827E-EF7F-47AF-ABE1-2A805812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1228651"/>
            <a:ext cx="8110245" cy="46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464CE2-5D69-43D5-8DAD-4E797BE35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B8861-3BAD-4386-8892-716E5660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4" y="1318775"/>
            <a:ext cx="7521592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8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A664-983E-4EBC-B652-230369AB1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654C0-6D5F-447E-916F-3671ADFAD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2"/>
          <a:stretch/>
        </p:blipFill>
        <p:spPr>
          <a:xfrm>
            <a:off x="543474" y="1297615"/>
            <a:ext cx="7635902" cy="536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9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0680-4AE5-43B0-B651-E8029D3BB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6DB57-7579-4A45-A428-097E20F2F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10"/>
          <a:stretch/>
        </p:blipFill>
        <p:spPr>
          <a:xfrm>
            <a:off x="556827" y="1228163"/>
            <a:ext cx="7635902" cy="253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7305F-B5F1-496C-875B-2E37746F9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42"/>
          <a:stretch/>
        </p:blipFill>
        <p:spPr>
          <a:xfrm>
            <a:off x="575990" y="1521806"/>
            <a:ext cx="7704488" cy="134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90F3D8-2E75-4965-88F5-0D7514113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90" y="2682540"/>
            <a:ext cx="7795936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8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DBC04-9F5C-45E7-BBC9-2E3A4DB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7A07B-843F-4E59-85C6-15378B5C8625}"/>
              </a:ext>
            </a:extLst>
          </p:cNvPr>
          <p:cNvSpPr txBox="1"/>
          <p:nvPr/>
        </p:nvSpPr>
        <p:spPr>
          <a:xfrm>
            <a:off x="484094" y="1246094"/>
            <a:ext cx="116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OUTPUT:</a:t>
            </a:r>
          </a:p>
          <a:p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EC3EA-FC44-46B7-BDA5-28A676C7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7" y="1714351"/>
            <a:ext cx="4663844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3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2C15-6F3E-4149-85F2-44C2E250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219" y="3361586"/>
            <a:ext cx="3754957" cy="640080"/>
          </a:xfrm>
        </p:spPr>
        <p:txBody>
          <a:bodyPr>
            <a:noAutofit/>
          </a:bodyPr>
          <a:lstStyle/>
          <a:p>
            <a:r>
              <a:rPr lang="en-IN" sz="4800" b="1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0183-EB1C-4EB3-A33F-9E8363470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6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493241"/>
            <a:ext cx="9519264" cy="3871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a multilevel cipher developed by the mathematician Lester Hill.</a:t>
            </a:r>
          </a:p>
          <a:p>
            <a:pPr lvl="0" algn="just"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encryption algorithm takes an successive Plain text letters and a key matrix and give Ciphertext letters.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Segoe UI "/>
              </a:rPr>
              <a:t>Each letter is represented by a number modulo 26. Often the simple scheme A = 0, B = 1, …, Z = 25 is used, but this is not an essential feature of the cipher. </a:t>
            </a:r>
          </a:p>
          <a:p>
            <a:pPr lvl="0"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Segoe UI "/>
              </a:rPr>
              <a:t>To encrypt a message, each block of n is multiplied by an invertible n × n Key matrix, against modulus 26. To decrypt the message, each block is multiplied by the inverse of the matrix used for encryption.</a:t>
            </a:r>
            <a:endParaRPr lang="en-US" sz="2000" dirty="0">
              <a:latin typeface="Segoe UI 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40678-F2C5-4243-A712-27BECFAD0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Encryption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CFECAA47-BF18-4585-862A-F98164E448BB}"/>
              </a:ext>
            </a:extLst>
          </p:cNvPr>
          <p:cNvSpPr txBox="1">
            <a:spLocks/>
          </p:cNvSpPr>
          <p:nvPr/>
        </p:nvSpPr>
        <p:spPr>
          <a:xfrm>
            <a:off x="521206" y="1493241"/>
            <a:ext cx="995853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Encrypting with the Hill cipher is built on the following operation: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E(K, P) = (K*P) mod 26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Where K is our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matrix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and P is the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plaintext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 vector form. 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Matrix multiplying these two terms produces the encrypted ciphertext.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368B7-0A77-43FC-8237-FE0F0A7B5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AA68-9312-4E3D-B7DE-86B8F289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for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A174C-5704-4533-881E-CB0D1BEDE1A9}"/>
              </a:ext>
            </a:extLst>
          </p:cNvPr>
          <p:cNvSpPr txBox="1"/>
          <p:nvPr/>
        </p:nvSpPr>
        <p:spPr>
          <a:xfrm>
            <a:off x="874061" y="1674673"/>
            <a:ext cx="80861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rgbClr val="3D3D4E"/>
                </a:solidFill>
                <a:effectLst/>
                <a:latin typeface="Droid Serif"/>
              </a:rPr>
              <a:t>Let’s work with the plain text “</a:t>
            </a:r>
            <a:r>
              <a:rPr lang="en-US" sz="2400" b="1" i="0" dirty="0">
                <a:solidFill>
                  <a:srgbClr val="3D3D4E"/>
                </a:solidFill>
                <a:effectLst/>
                <a:latin typeface="Droid Serif"/>
              </a:rPr>
              <a:t>PAYMOREMONEY</a:t>
            </a:r>
            <a:r>
              <a:rPr lang="en-US" sz="2400" b="0" i="0" dirty="0">
                <a:solidFill>
                  <a:srgbClr val="3D3D4E"/>
                </a:solidFill>
                <a:effectLst/>
                <a:latin typeface="Droid Serif"/>
              </a:rPr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3D3D4E"/>
                </a:solidFill>
                <a:latin typeface="Droid Serif"/>
              </a:rPr>
              <a:t>The encryption key is given as: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3D3D4E"/>
                </a:solidFill>
                <a:latin typeface="Droid Serif"/>
              </a:rPr>
              <a:t>The first 3 letters of the Plain text are represented by the vector: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        “</a:t>
            </a:r>
            <a:r>
              <a:rPr lang="en-US" sz="2400" b="1" dirty="0">
                <a:solidFill>
                  <a:srgbClr val="3D3D4E"/>
                </a:solidFill>
                <a:latin typeface="Droid Serif"/>
              </a:rPr>
              <a:t>PAY</a:t>
            </a:r>
            <a:r>
              <a:rPr lang="en-US" sz="2400" dirty="0">
                <a:solidFill>
                  <a:srgbClr val="3D3D4E"/>
                </a:solidFill>
                <a:latin typeface="Droid Serif"/>
              </a:rPr>
              <a:t>”, where P=15, A=0, Y=24.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          PAY = [15, 0, 24].</a:t>
            </a:r>
            <a:r>
              <a:rPr lang="en-US" sz="2400" b="0" i="0" dirty="0">
                <a:solidFill>
                  <a:srgbClr val="3D3D4E"/>
                </a:solidFill>
                <a:effectLst/>
                <a:latin typeface="Droid Serif"/>
              </a:rPr>
              <a:t>	 </a:t>
            </a:r>
            <a:endParaRPr lang="en-IN" sz="2400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1FB8100-27C7-43AA-A340-DA089A40587B}"/>
              </a:ext>
            </a:extLst>
          </p:cNvPr>
          <p:cNvSpPr/>
          <p:nvPr/>
        </p:nvSpPr>
        <p:spPr>
          <a:xfrm rot="10800000">
            <a:off x="6355976" y="2921168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3FABF-78F0-4DC1-B363-A0A899D8308A}"/>
              </a:ext>
            </a:extLst>
          </p:cNvPr>
          <p:cNvSpPr txBox="1"/>
          <p:nvPr/>
        </p:nvSpPr>
        <p:spPr>
          <a:xfrm>
            <a:off x="5074025" y="2921168"/>
            <a:ext cx="1380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7"/>
            </a:pPr>
            <a:r>
              <a:rPr lang="en-IN" sz="2000" dirty="0"/>
              <a:t> 17   5</a:t>
            </a:r>
          </a:p>
          <a:p>
            <a:pPr marL="342900" indent="-342900">
              <a:buAutoNum type="arabicPlain" startAt="21"/>
            </a:pPr>
            <a:r>
              <a:rPr lang="en-IN" sz="2000" dirty="0"/>
              <a:t> 18   21</a:t>
            </a:r>
          </a:p>
          <a:p>
            <a:r>
              <a:rPr lang="en-IN" sz="2000" dirty="0"/>
              <a:t>2     2    19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E91E2D18-C3AA-43E2-A37A-F943CF76181C}"/>
              </a:ext>
            </a:extLst>
          </p:cNvPr>
          <p:cNvSpPr/>
          <p:nvPr/>
        </p:nvSpPr>
        <p:spPr>
          <a:xfrm>
            <a:off x="5038166" y="2921168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F268A-E2AE-440D-82D4-67DE9D816A3A}"/>
              </a:ext>
            </a:extLst>
          </p:cNvPr>
          <p:cNvSpPr txBox="1"/>
          <p:nvPr/>
        </p:nvSpPr>
        <p:spPr>
          <a:xfrm>
            <a:off x="4011708" y="3254218"/>
            <a:ext cx="90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=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77D6F75-82AE-46A6-9B8E-BCDF6C3A0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6F1F0-14D1-4767-A044-FC40F8255012}"/>
              </a:ext>
            </a:extLst>
          </p:cNvPr>
          <p:cNvSpPr txBox="1"/>
          <p:nvPr/>
        </p:nvSpPr>
        <p:spPr>
          <a:xfrm>
            <a:off x="2447366" y="2985249"/>
            <a:ext cx="728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P A Y         M O R         E M O        N E 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E6C5DA-759C-4DC0-8E1D-5B5AD7F8AB3E}"/>
              </a:ext>
            </a:extLst>
          </p:cNvPr>
          <p:cNvCxnSpPr>
            <a:cxnSpLocks/>
          </p:cNvCxnSpPr>
          <p:nvPr/>
        </p:nvCxnSpPr>
        <p:spPr>
          <a:xfrm>
            <a:off x="3989296" y="3037223"/>
            <a:ext cx="0" cy="50202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6F276F-7723-4A51-8E7D-FF3C21B409FE}"/>
              </a:ext>
            </a:extLst>
          </p:cNvPr>
          <p:cNvCxnSpPr>
            <a:cxnSpLocks/>
          </p:cNvCxnSpPr>
          <p:nvPr/>
        </p:nvCxnSpPr>
        <p:spPr>
          <a:xfrm>
            <a:off x="5916710" y="3011236"/>
            <a:ext cx="0" cy="50202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E11AC7-4E3E-4026-91CF-299B9730146B}"/>
              </a:ext>
            </a:extLst>
          </p:cNvPr>
          <p:cNvCxnSpPr>
            <a:cxnSpLocks/>
          </p:cNvCxnSpPr>
          <p:nvPr/>
        </p:nvCxnSpPr>
        <p:spPr>
          <a:xfrm>
            <a:off x="7808267" y="3011236"/>
            <a:ext cx="0" cy="50202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7B291B-1903-4635-81E0-D0AEB5FF2F10}"/>
              </a:ext>
            </a:extLst>
          </p:cNvPr>
          <p:cNvSpPr txBox="1"/>
          <p:nvPr/>
        </p:nvSpPr>
        <p:spPr>
          <a:xfrm>
            <a:off x="2402541" y="3605588"/>
            <a:ext cx="7333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15 0 24       12 14 17       4 12 14       13 4 24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FC935-CC94-4C13-9B64-A67189D3EE44}"/>
              </a:ext>
            </a:extLst>
          </p:cNvPr>
          <p:cNvSpPr txBox="1"/>
          <p:nvPr/>
        </p:nvSpPr>
        <p:spPr>
          <a:xfrm>
            <a:off x="3959766" y="1529280"/>
            <a:ext cx="5221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PAY MOR EMO NEY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BC6B6DC-4BF0-4075-986E-0995F5534B0C}"/>
              </a:ext>
            </a:extLst>
          </p:cNvPr>
          <p:cNvSpPr/>
          <p:nvPr/>
        </p:nvSpPr>
        <p:spPr>
          <a:xfrm rot="16200000">
            <a:off x="4258239" y="1928128"/>
            <a:ext cx="188256" cy="4034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F6B0AB1-634A-4257-8292-16879EB684FE}"/>
              </a:ext>
            </a:extLst>
          </p:cNvPr>
          <p:cNvSpPr/>
          <p:nvPr/>
        </p:nvSpPr>
        <p:spPr>
          <a:xfrm rot="16200000">
            <a:off x="5100921" y="1932431"/>
            <a:ext cx="188256" cy="4034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B2CA6F6-3CEC-4470-B1C9-B1FE858F2D99}"/>
              </a:ext>
            </a:extLst>
          </p:cNvPr>
          <p:cNvSpPr/>
          <p:nvPr/>
        </p:nvSpPr>
        <p:spPr>
          <a:xfrm rot="16200000">
            <a:off x="6051183" y="1951914"/>
            <a:ext cx="188256" cy="4034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B5CAFAE-ACB0-4320-9246-B240561CA099}"/>
              </a:ext>
            </a:extLst>
          </p:cNvPr>
          <p:cNvSpPr/>
          <p:nvPr/>
        </p:nvSpPr>
        <p:spPr>
          <a:xfrm rot="16200000">
            <a:off x="6893865" y="1968648"/>
            <a:ext cx="188256" cy="4034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9F921-F6F6-4232-BB33-465E9E5A0B93}"/>
              </a:ext>
            </a:extLst>
          </p:cNvPr>
          <p:cNvSpPr txBox="1"/>
          <p:nvPr/>
        </p:nvSpPr>
        <p:spPr>
          <a:xfrm>
            <a:off x="2243025" y="1584042"/>
            <a:ext cx="190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Plain Text: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1952E-6F2E-49FC-AAF8-601B3A6BE6E0}"/>
              </a:ext>
            </a:extLst>
          </p:cNvPr>
          <p:cNvSpPr txBox="1"/>
          <p:nvPr/>
        </p:nvSpPr>
        <p:spPr>
          <a:xfrm>
            <a:off x="1512797" y="4584911"/>
            <a:ext cx="880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[P]= [15, 0, 24]   [12, 14, 17]   [4, 12, 14]   [13, 4, 24]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E6A69B8-0C0A-4B09-9298-DE20E28F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3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DE966-A742-4DE0-B7B2-2F7967D2C7DD}"/>
              </a:ext>
            </a:extLst>
          </p:cNvPr>
          <p:cNvSpPr txBox="1"/>
          <p:nvPr/>
        </p:nvSpPr>
        <p:spPr>
          <a:xfrm>
            <a:off x="1030942" y="1318369"/>
            <a:ext cx="109100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AutoNum type="arabicPeriod" startAt="4"/>
            </a:pPr>
            <a:r>
              <a:rPr lang="en-US" sz="2400" dirty="0">
                <a:solidFill>
                  <a:srgbClr val="3D3D4E"/>
                </a:solidFill>
                <a:latin typeface="Droid Serif"/>
              </a:rPr>
              <a:t>Then applying the formula for first 3 letters “</a:t>
            </a:r>
            <a:r>
              <a:rPr lang="en-US" sz="2400" b="1" dirty="0">
                <a:solidFill>
                  <a:srgbClr val="3D3D4E"/>
                </a:solidFill>
                <a:latin typeface="Droid Serif"/>
              </a:rPr>
              <a:t>PAY</a:t>
            </a:r>
            <a:r>
              <a:rPr lang="en-US" sz="2400" dirty="0">
                <a:solidFill>
                  <a:srgbClr val="3D3D4E"/>
                </a:solidFill>
                <a:latin typeface="Droid Serif"/>
              </a:rPr>
              <a:t>”, i.e. 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         </a:t>
            </a:r>
            <a:r>
              <a:rPr lang="da-DK" sz="2400" dirty="0">
                <a:solidFill>
                  <a:srgbClr val="3D3D4E"/>
                </a:solidFill>
                <a:latin typeface="Droid Serif"/>
              </a:rPr>
              <a:t>E(K, P) = (K*P) mod 26</a:t>
            </a: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By solving the matrix, we get: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			            = [375  819  486] Mod 26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			            = [11  13  18]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		         Cipher Text = L  N  S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			</a:t>
            </a:r>
            <a:endParaRPr lang="en-IN" sz="2400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1822FBDD-ADD5-4FA4-86C9-CA8E9B3D8EB9}"/>
              </a:ext>
            </a:extLst>
          </p:cNvPr>
          <p:cNvSpPr/>
          <p:nvPr/>
        </p:nvSpPr>
        <p:spPr>
          <a:xfrm rot="10800000">
            <a:off x="5997387" y="2729760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D99A5-C8FD-4D94-8243-029D366C1B4C}"/>
              </a:ext>
            </a:extLst>
          </p:cNvPr>
          <p:cNvSpPr txBox="1"/>
          <p:nvPr/>
        </p:nvSpPr>
        <p:spPr>
          <a:xfrm>
            <a:off x="4715436" y="2729760"/>
            <a:ext cx="1380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7"/>
            </a:pPr>
            <a:r>
              <a:rPr lang="en-IN" sz="2000" dirty="0"/>
              <a:t> 17   5</a:t>
            </a:r>
          </a:p>
          <a:p>
            <a:pPr marL="342900" indent="-342900">
              <a:buAutoNum type="arabicPlain" startAt="21"/>
            </a:pPr>
            <a:r>
              <a:rPr lang="en-IN" sz="2000" dirty="0"/>
              <a:t> 18   21</a:t>
            </a:r>
          </a:p>
          <a:p>
            <a:r>
              <a:rPr lang="en-IN" sz="2000" dirty="0"/>
              <a:t>2     2    19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913E1AD-F908-43A8-8BDB-6512B6860C4C}"/>
              </a:ext>
            </a:extLst>
          </p:cNvPr>
          <p:cNvSpPr/>
          <p:nvPr/>
        </p:nvSpPr>
        <p:spPr>
          <a:xfrm>
            <a:off x="4679577" y="2729760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72C90022-73D1-48AB-809B-03BB4E0E3CE4}"/>
              </a:ext>
            </a:extLst>
          </p:cNvPr>
          <p:cNvSpPr/>
          <p:nvPr/>
        </p:nvSpPr>
        <p:spPr>
          <a:xfrm rot="10800000">
            <a:off x="6714566" y="2709990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46C96-646C-4127-B2B0-6BADD43E35CD}"/>
              </a:ext>
            </a:extLst>
          </p:cNvPr>
          <p:cNvSpPr txBox="1"/>
          <p:nvPr/>
        </p:nvSpPr>
        <p:spPr>
          <a:xfrm>
            <a:off x="6257366" y="2729760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15</a:t>
            </a:r>
          </a:p>
          <a:p>
            <a:r>
              <a:rPr lang="en-IN" sz="2000" dirty="0"/>
              <a:t> 0</a:t>
            </a:r>
          </a:p>
          <a:p>
            <a:r>
              <a:rPr lang="en-IN" sz="2000" dirty="0"/>
              <a:t>24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8F14A650-CBA7-4D8E-A1C1-16D3A41C6292}"/>
              </a:ext>
            </a:extLst>
          </p:cNvPr>
          <p:cNvSpPr/>
          <p:nvPr/>
        </p:nvSpPr>
        <p:spPr>
          <a:xfrm>
            <a:off x="6221506" y="2729760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57ED13-886D-4B9B-9F48-1EB071E90E6A}"/>
              </a:ext>
            </a:extLst>
          </p:cNvPr>
          <p:cNvSpPr txBox="1"/>
          <p:nvPr/>
        </p:nvSpPr>
        <p:spPr>
          <a:xfrm>
            <a:off x="6862479" y="3026455"/>
            <a:ext cx="905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3D3D4E"/>
                </a:solidFill>
                <a:latin typeface="Droid Serif"/>
              </a:rPr>
              <a:t>mod 26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EE255-1682-4F46-999C-7D85E3242603}"/>
              </a:ext>
            </a:extLst>
          </p:cNvPr>
          <p:cNvSpPr txBox="1"/>
          <p:nvPr/>
        </p:nvSpPr>
        <p:spPr>
          <a:xfrm>
            <a:off x="4038600" y="3026455"/>
            <a:ext cx="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3D3D4E"/>
                </a:solidFill>
                <a:latin typeface="Droid Serif"/>
              </a:rPr>
              <a:t>E =</a:t>
            </a:r>
            <a:endParaRPr lang="en-IN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54B3528-0ABD-4F2E-A8B3-E028333E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6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22C46F-9ACD-44D1-B015-0A675F61298E}"/>
              </a:ext>
            </a:extLst>
          </p:cNvPr>
          <p:cNvSpPr txBox="1"/>
          <p:nvPr/>
        </p:nvSpPr>
        <p:spPr>
          <a:xfrm>
            <a:off x="929068" y="1123535"/>
            <a:ext cx="90070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5.     Applying the formula for next 3 letters “</a:t>
            </a:r>
            <a:r>
              <a:rPr lang="en-US" sz="2400" b="1" dirty="0">
                <a:solidFill>
                  <a:srgbClr val="3D3D4E"/>
                </a:solidFill>
                <a:latin typeface="Droid Serif"/>
              </a:rPr>
              <a:t>MOR</a:t>
            </a:r>
            <a:r>
              <a:rPr lang="en-US" sz="2400" dirty="0">
                <a:solidFill>
                  <a:srgbClr val="3D3D4E"/>
                </a:solidFill>
                <a:latin typeface="Droid Serif"/>
              </a:rPr>
              <a:t>”, i.e. 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         </a:t>
            </a:r>
            <a:r>
              <a:rPr lang="da-DK" sz="2400" dirty="0">
                <a:solidFill>
                  <a:srgbClr val="3D3D4E"/>
                </a:solidFill>
                <a:latin typeface="Droid Serif"/>
              </a:rPr>
              <a:t>E(K, P) = (K*P) mod 26</a:t>
            </a: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By solving the matrix, we get: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			            = [527  861  375] Mod 26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			            = [7  3  1]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		         Cipher Text = H  D  L</a:t>
            </a: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			</a:t>
            </a:r>
            <a:endParaRPr lang="en-IN" sz="2400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09075F73-5395-4593-8F00-9B9809C7218D}"/>
              </a:ext>
            </a:extLst>
          </p:cNvPr>
          <p:cNvSpPr/>
          <p:nvPr/>
        </p:nvSpPr>
        <p:spPr>
          <a:xfrm rot="10800000">
            <a:off x="5871881" y="2476090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A33ED-593A-407A-8246-0B160DCB40CF}"/>
              </a:ext>
            </a:extLst>
          </p:cNvPr>
          <p:cNvSpPr txBox="1"/>
          <p:nvPr/>
        </p:nvSpPr>
        <p:spPr>
          <a:xfrm>
            <a:off x="4589930" y="2476090"/>
            <a:ext cx="1380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7"/>
            </a:pPr>
            <a:r>
              <a:rPr lang="en-IN" sz="2000" dirty="0"/>
              <a:t> 17   5</a:t>
            </a:r>
          </a:p>
          <a:p>
            <a:pPr marL="342900" indent="-342900">
              <a:buAutoNum type="arabicPlain" startAt="21"/>
            </a:pPr>
            <a:r>
              <a:rPr lang="en-IN" sz="2000" dirty="0"/>
              <a:t> 18   21</a:t>
            </a:r>
          </a:p>
          <a:p>
            <a:r>
              <a:rPr lang="en-IN" sz="2000" dirty="0"/>
              <a:t>2     2    19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8CBDD36-D8F3-486A-B3CB-353BAD61F8E5}"/>
              </a:ext>
            </a:extLst>
          </p:cNvPr>
          <p:cNvSpPr/>
          <p:nvPr/>
        </p:nvSpPr>
        <p:spPr>
          <a:xfrm>
            <a:off x="4554071" y="2476090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FA7BFC4E-E91A-46B0-B23C-5580E3954C37}"/>
              </a:ext>
            </a:extLst>
          </p:cNvPr>
          <p:cNvSpPr/>
          <p:nvPr/>
        </p:nvSpPr>
        <p:spPr>
          <a:xfrm rot="10800000">
            <a:off x="6589060" y="2456320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DFADB-0810-4933-95AB-0D4807669CD4}"/>
              </a:ext>
            </a:extLst>
          </p:cNvPr>
          <p:cNvSpPr txBox="1"/>
          <p:nvPr/>
        </p:nvSpPr>
        <p:spPr>
          <a:xfrm>
            <a:off x="6131860" y="2476090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12</a:t>
            </a:r>
          </a:p>
          <a:p>
            <a:r>
              <a:rPr lang="en-IN" sz="2000" dirty="0"/>
              <a:t>14</a:t>
            </a:r>
          </a:p>
          <a:p>
            <a:r>
              <a:rPr lang="en-IN" sz="2000" dirty="0"/>
              <a:t>17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DCC01D8-CCC7-4A13-8C50-4C8B03FE00C1}"/>
              </a:ext>
            </a:extLst>
          </p:cNvPr>
          <p:cNvSpPr/>
          <p:nvPr/>
        </p:nvSpPr>
        <p:spPr>
          <a:xfrm>
            <a:off x="6096000" y="2476090"/>
            <a:ext cx="98612" cy="1035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F5A71-992C-449B-BB06-53EB22C8B60F}"/>
              </a:ext>
            </a:extLst>
          </p:cNvPr>
          <p:cNvSpPr txBox="1"/>
          <p:nvPr/>
        </p:nvSpPr>
        <p:spPr>
          <a:xfrm>
            <a:off x="6736973" y="2772785"/>
            <a:ext cx="905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3D3D4E"/>
                </a:solidFill>
                <a:latin typeface="Droid Serif"/>
              </a:rPr>
              <a:t>mod 26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0FFE6-13C3-461E-B710-C820425F871F}"/>
              </a:ext>
            </a:extLst>
          </p:cNvPr>
          <p:cNvSpPr txBox="1"/>
          <p:nvPr/>
        </p:nvSpPr>
        <p:spPr>
          <a:xfrm>
            <a:off x="3913094" y="2772785"/>
            <a:ext cx="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3D3D4E"/>
                </a:solidFill>
                <a:latin typeface="Droid Serif"/>
              </a:rPr>
              <a:t>E =</a:t>
            </a:r>
            <a:endParaRPr lang="en-I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3AAC2F-2E99-4B24-A060-6F0B73F73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62D60-133A-49F3-9DA7-299B2D3C189C}"/>
              </a:ext>
            </a:extLst>
          </p:cNvPr>
          <p:cNvSpPr txBox="1"/>
          <p:nvPr/>
        </p:nvSpPr>
        <p:spPr>
          <a:xfrm>
            <a:off x="925808" y="1635622"/>
            <a:ext cx="91594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6.   Applying the same procedure for the next 6 letters, we get the Cipher text as:</a:t>
            </a:r>
          </a:p>
          <a:p>
            <a:endParaRPr lang="en-US" sz="2400" dirty="0">
              <a:solidFill>
                <a:srgbClr val="3D3D4E"/>
              </a:solidFill>
              <a:latin typeface="Droid Serif"/>
            </a:endParaRPr>
          </a:p>
          <a:p>
            <a:r>
              <a:rPr lang="en-IN" sz="2400" dirty="0">
                <a:solidFill>
                  <a:srgbClr val="3D3D4E"/>
                </a:solidFill>
                <a:latin typeface="Droid Serif"/>
              </a:rPr>
              <a:t>	For “EMO”, Cipher text = E W M.</a:t>
            </a:r>
          </a:p>
          <a:p>
            <a:r>
              <a:rPr lang="en-IN" sz="2400" dirty="0">
                <a:solidFill>
                  <a:srgbClr val="3D3D4E"/>
                </a:solidFill>
                <a:latin typeface="Droid Serif"/>
              </a:rPr>
              <a:t>	For “NEY”,  Cipher text = T R W.</a:t>
            </a:r>
          </a:p>
          <a:p>
            <a:endParaRPr lang="en-IN" sz="2400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AutoNum type="arabicPeriod" startAt="7"/>
            </a:pPr>
            <a:r>
              <a:rPr lang="en-IN" sz="2400" dirty="0">
                <a:solidFill>
                  <a:srgbClr val="3D3D4E"/>
                </a:solidFill>
                <a:latin typeface="Droid Serif"/>
              </a:rPr>
              <a:t>The Final Cipher text after encryption is: </a:t>
            </a:r>
          </a:p>
          <a:p>
            <a:pPr marL="342900" indent="-342900">
              <a:buAutoNum type="arabicPeriod" startAt="7"/>
            </a:pPr>
            <a:endParaRPr lang="en-IN" sz="2400" dirty="0">
              <a:solidFill>
                <a:srgbClr val="3D3D4E"/>
              </a:solidFill>
              <a:latin typeface="Droid Serif"/>
            </a:endParaRPr>
          </a:p>
          <a:p>
            <a:r>
              <a:rPr lang="en-IN" sz="2400" dirty="0">
                <a:solidFill>
                  <a:srgbClr val="3D3D4E"/>
                </a:solidFill>
                <a:latin typeface="Droid Serif"/>
              </a:rPr>
              <a:t>                 CIPHER TEXT = </a:t>
            </a:r>
            <a:r>
              <a:rPr lang="en-IN" sz="2400" b="1" dirty="0">
                <a:solidFill>
                  <a:srgbClr val="3D3D4E"/>
                </a:solidFill>
                <a:latin typeface="Droid Serif"/>
              </a:rPr>
              <a:t>L  N  S  H  D  L  E  W  M  T  R  W</a:t>
            </a:r>
            <a:endParaRPr lang="en-US" sz="2400" b="1" dirty="0">
              <a:solidFill>
                <a:srgbClr val="3D3D4E"/>
              </a:solidFill>
              <a:latin typeface="Droid Serif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D82D-E398-41D1-87FC-78E7B2E0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D602-B71E-460F-9919-E188F568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48D9D-F6D0-4D3F-B6B5-19083D17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5080D-A6C6-483E-A88F-B2206621F770}"/>
              </a:ext>
            </a:extLst>
          </p:cNvPr>
          <p:cNvSpPr txBox="1"/>
          <p:nvPr/>
        </p:nvSpPr>
        <p:spPr>
          <a:xfrm>
            <a:off x="735106" y="1559859"/>
            <a:ext cx="85306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Droid Serif"/>
              </a:rPr>
              <a:t>Decryption requires using the inverse of matrix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Droid Serif"/>
              </a:rPr>
              <a:t>So we can find the inverse of K as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Droid Serif"/>
            </a:endParaRPr>
          </a:p>
          <a:p>
            <a:endParaRPr lang="en-IN" sz="2400" dirty="0"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Droid Serif"/>
              </a:rPr>
              <a:t>If we apply K</a:t>
            </a:r>
            <a:r>
              <a:rPr lang="en-IN" sz="2400" baseline="30000" dirty="0">
                <a:latin typeface="Droid Serif"/>
              </a:rPr>
              <a:t>-1</a:t>
            </a:r>
            <a:r>
              <a:rPr lang="en-IN" sz="2400" dirty="0">
                <a:latin typeface="Droid Serif"/>
              </a:rPr>
              <a:t> to Cipher Text, then we can recover the Plain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Droid Serif"/>
              </a:rPr>
              <a:t>So, we apply the formula to recover the Cipher Text:</a:t>
            </a:r>
          </a:p>
          <a:p>
            <a:endParaRPr lang="en-IN" sz="2400" dirty="0">
              <a:latin typeface="Droid Serif"/>
            </a:endParaRPr>
          </a:p>
          <a:p>
            <a:r>
              <a:rPr lang="en-IN" sz="2400" baseline="30000" dirty="0">
                <a:latin typeface="Droid Serif"/>
              </a:rPr>
              <a:t> </a:t>
            </a:r>
            <a:endParaRPr lang="en-IN" sz="2400" dirty="0">
              <a:latin typeface="Droid 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9E198-F315-4805-BDB3-AE05527AE366}"/>
              </a:ext>
            </a:extLst>
          </p:cNvPr>
          <p:cNvSpPr txBox="1"/>
          <p:nvPr/>
        </p:nvSpPr>
        <p:spPr>
          <a:xfrm>
            <a:off x="4894055" y="315880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</a:t>
            </a:r>
            <a:r>
              <a:rPr lang="en-IN" baseline="30000" dirty="0"/>
              <a:t>-1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1E867-E0AE-4B3C-B3BC-912DF88254F9}"/>
              </a:ext>
            </a:extLst>
          </p:cNvPr>
          <p:cNvSpPr txBox="1"/>
          <p:nvPr/>
        </p:nvSpPr>
        <p:spPr>
          <a:xfrm>
            <a:off x="5246118" y="315880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  | </a:t>
            </a:r>
            <a:r>
              <a:rPr lang="en-IN" dirty="0" err="1"/>
              <a:t>Adj</a:t>
            </a:r>
            <a:r>
              <a:rPr lang="en-IN" dirty="0"/>
              <a:t> K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72F22-540C-49FB-9AE1-9B3B79F196C3}"/>
              </a:ext>
            </a:extLst>
          </p:cNvPr>
          <p:cNvSpPr txBox="1"/>
          <p:nvPr/>
        </p:nvSpPr>
        <p:spPr>
          <a:xfrm>
            <a:off x="5676983" y="352813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| K |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DD7CF-2B53-4507-B832-308E236D1F0E}"/>
              </a:ext>
            </a:extLst>
          </p:cNvPr>
          <p:cNvCxnSpPr/>
          <p:nvPr/>
        </p:nvCxnSpPr>
        <p:spPr>
          <a:xfrm>
            <a:off x="5482678" y="3528138"/>
            <a:ext cx="1004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E4ADDC-42E7-4D5D-9F22-2EB013A6002E}"/>
              </a:ext>
            </a:extLst>
          </p:cNvPr>
          <p:cNvSpPr txBox="1"/>
          <p:nvPr/>
        </p:nvSpPr>
        <p:spPr>
          <a:xfrm>
            <a:off x="5440856" y="503523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 = (K</a:t>
            </a:r>
            <a:r>
              <a:rPr lang="en-IN" baseline="30000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B695C-2209-45D2-9498-743C9456251A}"/>
              </a:ext>
            </a:extLst>
          </p:cNvPr>
          <p:cNvSpPr txBox="1"/>
          <p:nvPr/>
        </p:nvSpPr>
        <p:spPr>
          <a:xfrm>
            <a:off x="6188082" y="502570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) C Mod 26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03620108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{8A4CC459-BBC3-4A9B-9B48-4D03E618410B}tf10001108_win32</Template>
  <TotalTime>204</TotalTime>
  <Words>657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Droid Serif</vt:lpstr>
      <vt:lpstr>Segoe UI</vt:lpstr>
      <vt:lpstr>Segoe UI </vt:lpstr>
      <vt:lpstr>Segoe UI Light</vt:lpstr>
      <vt:lpstr>WelcomeDoc</vt:lpstr>
      <vt:lpstr>Implementation of Hill Cipher  using Python</vt:lpstr>
      <vt:lpstr>INTRODUCTION</vt:lpstr>
      <vt:lpstr>Encryption</vt:lpstr>
      <vt:lpstr>Steps for Encryption</vt:lpstr>
      <vt:lpstr>PowerPoint Presentation</vt:lpstr>
      <vt:lpstr>PowerPoint Presentation</vt:lpstr>
      <vt:lpstr>PowerPoint Presentation</vt:lpstr>
      <vt:lpstr>PowerPoint Presentation</vt:lpstr>
      <vt:lpstr>Decryption</vt:lpstr>
      <vt:lpstr>Implementation (PYTHON)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Hill Cipher  using Python</dc:title>
  <dc:creator>Hp</dc:creator>
  <cp:keywords/>
  <cp:lastModifiedBy>Hp</cp:lastModifiedBy>
  <cp:revision>12</cp:revision>
  <dcterms:created xsi:type="dcterms:W3CDTF">2022-01-09T12:22:59Z</dcterms:created>
  <dcterms:modified xsi:type="dcterms:W3CDTF">2022-01-18T18:36:06Z</dcterms:modified>
  <cp:version/>
</cp:coreProperties>
</file>