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8" r:id="rId2"/>
    <p:sldId id="260" r:id="rId3"/>
    <p:sldId id="261"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7/17/2023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55931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460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8359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5594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103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0265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067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470557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380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278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57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588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651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261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941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14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522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7/17/2023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258069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sameershaik2602@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AFFAA5-CEF6-CDD3-CEAE-FD49AECC346C}"/>
              </a:ext>
            </a:extLst>
          </p:cNvPr>
          <p:cNvSpPr txBox="1"/>
          <p:nvPr/>
        </p:nvSpPr>
        <p:spPr>
          <a:xfrm>
            <a:off x="1427813" y="812180"/>
            <a:ext cx="5167859" cy="707886"/>
          </a:xfrm>
          <a:prstGeom prst="rect">
            <a:avLst/>
          </a:prstGeom>
          <a:noFill/>
        </p:spPr>
        <p:txBody>
          <a:bodyPr wrap="square">
            <a:spAutoFit/>
          </a:bodyPr>
          <a:lstStyle/>
          <a:p>
            <a:r>
              <a:rPr lang="en-US" sz="4000" dirty="0"/>
              <a:t>STUDENT DETAILS</a:t>
            </a:r>
            <a:endParaRPr lang="en-IN" sz="4000" dirty="0"/>
          </a:p>
        </p:txBody>
      </p:sp>
      <p:sp>
        <p:nvSpPr>
          <p:cNvPr id="5" name="TextBox 4">
            <a:extLst>
              <a:ext uri="{FF2B5EF4-FFF2-40B4-BE49-F238E27FC236}">
                <a16:creationId xmlns:a16="http://schemas.microsoft.com/office/drawing/2014/main" id="{ADAEAE81-B5B3-BD6A-5759-0D65F4FB3424}"/>
              </a:ext>
            </a:extLst>
          </p:cNvPr>
          <p:cNvSpPr txBox="1"/>
          <p:nvPr/>
        </p:nvSpPr>
        <p:spPr>
          <a:xfrm>
            <a:off x="1427813" y="1953346"/>
            <a:ext cx="7221512" cy="3416320"/>
          </a:xfrm>
          <a:prstGeom prst="rect">
            <a:avLst/>
          </a:prstGeom>
          <a:noFill/>
        </p:spPr>
        <p:txBody>
          <a:bodyPr wrap="square">
            <a:spAutoFit/>
          </a:bodyPr>
          <a:lstStyle/>
          <a:p>
            <a:r>
              <a:rPr lang="en-US" sz="2700" b="1" dirty="0"/>
              <a:t>Name</a:t>
            </a:r>
            <a:r>
              <a:rPr lang="en-US" sz="2700" dirty="0"/>
              <a:t>: </a:t>
            </a:r>
            <a:r>
              <a:rPr lang="en-US" sz="2700" dirty="0" err="1"/>
              <a:t>shaik</a:t>
            </a:r>
            <a:r>
              <a:rPr lang="en-US" sz="2700" dirty="0"/>
              <a:t> </a:t>
            </a:r>
            <a:r>
              <a:rPr lang="en-US" sz="2700" dirty="0" err="1"/>
              <a:t>sameer</a:t>
            </a:r>
            <a:endParaRPr lang="en-US" sz="2700" dirty="0"/>
          </a:p>
          <a:p>
            <a:r>
              <a:rPr lang="en-US" sz="2700" b="1" dirty="0"/>
              <a:t>Email</a:t>
            </a:r>
            <a:r>
              <a:rPr lang="en-US" sz="2700" b="1" u="sng" dirty="0"/>
              <a:t> </a:t>
            </a:r>
            <a:r>
              <a:rPr lang="en-US" sz="2700" b="1" dirty="0"/>
              <a:t>id</a:t>
            </a:r>
            <a:r>
              <a:rPr lang="en-US" sz="2700" dirty="0"/>
              <a:t>: </a:t>
            </a:r>
            <a:r>
              <a:rPr lang="en-US" sz="2700" dirty="0">
                <a:hlinkClick r:id="rId2"/>
              </a:rPr>
              <a:t>sameershaik2602@gmail.com</a:t>
            </a:r>
            <a:endParaRPr lang="en-US" sz="2700" dirty="0"/>
          </a:p>
          <a:p>
            <a:r>
              <a:rPr lang="en-US" sz="2700" b="1" dirty="0"/>
              <a:t>College</a:t>
            </a:r>
            <a:r>
              <a:rPr lang="en-US" sz="2700" b="1" u="sng" dirty="0"/>
              <a:t> </a:t>
            </a:r>
            <a:r>
              <a:rPr lang="en-US" sz="2700" b="1" dirty="0"/>
              <a:t>name</a:t>
            </a:r>
            <a:r>
              <a:rPr lang="en-US" sz="2700" dirty="0"/>
              <a:t>: Annamacharya Institute of technology &amp; Science </a:t>
            </a:r>
          </a:p>
          <a:p>
            <a:r>
              <a:rPr lang="en-US" sz="2700" b="1" dirty="0"/>
              <a:t>College</a:t>
            </a:r>
            <a:r>
              <a:rPr lang="en-US" sz="2700" b="1" u="sng" dirty="0"/>
              <a:t> </a:t>
            </a:r>
            <a:r>
              <a:rPr lang="en-US" sz="2700" b="1" dirty="0"/>
              <a:t>state</a:t>
            </a:r>
            <a:r>
              <a:rPr lang="en-US" sz="2700" dirty="0"/>
              <a:t>: Andhra Pradesh</a:t>
            </a:r>
          </a:p>
          <a:p>
            <a:r>
              <a:rPr lang="en-US" sz="2700" b="1" dirty="0"/>
              <a:t>Internship</a:t>
            </a:r>
            <a:r>
              <a:rPr lang="en-US" sz="2700" b="1" u="sng" dirty="0"/>
              <a:t> </a:t>
            </a:r>
            <a:r>
              <a:rPr lang="en-US" sz="2700" b="1" dirty="0"/>
              <a:t>domain</a:t>
            </a:r>
            <a:r>
              <a:rPr lang="en-US" sz="2700" dirty="0"/>
              <a:t> : Frontend developer</a:t>
            </a:r>
          </a:p>
          <a:p>
            <a:r>
              <a:rPr lang="en-US" sz="2700" b="1" dirty="0"/>
              <a:t>Internship</a:t>
            </a:r>
            <a:r>
              <a:rPr lang="en-US" sz="2700" b="1" u="sng" dirty="0"/>
              <a:t> </a:t>
            </a:r>
            <a:r>
              <a:rPr lang="en-US" sz="2700" b="1" dirty="0"/>
              <a:t>start</a:t>
            </a:r>
            <a:r>
              <a:rPr lang="en-US" sz="2700" b="1" u="sng" dirty="0"/>
              <a:t> </a:t>
            </a:r>
            <a:r>
              <a:rPr lang="en-US" sz="2700" b="1" dirty="0"/>
              <a:t>and</a:t>
            </a:r>
            <a:r>
              <a:rPr lang="en-US" sz="2700" b="1" u="sng" dirty="0"/>
              <a:t> </a:t>
            </a:r>
            <a:r>
              <a:rPr lang="en-US" sz="2700" b="1" dirty="0"/>
              <a:t>end</a:t>
            </a:r>
            <a:r>
              <a:rPr lang="en-US" sz="2700" b="1" u="sng" dirty="0"/>
              <a:t> </a:t>
            </a:r>
            <a:r>
              <a:rPr lang="en-US" sz="2700" b="1" dirty="0"/>
              <a:t>date</a:t>
            </a:r>
            <a:r>
              <a:rPr lang="en-US" sz="2700" dirty="0"/>
              <a:t>: 05/06/2023-08/07/2023(5 weeks)</a:t>
            </a:r>
          </a:p>
        </p:txBody>
      </p:sp>
      <p:pic>
        <p:nvPicPr>
          <p:cNvPr id="4" name="Picture 3">
            <a:extLst>
              <a:ext uri="{FF2B5EF4-FFF2-40B4-BE49-F238E27FC236}">
                <a16:creationId xmlns:a16="http://schemas.microsoft.com/office/drawing/2014/main" id="{718AF554-4C46-862D-258C-C83D2F2AB06D}"/>
              </a:ext>
            </a:extLst>
          </p:cNvPr>
          <p:cNvPicPr>
            <a:picLocks noChangeAspect="1"/>
          </p:cNvPicPr>
          <p:nvPr/>
        </p:nvPicPr>
        <p:blipFill>
          <a:blip r:embed="rId3"/>
          <a:stretch>
            <a:fillRect/>
          </a:stretch>
        </p:blipFill>
        <p:spPr>
          <a:xfrm>
            <a:off x="8415130" y="1520065"/>
            <a:ext cx="2349058" cy="2906161"/>
          </a:xfrm>
          <a:prstGeom prst="rect">
            <a:avLst/>
          </a:prstGeom>
        </p:spPr>
      </p:pic>
    </p:spTree>
    <p:extLst>
      <p:ext uri="{BB962C8B-B14F-4D97-AF65-F5344CB8AC3E}">
        <p14:creationId xmlns:p14="http://schemas.microsoft.com/office/powerpoint/2010/main" val="338396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0CD9-E7D6-7375-DFAA-F14923325AEF}"/>
              </a:ext>
            </a:extLst>
          </p:cNvPr>
          <p:cNvSpPr>
            <a:spLocks noGrp="1"/>
          </p:cNvSpPr>
          <p:nvPr>
            <p:ph type="title"/>
          </p:nvPr>
        </p:nvSpPr>
        <p:spPr/>
        <p:txBody>
          <a:bodyPr/>
          <a:lstStyle/>
          <a:p>
            <a:r>
              <a:rPr lang="en-US" sz="3600" dirty="0"/>
              <a:t>Links</a:t>
            </a:r>
            <a:endParaRPr lang="en-IN" dirty="0"/>
          </a:p>
        </p:txBody>
      </p:sp>
      <p:sp>
        <p:nvSpPr>
          <p:cNvPr id="3" name="Content Placeholder 2">
            <a:extLst>
              <a:ext uri="{FF2B5EF4-FFF2-40B4-BE49-F238E27FC236}">
                <a16:creationId xmlns:a16="http://schemas.microsoft.com/office/drawing/2014/main" id="{F0FE26BF-19A3-E88D-70FA-A59BB1276DB4}"/>
              </a:ext>
            </a:extLst>
          </p:cNvPr>
          <p:cNvSpPr>
            <a:spLocks noGrp="1"/>
          </p:cNvSpPr>
          <p:nvPr>
            <p:ph idx="1"/>
          </p:nvPr>
        </p:nvSpPr>
        <p:spPr/>
        <p:txBody>
          <a:bodyPr>
            <a:noAutofit/>
          </a:bodyPr>
          <a:lstStyle/>
          <a:p>
            <a:endParaRPr lang="en-US" sz="1800" cap="none" dirty="0"/>
          </a:p>
          <a:p>
            <a:r>
              <a:rPr lang="en-US" sz="1800" cap="none" dirty="0"/>
              <a:t>GitHub repository link:</a:t>
            </a:r>
          </a:p>
          <a:p>
            <a:r>
              <a:rPr lang="en-US" sz="1800" cap="none" dirty="0"/>
              <a:t>https://github.com/sameer5072/sameer.git</a:t>
            </a:r>
          </a:p>
          <a:p>
            <a:r>
              <a:rPr lang="en-US" sz="1800" cap="none" dirty="0"/>
              <a:t>Project host link: </a:t>
            </a:r>
          </a:p>
          <a:p>
            <a:r>
              <a:rPr lang="en-US" sz="1800" cap="none" dirty="0"/>
              <a:t>https://drive.google.com/file/d/1dS6BBrqi4ut8zWgxS1nLC0G27g3PNZd2/view?usp=sharing</a:t>
            </a:r>
          </a:p>
          <a:p>
            <a:r>
              <a:rPr lang="en-US" sz="1800" cap="none" dirty="0"/>
              <a:t>References:</a:t>
            </a:r>
          </a:p>
          <a:p>
            <a:r>
              <a:rPr lang="en-US" sz="1800" cap="none" dirty="0"/>
              <a:t>Skills build Edunet portfolio demo video</a:t>
            </a:r>
          </a:p>
          <a:p>
            <a:r>
              <a:rPr lang="en-US" sz="1800" cap="none" dirty="0"/>
              <a:t>W3 schools</a:t>
            </a:r>
          </a:p>
          <a:p>
            <a:endParaRPr lang="en-IN" sz="1800" dirty="0"/>
          </a:p>
        </p:txBody>
      </p:sp>
    </p:spTree>
    <p:extLst>
      <p:ext uri="{BB962C8B-B14F-4D97-AF65-F5344CB8AC3E}">
        <p14:creationId xmlns:p14="http://schemas.microsoft.com/office/powerpoint/2010/main" val="86445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7DF87-67F4-05EB-7BC0-C49B14DCF65C}"/>
              </a:ext>
            </a:extLst>
          </p:cNvPr>
          <p:cNvSpPr txBox="1"/>
          <p:nvPr/>
        </p:nvSpPr>
        <p:spPr>
          <a:xfrm>
            <a:off x="3046751" y="3240586"/>
            <a:ext cx="6093500" cy="769441"/>
          </a:xfrm>
          <a:prstGeom prst="rect">
            <a:avLst/>
          </a:prstGeom>
          <a:noFill/>
        </p:spPr>
        <p:txBody>
          <a:bodyPr wrap="square">
            <a:spAutoFit/>
          </a:bodyPr>
          <a:lstStyle/>
          <a:p>
            <a:pPr algn="ctr"/>
            <a:r>
              <a:rPr lang="en-US" sz="4400" dirty="0"/>
              <a:t> THANK YOU</a:t>
            </a:r>
            <a:endParaRPr lang="en-IN" sz="4400" dirty="0"/>
          </a:p>
        </p:txBody>
      </p:sp>
    </p:spTree>
    <p:extLst>
      <p:ext uri="{BB962C8B-B14F-4D97-AF65-F5344CB8AC3E}">
        <p14:creationId xmlns:p14="http://schemas.microsoft.com/office/powerpoint/2010/main" val="168499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A70E-DE32-68F5-29F3-135FDD313301}"/>
              </a:ext>
            </a:extLst>
          </p:cNvPr>
          <p:cNvSpPr>
            <a:spLocks noGrp="1"/>
          </p:cNvSpPr>
          <p:nvPr>
            <p:ph type="title"/>
          </p:nvPr>
        </p:nvSpPr>
        <p:spPr/>
        <p:txBody>
          <a:bodyPr/>
          <a:lstStyle/>
          <a:p>
            <a:r>
              <a:rPr lang="en-GB" sz="3600" dirty="0"/>
              <a:t>PROJECT TITLE/Problem Statement</a:t>
            </a:r>
            <a:endParaRPr lang="en-IN" dirty="0"/>
          </a:p>
        </p:txBody>
      </p:sp>
      <p:sp>
        <p:nvSpPr>
          <p:cNvPr id="3" name="Content Placeholder 2">
            <a:extLst>
              <a:ext uri="{FF2B5EF4-FFF2-40B4-BE49-F238E27FC236}">
                <a16:creationId xmlns:a16="http://schemas.microsoft.com/office/drawing/2014/main" id="{7FF52685-1470-04F7-376D-BCE46B41BC6D}"/>
              </a:ext>
            </a:extLst>
          </p:cNvPr>
          <p:cNvSpPr>
            <a:spLocks noGrp="1"/>
          </p:cNvSpPr>
          <p:nvPr>
            <p:ph idx="1"/>
          </p:nvPr>
        </p:nvSpPr>
        <p:spPr>
          <a:xfrm>
            <a:off x="913795" y="1783830"/>
            <a:ext cx="10353762" cy="4007370"/>
          </a:xfrm>
        </p:spPr>
        <p:txBody>
          <a:bodyPr>
            <a:normAutofit/>
          </a:bodyPr>
          <a:lstStyle/>
          <a:p>
            <a:pPr algn="l"/>
            <a:endParaRPr lang="en-US" b="0" i="0" dirty="0">
              <a:solidFill>
                <a:srgbClr val="D1D5DB"/>
              </a:solidFill>
              <a:effectLst/>
              <a:latin typeface="Söhne"/>
            </a:endParaRPr>
          </a:p>
          <a:p>
            <a:pPr marL="0" indent="0" algn="l">
              <a:buNone/>
            </a:pPr>
            <a:r>
              <a:rPr lang="en-US" b="1" i="0" dirty="0">
                <a:solidFill>
                  <a:srgbClr val="D1D5DB"/>
                </a:solidFill>
                <a:effectLst/>
                <a:latin typeface="Söhne"/>
              </a:rPr>
              <a:t>Project</a:t>
            </a:r>
            <a:r>
              <a:rPr lang="en-US" b="1" i="0" u="sng" dirty="0">
                <a:solidFill>
                  <a:srgbClr val="D1D5DB"/>
                </a:solidFill>
                <a:effectLst/>
                <a:latin typeface="Söhne"/>
              </a:rPr>
              <a:t> </a:t>
            </a:r>
            <a:r>
              <a:rPr lang="en-US" b="1" i="0" dirty="0">
                <a:solidFill>
                  <a:srgbClr val="D1D5DB"/>
                </a:solidFill>
                <a:effectLst/>
                <a:latin typeface="Söhne"/>
              </a:rPr>
              <a:t>Title</a:t>
            </a:r>
            <a:r>
              <a:rPr lang="en-US" b="0" i="0" dirty="0">
                <a:solidFill>
                  <a:srgbClr val="D1D5DB"/>
                </a:solidFill>
                <a:effectLst/>
                <a:latin typeface="Söhne"/>
              </a:rPr>
              <a:t>: </a:t>
            </a:r>
            <a:r>
              <a:rPr lang="en-US" sz="2400" b="1" i="0" cap="none" dirty="0">
                <a:solidFill>
                  <a:srgbClr val="D1D5DB"/>
                </a:solidFill>
                <a:effectLst/>
                <a:latin typeface="Söhne"/>
              </a:rPr>
              <a:t>Front-end</a:t>
            </a:r>
            <a:r>
              <a:rPr lang="en-US" sz="2400" b="1" u="sng" cap="none" dirty="0">
                <a:solidFill>
                  <a:srgbClr val="D1D5DB"/>
                </a:solidFill>
                <a:latin typeface="Söhne"/>
              </a:rPr>
              <a:t> </a:t>
            </a:r>
            <a:r>
              <a:rPr lang="en-US" sz="2400" b="1" i="0" cap="none" dirty="0">
                <a:solidFill>
                  <a:srgbClr val="D1D5DB"/>
                </a:solidFill>
                <a:effectLst/>
                <a:latin typeface="Söhne"/>
              </a:rPr>
              <a:t>developer</a:t>
            </a:r>
            <a:r>
              <a:rPr lang="en-US" sz="2400" b="1" i="0" u="sng" cap="none" dirty="0">
                <a:solidFill>
                  <a:srgbClr val="D1D5DB"/>
                </a:solidFill>
                <a:effectLst/>
                <a:latin typeface="Söhne"/>
              </a:rPr>
              <a:t> </a:t>
            </a:r>
            <a:r>
              <a:rPr lang="en-US" sz="2400" b="1" i="0" cap="none" dirty="0">
                <a:solidFill>
                  <a:srgbClr val="D1D5DB"/>
                </a:solidFill>
                <a:effectLst/>
                <a:latin typeface="Söhne"/>
              </a:rPr>
              <a:t>portfolio</a:t>
            </a:r>
            <a:endParaRPr lang="en-US" sz="2400" b="1" i="0" dirty="0">
              <a:solidFill>
                <a:srgbClr val="D1D5DB"/>
              </a:solidFill>
              <a:effectLst/>
              <a:latin typeface="Söhne"/>
            </a:endParaRPr>
          </a:p>
          <a:p>
            <a:pPr marL="0" indent="0" algn="l">
              <a:buNone/>
            </a:pPr>
            <a:r>
              <a:rPr lang="en-US" b="1" i="0" dirty="0">
                <a:solidFill>
                  <a:srgbClr val="D1D5DB"/>
                </a:solidFill>
                <a:effectLst/>
                <a:latin typeface="Söhne"/>
              </a:rPr>
              <a:t>Problem</a:t>
            </a:r>
            <a:r>
              <a:rPr lang="en-US" b="1" i="0" u="sng" dirty="0">
                <a:solidFill>
                  <a:srgbClr val="D1D5DB"/>
                </a:solidFill>
                <a:effectLst/>
                <a:latin typeface="Söhne"/>
              </a:rPr>
              <a:t> </a:t>
            </a:r>
            <a:r>
              <a:rPr lang="en-US" b="1" i="0" dirty="0">
                <a:solidFill>
                  <a:srgbClr val="D1D5DB"/>
                </a:solidFill>
                <a:effectLst/>
                <a:latin typeface="Söhne"/>
              </a:rPr>
              <a:t>Statement</a:t>
            </a:r>
            <a:r>
              <a:rPr lang="en-US" b="0" i="0" dirty="0">
                <a:solidFill>
                  <a:srgbClr val="D1D5DB"/>
                </a:solidFill>
                <a:effectLst/>
                <a:latin typeface="Söhne"/>
              </a:rPr>
              <a:t>: </a:t>
            </a:r>
          </a:p>
          <a:p>
            <a:pPr algn="l"/>
            <a:r>
              <a:rPr lang="en-US" b="0" i="0" cap="none" dirty="0">
                <a:solidFill>
                  <a:srgbClr val="D1D5DB"/>
                </a:solidFill>
                <a:effectLst/>
                <a:latin typeface="Söhne"/>
              </a:rPr>
              <a:t>To create a visually appealing and functional website that showcases the developer's skills, projects, and experience. The portfolio should effectively communicate the developer's expertise in front-end development and highlight their ability to create engaging user interfaces.</a:t>
            </a:r>
          </a:p>
          <a:p>
            <a:pPr algn="l"/>
            <a:r>
              <a:rPr lang="en-US" b="0" i="0" cap="none" dirty="0">
                <a:solidFill>
                  <a:srgbClr val="D1D5DB"/>
                </a:solidFill>
                <a:effectLst/>
                <a:latin typeface="Söhne"/>
              </a:rPr>
              <a:t>The portfolio should feature a selection of the developer's best projects, providing details about each project's objectives, technologies used, and the developer's specific contributions. The projects should showcase a range of front-end development techniques and highlight the developer's problem-solving abilities.</a:t>
            </a:r>
            <a:br>
              <a:rPr lang="en-US" dirty="0"/>
            </a:br>
            <a:endParaRPr lang="en-US" dirty="0"/>
          </a:p>
          <a:p>
            <a:endParaRPr lang="en-IN" dirty="0"/>
          </a:p>
        </p:txBody>
      </p:sp>
    </p:spTree>
    <p:extLst>
      <p:ext uri="{BB962C8B-B14F-4D97-AF65-F5344CB8AC3E}">
        <p14:creationId xmlns:p14="http://schemas.microsoft.com/office/powerpoint/2010/main" val="121999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0D67-C883-BD29-4729-9FE2C6366C69}"/>
              </a:ext>
            </a:extLst>
          </p:cNvPr>
          <p:cNvSpPr>
            <a:spLocks noGrp="1"/>
          </p:cNvSpPr>
          <p:nvPr>
            <p:ph type="title"/>
          </p:nvPr>
        </p:nvSpPr>
        <p:spPr/>
        <p:txBody>
          <a:bodyPr/>
          <a:lstStyle/>
          <a:p>
            <a:r>
              <a:rPr lang="en-US" dirty="0"/>
              <a:t> Agenda</a:t>
            </a:r>
            <a:endParaRPr lang="en-IN" dirty="0"/>
          </a:p>
        </p:txBody>
      </p:sp>
      <p:sp>
        <p:nvSpPr>
          <p:cNvPr id="3" name="Content Placeholder 2">
            <a:extLst>
              <a:ext uri="{FF2B5EF4-FFF2-40B4-BE49-F238E27FC236}">
                <a16:creationId xmlns:a16="http://schemas.microsoft.com/office/drawing/2014/main" id="{064D0A9F-449A-0D2A-3BE9-98F6473E7CD7}"/>
              </a:ext>
            </a:extLst>
          </p:cNvPr>
          <p:cNvSpPr>
            <a:spLocks noGrp="1"/>
          </p:cNvSpPr>
          <p:nvPr>
            <p:ph idx="1"/>
          </p:nvPr>
        </p:nvSpPr>
        <p:spPr/>
        <p:txBody>
          <a:bodyPr/>
          <a:lstStyle/>
          <a:p>
            <a:endParaRPr lang="en-US" dirty="0"/>
          </a:p>
          <a:p>
            <a:r>
              <a:rPr lang="en-US" dirty="0"/>
              <a:t>The main agenda of this presentation is expertise my project</a:t>
            </a:r>
          </a:p>
          <a:p>
            <a:r>
              <a:rPr lang="en-US" dirty="0"/>
              <a:t>Portfolio website it includes the project overview, who are</a:t>
            </a:r>
          </a:p>
          <a:p>
            <a:r>
              <a:rPr lang="en-US" dirty="0"/>
              <a:t>the end users , modeling, results, links.</a:t>
            </a:r>
          </a:p>
          <a:p>
            <a:pPr algn="l"/>
            <a:endParaRPr lang="en-US" dirty="0"/>
          </a:p>
          <a:p>
            <a:pPr algn="l"/>
            <a:r>
              <a:rPr lang="en-US" dirty="0"/>
              <a:t>As a front end developer portfolio site there must been the content of his Introduction, about me, skills and expertise, projects showcase, contact Information.</a:t>
            </a:r>
          </a:p>
          <a:p>
            <a:pPr algn="l"/>
            <a:endParaRPr lang="en-US" b="0" i="0" dirty="0">
              <a:solidFill>
                <a:srgbClr val="D1D5DB"/>
              </a:solidFill>
              <a:effectLst/>
              <a:latin typeface="Söhne"/>
            </a:endParaRPr>
          </a:p>
          <a:p>
            <a:endParaRPr lang="en-US" dirty="0"/>
          </a:p>
          <a:p>
            <a:endParaRPr lang="en-US" dirty="0"/>
          </a:p>
          <a:p>
            <a:endParaRPr lang="en-IN" dirty="0"/>
          </a:p>
        </p:txBody>
      </p:sp>
    </p:spTree>
    <p:extLst>
      <p:ext uri="{BB962C8B-B14F-4D97-AF65-F5344CB8AC3E}">
        <p14:creationId xmlns:p14="http://schemas.microsoft.com/office/powerpoint/2010/main" val="207299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5B89-CDD4-20C0-9AE3-ABF7E5B7EB15}"/>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BE968B99-C962-369F-575F-5C86B901FFA1}"/>
              </a:ext>
            </a:extLst>
          </p:cNvPr>
          <p:cNvSpPr>
            <a:spLocks noGrp="1"/>
          </p:cNvSpPr>
          <p:nvPr>
            <p:ph idx="1"/>
          </p:nvPr>
        </p:nvSpPr>
        <p:spPr/>
        <p:txBody>
          <a:bodyPr>
            <a:normAutofit fontScale="85000" lnSpcReduction="10000"/>
          </a:bodyPr>
          <a:lstStyle/>
          <a:p>
            <a:endParaRPr lang="en-US" sz="2000" cap="none" dirty="0"/>
          </a:p>
          <a:p>
            <a:r>
              <a:rPr lang="en-US" sz="2000" b="0" i="0" cap="none" dirty="0">
                <a:solidFill>
                  <a:srgbClr val="D1D5DB"/>
                </a:solidFill>
                <a:effectLst/>
                <a:latin typeface="Söhne"/>
              </a:rPr>
              <a:t>The project is to create a personalized web developer portfolio website to showcase  skills, experience, and projects. The portfolio website will serve as a representation of work and expertise in web development, providing potential clients or employers with an In-depth understanding of  capabilities.</a:t>
            </a:r>
          </a:p>
          <a:p>
            <a:pPr algn="l"/>
            <a:r>
              <a:rPr lang="en-US" sz="2000" b="0" i="0" cap="none" dirty="0">
                <a:solidFill>
                  <a:srgbClr val="D1D5DB"/>
                </a:solidFill>
                <a:effectLst/>
                <a:latin typeface="Söhne"/>
              </a:rPr>
              <a:t>Key features and components:</a:t>
            </a:r>
          </a:p>
          <a:p>
            <a:pPr algn="l"/>
            <a:r>
              <a:rPr lang="en-US" sz="2000" cap="none" dirty="0">
                <a:solidFill>
                  <a:srgbClr val="D1D5DB"/>
                </a:solidFill>
                <a:latin typeface="Söhne"/>
              </a:rPr>
              <a:t>1)Home</a:t>
            </a:r>
          </a:p>
          <a:p>
            <a:pPr algn="l"/>
            <a:r>
              <a:rPr lang="en-US" sz="2000" b="0" i="0" cap="none" dirty="0">
                <a:solidFill>
                  <a:srgbClr val="D1D5DB"/>
                </a:solidFill>
                <a:effectLst/>
                <a:latin typeface="Söhne"/>
              </a:rPr>
              <a:t>2)About</a:t>
            </a:r>
            <a:r>
              <a:rPr lang="en-US" sz="2000" cap="none" dirty="0">
                <a:solidFill>
                  <a:srgbClr val="D1D5DB"/>
                </a:solidFill>
                <a:latin typeface="Söhne"/>
              </a:rPr>
              <a:t> me</a:t>
            </a:r>
          </a:p>
          <a:p>
            <a:pPr algn="l"/>
            <a:r>
              <a:rPr lang="en-US" sz="2000" b="0" i="0" cap="none" dirty="0">
                <a:solidFill>
                  <a:srgbClr val="D1D5DB"/>
                </a:solidFill>
                <a:effectLst/>
                <a:latin typeface="Söhne"/>
              </a:rPr>
              <a:t>3)Skills and expertise</a:t>
            </a:r>
          </a:p>
          <a:p>
            <a:pPr algn="l"/>
            <a:r>
              <a:rPr lang="en-US" sz="2000" cap="none" dirty="0">
                <a:solidFill>
                  <a:srgbClr val="D1D5DB"/>
                </a:solidFill>
                <a:latin typeface="Söhne"/>
              </a:rPr>
              <a:t>4)Project showcase</a:t>
            </a:r>
          </a:p>
          <a:p>
            <a:pPr algn="l"/>
            <a:r>
              <a:rPr lang="en-US" sz="2000" b="0" i="0" cap="none" dirty="0">
                <a:solidFill>
                  <a:srgbClr val="D1D5DB"/>
                </a:solidFill>
                <a:effectLst/>
                <a:latin typeface="Söhne"/>
              </a:rPr>
              <a:t>5)Contact Information</a:t>
            </a:r>
          </a:p>
          <a:p>
            <a:endParaRPr lang="en-IN" dirty="0"/>
          </a:p>
        </p:txBody>
      </p:sp>
    </p:spTree>
    <p:extLst>
      <p:ext uri="{BB962C8B-B14F-4D97-AF65-F5344CB8AC3E}">
        <p14:creationId xmlns:p14="http://schemas.microsoft.com/office/powerpoint/2010/main" val="178935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2996-98AD-EC58-6C81-8E221CF3254D}"/>
              </a:ext>
            </a:extLst>
          </p:cNvPr>
          <p:cNvSpPr>
            <a:spLocks noGrp="1"/>
          </p:cNvSpPr>
          <p:nvPr>
            <p:ph type="title"/>
          </p:nvPr>
        </p:nvSpPr>
        <p:spPr/>
        <p:txBody>
          <a:bodyPr/>
          <a:lstStyle/>
          <a:p>
            <a:r>
              <a:rPr lang="en-US" sz="3600" dirty="0"/>
              <a:t>Who are the end users</a:t>
            </a:r>
            <a:endParaRPr lang="en-IN" dirty="0"/>
          </a:p>
        </p:txBody>
      </p:sp>
      <p:sp>
        <p:nvSpPr>
          <p:cNvPr id="3" name="Content Placeholder 2">
            <a:extLst>
              <a:ext uri="{FF2B5EF4-FFF2-40B4-BE49-F238E27FC236}">
                <a16:creationId xmlns:a16="http://schemas.microsoft.com/office/drawing/2014/main" id="{497A4479-EBDF-644D-8A68-DF48C8DC15CF}"/>
              </a:ext>
            </a:extLst>
          </p:cNvPr>
          <p:cNvSpPr>
            <a:spLocks noGrp="1"/>
          </p:cNvSpPr>
          <p:nvPr>
            <p:ph idx="1"/>
          </p:nvPr>
        </p:nvSpPr>
        <p:spPr/>
        <p:txBody>
          <a:bodyPr>
            <a:normAutofit fontScale="70000" lnSpcReduction="20000"/>
          </a:bodyPr>
          <a:lstStyle/>
          <a:p>
            <a:endParaRPr lang="en-US" sz="2000" cap="none" dirty="0"/>
          </a:p>
          <a:p>
            <a:r>
              <a:rPr lang="en-US" sz="2000" b="1" i="0" cap="none" dirty="0">
                <a:solidFill>
                  <a:srgbClr val="D1D5DB"/>
                </a:solidFill>
                <a:effectLst/>
                <a:latin typeface="Söhne"/>
              </a:rPr>
              <a:t>Potential</a:t>
            </a:r>
            <a:r>
              <a:rPr lang="en-US" sz="2000" b="1" i="0" u="sng" cap="none" dirty="0">
                <a:solidFill>
                  <a:srgbClr val="D1D5DB"/>
                </a:solidFill>
                <a:effectLst/>
                <a:latin typeface="Söhne"/>
              </a:rPr>
              <a:t> </a:t>
            </a:r>
            <a:r>
              <a:rPr lang="en-US" sz="2000" b="1" i="0" cap="none" dirty="0">
                <a:solidFill>
                  <a:srgbClr val="D1D5DB"/>
                </a:solidFill>
                <a:effectLst/>
                <a:latin typeface="Söhne"/>
              </a:rPr>
              <a:t>clients</a:t>
            </a:r>
            <a:r>
              <a:rPr lang="en-US" sz="2000" b="0" i="0" cap="none" dirty="0">
                <a:solidFill>
                  <a:srgbClr val="D1D5DB"/>
                </a:solidFill>
                <a:effectLst/>
                <a:latin typeface="Söhne"/>
              </a:rPr>
              <a:t>: the primary end users of a web developer portfolio website are potential clients who are looking to hire a web developer for their projects. These could be individuals, small businesses, startups, or even larger organizations. They visit the portfolio website to evaluate the web developer's skills, expertise, and previous work to determine if they are a good fit for their project requirements.</a:t>
            </a:r>
          </a:p>
          <a:p>
            <a:endParaRPr lang="en-US" sz="2000" cap="none" dirty="0">
              <a:solidFill>
                <a:srgbClr val="D1D5DB"/>
              </a:solidFill>
              <a:latin typeface="Söhne"/>
            </a:endParaRPr>
          </a:p>
          <a:p>
            <a:r>
              <a:rPr lang="en-US" sz="2000" b="1" i="0" cap="none" dirty="0">
                <a:solidFill>
                  <a:srgbClr val="D1D5DB"/>
                </a:solidFill>
                <a:effectLst/>
                <a:latin typeface="Söhne"/>
              </a:rPr>
              <a:t>Freelance</a:t>
            </a:r>
            <a:r>
              <a:rPr lang="en-US" sz="2000" b="1" i="0" u="sng" cap="none" dirty="0">
                <a:solidFill>
                  <a:srgbClr val="D1D5DB"/>
                </a:solidFill>
                <a:effectLst/>
                <a:latin typeface="Söhne"/>
              </a:rPr>
              <a:t> </a:t>
            </a:r>
            <a:r>
              <a:rPr lang="en-US" sz="2000" b="1" i="0" cap="none" dirty="0">
                <a:solidFill>
                  <a:srgbClr val="D1D5DB"/>
                </a:solidFill>
                <a:effectLst/>
                <a:latin typeface="Söhne"/>
              </a:rPr>
              <a:t>opportunities</a:t>
            </a:r>
            <a:r>
              <a:rPr lang="en-US" sz="2000" b="0" i="0" cap="none" dirty="0">
                <a:solidFill>
                  <a:srgbClr val="D1D5DB"/>
                </a:solidFill>
                <a:effectLst/>
                <a:latin typeface="Söhne"/>
              </a:rPr>
              <a:t>: some web developers may be interested in securing freelance opportunities or collaborations. In this case, other web developers or agencies seeking to partner with or outsource work to a skilled developer could be the end users. They would assess the portfolio website to gauge the developer's capabilities and determine If they would be a valuable addition to their projects.</a:t>
            </a:r>
          </a:p>
          <a:p>
            <a:endParaRPr lang="en-US" sz="2000" cap="none" dirty="0">
              <a:solidFill>
                <a:srgbClr val="D1D5DB"/>
              </a:solidFill>
              <a:latin typeface="Söhne"/>
            </a:endParaRPr>
          </a:p>
          <a:p>
            <a:r>
              <a:rPr lang="en-US" sz="2000" b="1" i="0" cap="none" dirty="0">
                <a:solidFill>
                  <a:srgbClr val="D1D5DB"/>
                </a:solidFill>
                <a:effectLst/>
                <a:latin typeface="Söhne"/>
              </a:rPr>
              <a:t>Employers</a:t>
            </a:r>
            <a:r>
              <a:rPr lang="en-US" sz="2000" b="0" i="0" cap="none" dirty="0">
                <a:solidFill>
                  <a:srgbClr val="D1D5DB"/>
                </a:solidFill>
                <a:effectLst/>
                <a:latin typeface="Söhne"/>
              </a:rPr>
              <a:t>: web developer portfolio websites can also be relevant for employers who are seeking to hire a web developer for their company or organization. Employers may Include recruiters, HR professionals, or decision-makers within companies who review portfolios to assess a candidate's qualifications and suitability for available job positions.</a:t>
            </a:r>
            <a:endParaRPr lang="en-US" sz="2000" cap="none" dirty="0"/>
          </a:p>
          <a:p>
            <a:endParaRPr lang="en-IN" dirty="0"/>
          </a:p>
        </p:txBody>
      </p:sp>
    </p:spTree>
    <p:extLst>
      <p:ext uri="{BB962C8B-B14F-4D97-AF65-F5344CB8AC3E}">
        <p14:creationId xmlns:p14="http://schemas.microsoft.com/office/powerpoint/2010/main" val="148837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AC98-6BDE-507A-DE83-AFF971EF7808}"/>
              </a:ext>
            </a:extLst>
          </p:cNvPr>
          <p:cNvSpPr>
            <a:spLocks noGrp="1"/>
          </p:cNvSpPr>
          <p:nvPr>
            <p:ph type="title"/>
          </p:nvPr>
        </p:nvSpPr>
        <p:spPr/>
        <p:txBody>
          <a:bodyPr/>
          <a:lstStyle/>
          <a:p>
            <a:r>
              <a:rPr lang="en-US" sz="3600" dirty="0"/>
              <a:t>Solution and its value proposition</a:t>
            </a:r>
            <a:endParaRPr lang="en-IN" dirty="0"/>
          </a:p>
        </p:txBody>
      </p:sp>
      <p:sp>
        <p:nvSpPr>
          <p:cNvPr id="3" name="Content Placeholder 2">
            <a:extLst>
              <a:ext uri="{FF2B5EF4-FFF2-40B4-BE49-F238E27FC236}">
                <a16:creationId xmlns:a16="http://schemas.microsoft.com/office/drawing/2014/main" id="{36E40EAD-1A75-6478-0613-1F6A551F4523}"/>
              </a:ext>
            </a:extLst>
          </p:cNvPr>
          <p:cNvSpPr>
            <a:spLocks noGrp="1"/>
          </p:cNvSpPr>
          <p:nvPr>
            <p:ph idx="1"/>
          </p:nvPr>
        </p:nvSpPr>
        <p:spPr/>
        <p:txBody>
          <a:bodyPr>
            <a:normAutofit fontScale="92500" lnSpcReduction="20000"/>
          </a:bodyPr>
          <a:lstStyle/>
          <a:p>
            <a:endParaRPr lang="en-US" sz="2000" cap="none" dirty="0"/>
          </a:p>
          <a:p>
            <a:r>
              <a:rPr lang="en-US" sz="2000" b="1" i="0" cap="none" dirty="0">
                <a:solidFill>
                  <a:srgbClr val="D1D5DB"/>
                </a:solidFill>
                <a:effectLst/>
                <a:latin typeface="Söhne"/>
              </a:rPr>
              <a:t>Responsive</a:t>
            </a:r>
            <a:r>
              <a:rPr lang="en-US" sz="2000" b="1" i="0" u="sng" cap="none" dirty="0">
                <a:solidFill>
                  <a:srgbClr val="D1D5DB"/>
                </a:solidFill>
                <a:effectLst/>
                <a:latin typeface="Söhne"/>
              </a:rPr>
              <a:t> </a:t>
            </a:r>
            <a:r>
              <a:rPr lang="en-US" sz="2000" b="1" i="0" cap="none" dirty="0">
                <a:solidFill>
                  <a:srgbClr val="D1D5DB"/>
                </a:solidFill>
                <a:effectLst/>
                <a:latin typeface="Söhne"/>
              </a:rPr>
              <a:t>design</a:t>
            </a:r>
            <a:r>
              <a:rPr lang="en-US" sz="2000" b="0" i="0" cap="none" dirty="0">
                <a:solidFill>
                  <a:srgbClr val="D1D5DB"/>
                </a:solidFill>
                <a:effectLst/>
                <a:latin typeface="Söhne"/>
              </a:rPr>
              <a:t>: Our portfolio website ensures a seamless experience across various devices and screen sizes. It is fully responsive and optimized for desktops, laptops, tablets, and smartphones. This responsiveness enables potential clients or employers to access your portfolio from any device, increasing your reach and engagement.</a:t>
            </a:r>
          </a:p>
          <a:p>
            <a:r>
              <a:rPr lang="en-US" sz="2000" b="1" i="0" cap="none" dirty="0">
                <a:solidFill>
                  <a:srgbClr val="D1D5DB"/>
                </a:solidFill>
                <a:effectLst/>
                <a:latin typeface="Söhne"/>
              </a:rPr>
              <a:t>User-friendly</a:t>
            </a:r>
            <a:r>
              <a:rPr lang="en-US" sz="2000" b="1" i="0" u="sng" cap="none" dirty="0">
                <a:solidFill>
                  <a:srgbClr val="D1D5DB"/>
                </a:solidFill>
                <a:effectLst/>
                <a:latin typeface="Söhne"/>
              </a:rPr>
              <a:t> </a:t>
            </a:r>
            <a:r>
              <a:rPr lang="en-US" sz="2000" b="1" i="0" cap="none" dirty="0">
                <a:solidFill>
                  <a:srgbClr val="D1D5DB"/>
                </a:solidFill>
                <a:effectLst/>
                <a:latin typeface="Söhne"/>
              </a:rPr>
              <a:t>interface</a:t>
            </a:r>
            <a:r>
              <a:rPr lang="en-US" sz="2000" b="0" i="0" cap="none" dirty="0">
                <a:solidFill>
                  <a:srgbClr val="D1D5DB"/>
                </a:solidFill>
                <a:effectLst/>
                <a:latin typeface="Söhne"/>
              </a:rPr>
              <a:t>: Our solution focuses on creating a user-friendly interface that allows visitors to navigate your portfolio website with ease. A well-organized layout and Intuitive design help visitors quickly find the information they are seeking, resulting in a positive user experience.</a:t>
            </a:r>
            <a:endParaRPr lang="en-US" sz="2000" cap="none" dirty="0">
              <a:solidFill>
                <a:srgbClr val="D1D5DB"/>
              </a:solidFill>
              <a:latin typeface="Söhne"/>
            </a:endParaRPr>
          </a:p>
          <a:p>
            <a:r>
              <a:rPr lang="en-US" sz="2000" b="1" i="0" cap="none" dirty="0">
                <a:solidFill>
                  <a:srgbClr val="D1D5DB"/>
                </a:solidFill>
                <a:effectLst/>
                <a:latin typeface="Söhne"/>
              </a:rPr>
              <a:t>Accessibility</a:t>
            </a:r>
            <a:r>
              <a:rPr lang="en-US" sz="2000" b="1" i="0" u="sng" cap="none" dirty="0">
                <a:solidFill>
                  <a:srgbClr val="D1D5DB"/>
                </a:solidFill>
                <a:effectLst/>
                <a:latin typeface="Söhne"/>
              </a:rPr>
              <a:t> </a:t>
            </a:r>
            <a:r>
              <a:rPr lang="en-US" sz="2000" b="1" i="0" cap="none" dirty="0">
                <a:solidFill>
                  <a:srgbClr val="D1D5DB"/>
                </a:solidFill>
                <a:effectLst/>
                <a:latin typeface="Söhne"/>
              </a:rPr>
              <a:t>and</a:t>
            </a:r>
            <a:r>
              <a:rPr lang="en-US" sz="2000" b="1" i="0" u="sng" cap="none" dirty="0">
                <a:solidFill>
                  <a:srgbClr val="D1D5DB"/>
                </a:solidFill>
                <a:effectLst/>
                <a:latin typeface="Söhne"/>
              </a:rPr>
              <a:t> </a:t>
            </a:r>
            <a:r>
              <a:rPr lang="en-US" sz="2000" b="1" i="0" cap="none" dirty="0">
                <a:solidFill>
                  <a:srgbClr val="D1D5DB"/>
                </a:solidFill>
                <a:effectLst/>
                <a:latin typeface="Söhne"/>
              </a:rPr>
              <a:t>performance</a:t>
            </a:r>
            <a:r>
              <a:rPr lang="en-US" sz="2000" b="0" i="0" cap="none" dirty="0">
                <a:solidFill>
                  <a:srgbClr val="D1D5DB"/>
                </a:solidFill>
                <a:effectLst/>
                <a:latin typeface="Söhne"/>
              </a:rPr>
              <a:t>: Our portfolio website adheres to web accessibility standards, ensuring that Individuals with disabilities can access and navigate your content. Additionally, we prioritize performance optimization, resulting In fast loading times and efficient resource utilization.</a:t>
            </a:r>
            <a:endParaRPr lang="en-US" sz="2000" cap="none" dirty="0"/>
          </a:p>
          <a:p>
            <a:endParaRPr lang="en-IN" dirty="0"/>
          </a:p>
        </p:txBody>
      </p:sp>
    </p:spTree>
    <p:extLst>
      <p:ext uri="{BB962C8B-B14F-4D97-AF65-F5344CB8AC3E}">
        <p14:creationId xmlns:p14="http://schemas.microsoft.com/office/powerpoint/2010/main" val="26977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F63C-3A9C-C975-CAAC-CC729B5BEF84}"/>
              </a:ext>
            </a:extLst>
          </p:cNvPr>
          <p:cNvSpPr>
            <a:spLocks noGrp="1"/>
          </p:cNvSpPr>
          <p:nvPr>
            <p:ph type="title"/>
          </p:nvPr>
        </p:nvSpPr>
        <p:spPr/>
        <p:txBody>
          <a:bodyPr/>
          <a:lstStyle/>
          <a:p>
            <a:r>
              <a:rPr lang="en-US" sz="3600" dirty="0"/>
              <a:t>Customize the project and make it your own?</a:t>
            </a:r>
            <a:endParaRPr lang="en-IN" dirty="0"/>
          </a:p>
        </p:txBody>
      </p:sp>
      <p:sp>
        <p:nvSpPr>
          <p:cNvPr id="3" name="Content Placeholder 2">
            <a:extLst>
              <a:ext uri="{FF2B5EF4-FFF2-40B4-BE49-F238E27FC236}">
                <a16:creationId xmlns:a16="http://schemas.microsoft.com/office/drawing/2014/main" id="{A3F58967-EC79-B093-B3FC-7AFECD8F73D6}"/>
              </a:ext>
            </a:extLst>
          </p:cNvPr>
          <p:cNvSpPr>
            <a:spLocks noGrp="1"/>
          </p:cNvSpPr>
          <p:nvPr>
            <p:ph idx="1"/>
          </p:nvPr>
        </p:nvSpPr>
        <p:spPr/>
        <p:txBody>
          <a:bodyPr>
            <a:normAutofit/>
          </a:bodyPr>
          <a:lstStyle/>
          <a:p>
            <a:endParaRPr lang="en-US" cap="none" dirty="0"/>
          </a:p>
          <a:p>
            <a:r>
              <a:rPr lang="en-US" b="1" i="0" cap="none" dirty="0">
                <a:solidFill>
                  <a:srgbClr val="D1D5DB"/>
                </a:solidFill>
                <a:effectLst/>
                <a:latin typeface="Söhne"/>
              </a:rPr>
              <a:t>Code</a:t>
            </a:r>
            <a:r>
              <a:rPr lang="en-US" b="1" i="0" u="sng" cap="none" dirty="0">
                <a:solidFill>
                  <a:srgbClr val="D1D5DB"/>
                </a:solidFill>
                <a:effectLst/>
                <a:latin typeface="Söhne"/>
              </a:rPr>
              <a:t> </a:t>
            </a:r>
            <a:r>
              <a:rPr lang="en-US" b="1" i="0" cap="none" dirty="0">
                <a:solidFill>
                  <a:srgbClr val="D1D5DB"/>
                </a:solidFill>
                <a:effectLst/>
                <a:latin typeface="Söhne"/>
              </a:rPr>
              <a:t>optimization</a:t>
            </a:r>
            <a:r>
              <a:rPr lang="en-US" b="0" i="0" cap="none" dirty="0">
                <a:solidFill>
                  <a:srgbClr val="D1D5DB"/>
                </a:solidFill>
                <a:effectLst/>
                <a:latin typeface="Söhne"/>
              </a:rPr>
              <a:t>: As a web developer, I optimized the website's code by following best practices and implementing techniques to improve performance. This included minimizing file sizes, compressing images, and optimizing loading times, resulting in a faster and more efficient website.</a:t>
            </a:r>
          </a:p>
          <a:p>
            <a:r>
              <a:rPr lang="en-US" b="1" i="0" cap="none" dirty="0">
                <a:solidFill>
                  <a:srgbClr val="D1D5DB"/>
                </a:solidFill>
                <a:effectLst/>
                <a:latin typeface="Söhne"/>
              </a:rPr>
              <a:t>Responsive</a:t>
            </a:r>
            <a:r>
              <a:rPr lang="en-US" b="1" i="0" u="sng" cap="none" dirty="0">
                <a:solidFill>
                  <a:srgbClr val="D1D5DB"/>
                </a:solidFill>
                <a:effectLst/>
                <a:latin typeface="Söhne"/>
              </a:rPr>
              <a:t> </a:t>
            </a:r>
            <a:r>
              <a:rPr lang="en-US" b="1" i="0" cap="none" dirty="0">
                <a:solidFill>
                  <a:srgbClr val="D1D5DB"/>
                </a:solidFill>
                <a:effectLst/>
                <a:latin typeface="Söhne"/>
              </a:rPr>
              <a:t>design</a:t>
            </a:r>
            <a:r>
              <a:rPr lang="en-US" b="0" i="0" cap="none" dirty="0">
                <a:solidFill>
                  <a:srgbClr val="D1D5DB"/>
                </a:solidFill>
                <a:effectLst/>
                <a:latin typeface="Söhne"/>
              </a:rPr>
              <a:t>: </a:t>
            </a:r>
            <a:r>
              <a:rPr lang="en-US" cap="none" dirty="0">
                <a:solidFill>
                  <a:srgbClr val="D1D5DB"/>
                </a:solidFill>
                <a:latin typeface="Söhne"/>
              </a:rPr>
              <a:t>I </a:t>
            </a:r>
            <a:r>
              <a:rPr lang="en-US" b="0" i="0" cap="none" dirty="0">
                <a:solidFill>
                  <a:srgbClr val="D1D5DB"/>
                </a:solidFill>
                <a:effectLst/>
                <a:latin typeface="Söhne"/>
              </a:rPr>
              <a:t>made sure that the portfolio website was fully responsive and adapted seamlessly to different devices and screen sizes. By testing the website on various devices and making necessary adjustments, I ensured an optimal user experience regardless of the device being used.</a:t>
            </a:r>
          </a:p>
          <a:p>
            <a:r>
              <a:rPr lang="en-US" b="1" i="0" cap="none" dirty="0">
                <a:solidFill>
                  <a:srgbClr val="D1D5DB"/>
                </a:solidFill>
                <a:effectLst/>
                <a:latin typeface="Söhne"/>
              </a:rPr>
              <a:t>Visual</a:t>
            </a:r>
            <a:r>
              <a:rPr lang="en-US" b="1" i="0" u="sng" cap="none" dirty="0">
                <a:solidFill>
                  <a:srgbClr val="D1D5DB"/>
                </a:solidFill>
                <a:effectLst/>
                <a:latin typeface="Söhne"/>
              </a:rPr>
              <a:t> </a:t>
            </a:r>
            <a:r>
              <a:rPr lang="en-US" b="1" i="0" cap="none" dirty="0">
                <a:solidFill>
                  <a:srgbClr val="D1D5DB"/>
                </a:solidFill>
                <a:effectLst/>
                <a:latin typeface="Söhne"/>
              </a:rPr>
              <a:t>design</a:t>
            </a:r>
            <a:r>
              <a:rPr lang="en-US" b="0" i="0" cap="none" dirty="0">
                <a:solidFill>
                  <a:srgbClr val="D1D5DB"/>
                </a:solidFill>
                <a:effectLst/>
                <a:latin typeface="Söhne"/>
              </a:rPr>
              <a:t>: I carefully selected a color scheme and typography that resonated with my personal brand and style. I chose fonts that reflected professionalism and readability, and colors that conveyed a sense of creativity and modernity. By Incorporating my preferred design elements, I gave the portfolio website a unique visual Identity.</a:t>
            </a:r>
            <a:endParaRPr lang="en-US" cap="none" dirty="0">
              <a:solidFill>
                <a:srgbClr val="D1D5DB"/>
              </a:solidFill>
              <a:latin typeface="Söhne"/>
            </a:endParaRPr>
          </a:p>
          <a:p>
            <a:endParaRPr lang="en-IN" dirty="0"/>
          </a:p>
        </p:txBody>
      </p:sp>
    </p:spTree>
    <p:extLst>
      <p:ext uri="{BB962C8B-B14F-4D97-AF65-F5344CB8AC3E}">
        <p14:creationId xmlns:p14="http://schemas.microsoft.com/office/powerpoint/2010/main" val="349349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1A7B-6869-6A5E-0AD3-20075E046C4D}"/>
              </a:ext>
            </a:extLst>
          </p:cNvPr>
          <p:cNvSpPr>
            <a:spLocks noGrp="1"/>
          </p:cNvSpPr>
          <p:nvPr>
            <p:ph type="title"/>
          </p:nvPr>
        </p:nvSpPr>
        <p:spPr/>
        <p:txBody>
          <a:bodyPr/>
          <a:lstStyle/>
          <a:p>
            <a:r>
              <a:rPr lang="en-US" sz="3600" dirty="0"/>
              <a:t>Modelling</a:t>
            </a:r>
            <a:endParaRPr lang="en-IN" dirty="0"/>
          </a:p>
        </p:txBody>
      </p:sp>
      <p:sp>
        <p:nvSpPr>
          <p:cNvPr id="3" name="Content Placeholder 2">
            <a:extLst>
              <a:ext uri="{FF2B5EF4-FFF2-40B4-BE49-F238E27FC236}">
                <a16:creationId xmlns:a16="http://schemas.microsoft.com/office/drawing/2014/main" id="{1EFFDF51-3DB2-C429-1796-4DBD2E5F8B2C}"/>
              </a:ext>
            </a:extLst>
          </p:cNvPr>
          <p:cNvSpPr>
            <a:spLocks noGrp="1"/>
          </p:cNvSpPr>
          <p:nvPr>
            <p:ph idx="1"/>
          </p:nvPr>
        </p:nvSpPr>
        <p:spPr/>
        <p:txBody>
          <a:bodyPr>
            <a:normAutofit fontScale="92500" lnSpcReduction="10000"/>
          </a:bodyPr>
          <a:lstStyle/>
          <a:p>
            <a:r>
              <a:rPr lang="en-US" cap="none" dirty="0"/>
              <a:t>In this project I have been included some techniques they are:</a:t>
            </a:r>
          </a:p>
          <a:p>
            <a:endParaRPr lang="en-US" cap="none" dirty="0"/>
          </a:p>
          <a:p>
            <a:pPr algn="l"/>
            <a:r>
              <a:rPr lang="en-US" b="0" i="0" cap="none" dirty="0">
                <a:solidFill>
                  <a:srgbClr val="D1D5DB"/>
                </a:solidFill>
                <a:effectLst/>
                <a:latin typeface="Söhne"/>
              </a:rPr>
              <a:t>Html (hypertext markup language) to structure and organize the content of web pages.</a:t>
            </a:r>
          </a:p>
          <a:p>
            <a:pPr algn="l"/>
            <a:r>
              <a:rPr lang="en-US" b="0" i="0" cap="none" dirty="0">
                <a:solidFill>
                  <a:srgbClr val="D1D5DB"/>
                </a:solidFill>
                <a:effectLst/>
                <a:latin typeface="Söhne"/>
              </a:rPr>
              <a:t>CSS (cascading style sheets) to customize the visual appearance and layout of the website.</a:t>
            </a:r>
          </a:p>
          <a:p>
            <a:pPr algn="l"/>
            <a:r>
              <a:rPr lang="en-US" b="0" i="0" cap="none" dirty="0">
                <a:solidFill>
                  <a:srgbClr val="D1D5DB"/>
                </a:solidFill>
                <a:effectLst/>
                <a:latin typeface="Söhne"/>
              </a:rPr>
              <a:t>Bootstrap framework for a responsive and mobile-friendly design, utilizing its grid system and </a:t>
            </a:r>
            <a:r>
              <a:rPr lang="en-US" cap="none" dirty="0">
                <a:solidFill>
                  <a:srgbClr val="D1D5DB"/>
                </a:solidFill>
                <a:latin typeface="Söhne"/>
              </a:rPr>
              <a:t>UI</a:t>
            </a:r>
            <a:r>
              <a:rPr lang="en-US" b="0" i="0" cap="none" dirty="0">
                <a:solidFill>
                  <a:srgbClr val="D1D5DB"/>
                </a:solidFill>
                <a:effectLst/>
                <a:latin typeface="Söhne"/>
              </a:rPr>
              <a:t> components.</a:t>
            </a:r>
          </a:p>
          <a:p>
            <a:pPr algn="l"/>
            <a:r>
              <a:rPr lang="en-US" b="0" i="0" cap="none" dirty="0">
                <a:solidFill>
                  <a:srgbClr val="D1D5DB"/>
                </a:solidFill>
                <a:effectLst/>
                <a:latin typeface="Söhne"/>
              </a:rPr>
              <a:t>Animations (CSS or </a:t>
            </a:r>
            <a:r>
              <a:rPr lang="en-US" cap="none" dirty="0">
                <a:solidFill>
                  <a:srgbClr val="D1D5DB"/>
                </a:solidFill>
                <a:latin typeface="Söhne"/>
              </a:rPr>
              <a:t>JavaScript</a:t>
            </a:r>
            <a:r>
              <a:rPr lang="en-US" b="0" i="0" cap="none" dirty="0">
                <a:solidFill>
                  <a:srgbClr val="D1D5DB"/>
                </a:solidFill>
                <a:effectLst/>
                <a:latin typeface="Söhne"/>
              </a:rPr>
              <a:t>-based) to add engaging and Interactive elements to the website.</a:t>
            </a:r>
          </a:p>
          <a:p>
            <a:pPr algn="l"/>
            <a:r>
              <a:rPr lang="en-US" b="0" i="0" cap="none" dirty="0">
                <a:solidFill>
                  <a:srgbClr val="D1D5DB"/>
                </a:solidFill>
                <a:effectLst/>
                <a:latin typeface="Söhne"/>
              </a:rPr>
              <a:t>Favicons, small icons, used to visually identify the website in browser tabs or bookmark bars.</a:t>
            </a:r>
          </a:p>
          <a:p>
            <a:pPr algn="l"/>
            <a:r>
              <a:rPr lang="en-US" b="0" i="0" cap="none" dirty="0">
                <a:solidFill>
                  <a:srgbClr val="D1D5DB"/>
                </a:solidFill>
                <a:effectLst/>
                <a:latin typeface="Söhne"/>
              </a:rPr>
              <a:t>Google fonts, a collection of free and open-source fonts, to enhance the typography and visual appeal of the website.</a:t>
            </a:r>
          </a:p>
          <a:p>
            <a:pPr algn="l"/>
            <a:r>
              <a:rPr lang="en-US" b="0" i="0" cap="none" dirty="0">
                <a:solidFill>
                  <a:srgbClr val="D1D5DB"/>
                </a:solidFill>
                <a:effectLst/>
                <a:latin typeface="Söhne"/>
              </a:rPr>
              <a:t>Responsive design, ensuring the website adapts and displays well across different devices and screen sizes.</a:t>
            </a:r>
          </a:p>
          <a:p>
            <a:endParaRPr lang="en-US" cap="none" dirty="0"/>
          </a:p>
          <a:p>
            <a:endParaRPr lang="en-IN" dirty="0"/>
          </a:p>
        </p:txBody>
      </p:sp>
    </p:spTree>
    <p:extLst>
      <p:ext uri="{BB962C8B-B14F-4D97-AF65-F5344CB8AC3E}">
        <p14:creationId xmlns:p14="http://schemas.microsoft.com/office/powerpoint/2010/main" val="268450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3A8D-1644-E0C1-84A8-5A719E7F9A71}"/>
              </a:ext>
            </a:extLst>
          </p:cNvPr>
          <p:cNvSpPr>
            <a:spLocks noGrp="1"/>
          </p:cNvSpPr>
          <p:nvPr>
            <p:ph type="title"/>
          </p:nvPr>
        </p:nvSpPr>
        <p:spPr/>
        <p:txBody>
          <a:bodyPr/>
          <a:lstStyle/>
          <a:p>
            <a:r>
              <a:rPr lang="en-US" sz="3600" dirty="0"/>
              <a:t>Results</a:t>
            </a:r>
            <a:endParaRPr lang="en-IN" dirty="0"/>
          </a:p>
        </p:txBody>
      </p:sp>
      <p:sp>
        <p:nvSpPr>
          <p:cNvPr id="3" name="Content Placeholder 2">
            <a:extLst>
              <a:ext uri="{FF2B5EF4-FFF2-40B4-BE49-F238E27FC236}">
                <a16:creationId xmlns:a16="http://schemas.microsoft.com/office/drawing/2014/main" id="{27F79E63-1F1A-41E6-112E-DA6DA69495C0}"/>
              </a:ext>
            </a:extLst>
          </p:cNvPr>
          <p:cNvSpPr>
            <a:spLocks noGrp="1"/>
          </p:cNvSpPr>
          <p:nvPr>
            <p:ph idx="1"/>
          </p:nvPr>
        </p:nvSpPr>
        <p:spPr/>
        <p:txBody>
          <a:bodyPr>
            <a:normAutofit/>
          </a:bodyPr>
          <a:lstStyle/>
          <a:p>
            <a:endParaRPr lang="en-US" sz="2400" cap="none" dirty="0"/>
          </a:p>
          <a:p>
            <a:r>
              <a:rPr lang="en-US" sz="2400" b="0" i="0" cap="none" dirty="0">
                <a:solidFill>
                  <a:srgbClr val="D1D5DB"/>
                </a:solidFill>
                <a:effectLst/>
                <a:latin typeface="Söhne"/>
              </a:rPr>
              <a:t>A web developer portfolio website yields tangible results in terms of increased job prospects, client inquiries, networking opportunities, and the ability to showcase technical abilities. It serves as a powerful marketing tool that highlights your skills, expertise, and professionalism, ultimately propelling career forward In the field of web development.</a:t>
            </a:r>
            <a:endParaRPr lang="en-US" sz="2400" cap="none" dirty="0">
              <a:solidFill>
                <a:srgbClr val="D1D5DB"/>
              </a:solidFill>
              <a:latin typeface="Söhne"/>
            </a:endParaRPr>
          </a:p>
        </p:txBody>
      </p:sp>
    </p:spTree>
    <p:extLst>
      <p:ext uri="{BB962C8B-B14F-4D97-AF65-F5344CB8AC3E}">
        <p14:creationId xmlns:p14="http://schemas.microsoft.com/office/powerpoint/2010/main" val="783065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62</TotalTime>
  <Words>1028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Celestial</vt:lpstr>
      <vt:lpstr>PowerPoint Presentation</vt:lpstr>
      <vt:lpstr>PROJECT TITLE/Problem Statement</vt:lpstr>
      <vt:lpstr> Agenda</vt:lpstr>
      <vt:lpstr>Project Overview</vt:lpstr>
      <vt:lpstr>Who are the end users</vt:lpstr>
      <vt:lpstr>Solution and its value proposition</vt:lpstr>
      <vt:lpstr>Customize the project and make it your own?</vt:lpstr>
      <vt:lpstr>Modelling</vt:lpstr>
      <vt:lpstr>Results</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Arigala</dc:creator>
  <cp:lastModifiedBy>dandu kasiviswanath</cp:lastModifiedBy>
  <cp:revision>4</cp:revision>
  <dcterms:created xsi:type="dcterms:W3CDTF">2023-07-10T07:55:16Z</dcterms:created>
  <dcterms:modified xsi:type="dcterms:W3CDTF">2023-07-16T19:04:25Z</dcterms:modified>
</cp:coreProperties>
</file>