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17" r:id="rId5"/>
    <p:sldId id="307" r:id="rId6"/>
    <p:sldId id="321" r:id="rId7"/>
    <p:sldId id="308" r:id="rId8"/>
    <p:sldId id="319" r:id="rId9"/>
    <p:sldId id="320" r:id="rId10"/>
    <p:sldId id="322" r:id="rId11"/>
    <p:sldId id="323" r:id="rId12"/>
    <p:sldId id="324" r:id="rId13"/>
    <p:sldId id="325" r:id="rId14"/>
    <p:sldId id="326" r:id="rId15"/>
    <p:sldId id="327" r:id="rId16"/>
    <p:sldId id="328" r:id="rId17"/>
    <p:sldId id="329" r:id="rId18"/>
    <p:sldId id="330"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EA8120-F03C-41B2-A17E-7931FDD694A2}">
          <p14:sldIdLst>
            <p14:sldId id="317"/>
            <p14:sldId id="307"/>
            <p14:sldId id="321"/>
            <p14:sldId id="308"/>
            <p14:sldId id="319"/>
            <p14:sldId id="320"/>
            <p14:sldId id="322"/>
            <p14:sldId id="323"/>
            <p14:sldId id="324"/>
            <p14:sldId id="325"/>
            <p14:sldId id="326"/>
            <p14:sldId id="327"/>
            <p14:sldId id="328"/>
            <p14:sldId id="329"/>
            <p14:sldId id="330"/>
            <p14:sldId id="304"/>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yed sameer" userId="462455bb9e9d21e1" providerId="LiveId" clId="{90421EFE-FF38-4527-929A-4B33EE188089}"/>
    <pc:docChg chg="modSld">
      <pc:chgData name="sayyed sameer" userId="462455bb9e9d21e1" providerId="LiveId" clId="{90421EFE-FF38-4527-929A-4B33EE188089}" dt="2024-09-26T21:25:12.037" v="36" actId="2711"/>
      <pc:docMkLst>
        <pc:docMk/>
      </pc:docMkLst>
      <pc:sldChg chg="modSp mod">
        <pc:chgData name="sayyed sameer" userId="462455bb9e9d21e1" providerId="LiveId" clId="{90421EFE-FF38-4527-929A-4B33EE188089}" dt="2024-09-26T21:24:27.121" v="19" actId="20577"/>
        <pc:sldMkLst>
          <pc:docMk/>
          <pc:sldMk cId="2188828507" sldId="304"/>
        </pc:sldMkLst>
        <pc:spChg chg="mod">
          <ac:chgData name="sayyed sameer" userId="462455bb9e9d21e1" providerId="LiveId" clId="{90421EFE-FF38-4527-929A-4B33EE188089}" dt="2024-09-26T21:24:27.121" v="19" actId="20577"/>
          <ac:spMkLst>
            <pc:docMk/>
            <pc:sldMk cId="2188828507" sldId="304"/>
            <ac:spMk id="11" creationId="{C6DCC38C-603B-CCD0-2914-0BBCD4F4F74E}"/>
          </ac:spMkLst>
        </pc:spChg>
      </pc:sldChg>
      <pc:sldChg chg="modSp mod">
        <pc:chgData name="sayyed sameer" userId="462455bb9e9d21e1" providerId="LiveId" clId="{90421EFE-FF38-4527-929A-4B33EE188089}" dt="2024-09-26T21:24:04.067" v="13" actId="20577"/>
        <pc:sldMkLst>
          <pc:docMk/>
          <pc:sldMk cId="586478555" sldId="307"/>
        </pc:sldMkLst>
        <pc:graphicFrameChg chg="modGraphic">
          <ac:chgData name="sayyed sameer" userId="462455bb9e9d21e1" providerId="LiveId" clId="{90421EFE-FF38-4527-929A-4B33EE188089}" dt="2024-09-26T21:24:04.067" v="13" actId="20577"/>
          <ac:graphicFrameMkLst>
            <pc:docMk/>
            <pc:sldMk cId="586478555" sldId="307"/>
            <ac:graphicFrameMk id="6" creationId="{0D6FB95E-6987-A57C-3663-3FD6F6FAC24E}"/>
          </ac:graphicFrameMkLst>
        </pc:graphicFrameChg>
      </pc:sldChg>
      <pc:sldChg chg="modSp mod">
        <pc:chgData name="sayyed sameer" userId="462455bb9e9d21e1" providerId="LiveId" clId="{90421EFE-FF38-4527-929A-4B33EE188089}" dt="2024-09-26T21:25:12.037" v="36" actId="2711"/>
        <pc:sldMkLst>
          <pc:docMk/>
          <pc:sldMk cId="2471583717" sldId="320"/>
        </pc:sldMkLst>
        <pc:spChg chg="mod">
          <ac:chgData name="sayyed sameer" userId="462455bb9e9d21e1" providerId="LiveId" clId="{90421EFE-FF38-4527-929A-4B33EE188089}" dt="2024-09-26T21:25:12.037" v="36" actId="2711"/>
          <ac:spMkLst>
            <pc:docMk/>
            <pc:sldMk cId="2471583717" sldId="320"/>
            <ac:spMk id="5" creationId="{7098BACA-648A-1A3F-1F7D-90862FA5CC0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isiswhyimfit.com/" TargetMode="External"/><Relationship Id="rId2" Type="http://schemas.openxmlformats.org/officeDocument/2006/relationships/hyperlink" Target="https://www.drworkout.fitness/" TargetMode="External"/><Relationship Id="rId1" Type="http://schemas.openxmlformats.org/officeDocument/2006/relationships/slideLayout" Target="../slideLayouts/slideLayout14.xml"/><Relationship Id="rId6" Type="http://schemas.openxmlformats.org/officeDocument/2006/relationships/hyperlink" Target="https://www.menshealth.com/" TargetMode="External"/><Relationship Id="rId5" Type="http://schemas.openxmlformats.org/officeDocument/2006/relationships/hyperlink" Target="https://www.verywellfit.com/" TargetMode="External"/><Relationship Id="rId4" Type="http://schemas.openxmlformats.org/officeDocument/2006/relationships/hyperlink" Target="https://www.healthline.com/nutri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sz="8000" dirty="0" err="1"/>
              <a:t>VibeTrack</a:t>
            </a:r>
            <a:br>
              <a:rPr lang="en-US" dirty="0"/>
            </a:br>
            <a:r>
              <a:rPr lang="en-US" sz="2000" dirty="0"/>
              <a:t>On the path to your best self.</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D1BA-5205-0EC3-C944-6FD96DE46613}"/>
              </a:ext>
            </a:extLst>
          </p:cNvPr>
          <p:cNvSpPr>
            <a:spLocks noGrp="1"/>
          </p:cNvSpPr>
          <p:nvPr>
            <p:ph type="title"/>
          </p:nvPr>
        </p:nvSpPr>
        <p:spPr>
          <a:xfrm flipH="1">
            <a:off x="12870426" y="1376516"/>
            <a:ext cx="1209368" cy="452283"/>
          </a:xfrm>
        </p:spPr>
        <p:txBody>
          <a:bodyPr/>
          <a:lstStyle/>
          <a:p>
            <a:endParaRPr lang="en-IN" dirty="0"/>
          </a:p>
        </p:txBody>
      </p:sp>
      <p:sp>
        <p:nvSpPr>
          <p:cNvPr id="3" name="Content Placeholder 2">
            <a:extLst>
              <a:ext uri="{FF2B5EF4-FFF2-40B4-BE49-F238E27FC236}">
                <a16:creationId xmlns:a16="http://schemas.microsoft.com/office/drawing/2014/main" id="{5EFC1B8C-628C-3857-5F01-71CF436BBFF0}"/>
              </a:ext>
            </a:extLst>
          </p:cNvPr>
          <p:cNvSpPr>
            <a:spLocks noGrp="1"/>
          </p:cNvSpPr>
          <p:nvPr>
            <p:ph sz="quarter" idx="11"/>
          </p:nvPr>
        </p:nvSpPr>
        <p:spPr>
          <a:xfrm>
            <a:off x="255639" y="888738"/>
            <a:ext cx="5388077" cy="5295752"/>
          </a:xfrm>
        </p:spPr>
        <p:txBody>
          <a:bodyPr>
            <a:normAutofit/>
          </a:bodyPr>
          <a:lstStyle/>
          <a:p>
            <a:r>
              <a:rPr lang="en-IN" sz="2400" b="1" u="sng" dirty="0">
                <a:latin typeface="+mj-lt"/>
              </a:rPr>
              <a:t>Women’s Course:</a:t>
            </a:r>
          </a:p>
          <a:p>
            <a:endParaRPr lang="en-US" sz="2400" dirty="0"/>
          </a:p>
          <a:p>
            <a:r>
              <a:rPr lang="en-US" sz="2400" dirty="0"/>
              <a:t>The Women’s Course module provides tailored fitness programs designed to address the unique fitness needs and goals of women. This includes workout routines, exercise tutorials, and progress tracking features to help users stay motivated and achieve their fitness objectives.</a:t>
            </a:r>
            <a:endParaRPr lang="en-IN" sz="2400" dirty="0">
              <a:latin typeface="+mj-lt"/>
            </a:endParaRPr>
          </a:p>
        </p:txBody>
      </p:sp>
      <p:sp>
        <p:nvSpPr>
          <p:cNvPr id="4" name="Content Placeholder 3">
            <a:extLst>
              <a:ext uri="{FF2B5EF4-FFF2-40B4-BE49-F238E27FC236}">
                <a16:creationId xmlns:a16="http://schemas.microsoft.com/office/drawing/2014/main" id="{AF977833-F465-D3FE-9BCF-72057A582168}"/>
              </a:ext>
            </a:extLst>
          </p:cNvPr>
          <p:cNvSpPr>
            <a:spLocks noGrp="1"/>
          </p:cNvSpPr>
          <p:nvPr>
            <p:ph sz="quarter" idx="12"/>
          </p:nvPr>
        </p:nvSpPr>
        <p:spPr>
          <a:xfrm>
            <a:off x="6003786" y="888737"/>
            <a:ext cx="5470459" cy="5295753"/>
          </a:xfrm>
        </p:spPr>
        <p:txBody>
          <a:bodyPr/>
          <a:lstStyle/>
          <a:p>
            <a:r>
              <a:rPr lang="en-IN" sz="2400" b="1" u="sng" dirty="0">
                <a:latin typeface="+mj-lt"/>
              </a:rPr>
              <a:t>Men’s Course:</a:t>
            </a:r>
            <a:br>
              <a:rPr lang="en-IN" dirty="0"/>
            </a:br>
            <a:r>
              <a:rPr lang="en-IN" dirty="0"/>
              <a:t> </a:t>
            </a:r>
          </a:p>
          <a:p>
            <a:r>
              <a:rPr lang="en-US" sz="2400" dirty="0"/>
              <a:t>The Men’s Course module offers specialized fitness plans for men, focusing on strength training, endurance, and overall fitness improvement. It includes personalized exercise recommendations and tracking tools to support users in reaching their fitness goals.</a:t>
            </a:r>
            <a:endParaRPr lang="en-IN" sz="2400" dirty="0"/>
          </a:p>
        </p:txBody>
      </p:sp>
      <p:sp>
        <p:nvSpPr>
          <p:cNvPr id="5" name="Slide Number Placeholder 4">
            <a:extLst>
              <a:ext uri="{FF2B5EF4-FFF2-40B4-BE49-F238E27FC236}">
                <a16:creationId xmlns:a16="http://schemas.microsoft.com/office/drawing/2014/main" id="{DC2F5657-5E21-A401-BD41-6E925FD9701A}"/>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20045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6AFB-7E66-AD05-5413-EABA0D7C0003}"/>
              </a:ext>
            </a:extLst>
          </p:cNvPr>
          <p:cNvSpPr>
            <a:spLocks noGrp="1"/>
          </p:cNvSpPr>
          <p:nvPr>
            <p:ph type="title"/>
          </p:nvPr>
        </p:nvSpPr>
        <p:spPr>
          <a:xfrm>
            <a:off x="186813" y="599766"/>
            <a:ext cx="6546535" cy="3839497"/>
          </a:xfrm>
        </p:spPr>
        <p:txBody>
          <a:bodyPr/>
          <a:lstStyle/>
          <a:p>
            <a:r>
              <a:rPr lang="en-US" sz="2800" dirty="0">
                <a:latin typeface="+mn-lt"/>
              </a:rPr>
              <a:t>The Food Diet module is a comprehensive tool for managing dietary intake. It includes meal planning features, nutritional information, and personalized dietary recommendations based on user goals and preferences. This module aims to help users make informed food choices and maintain a balanced diet.</a:t>
            </a:r>
            <a:endParaRPr lang="en-IN" sz="2800" dirty="0">
              <a:latin typeface="+mn-lt"/>
            </a:endParaRPr>
          </a:p>
        </p:txBody>
      </p:sp>
      <p:pic>
        <p:nvPicPr>
          <p:cNvPr id="4098" name="Picture 2">
            <a:extLst>
              <a:ext uri="{FF2B5EF4-FFF2-40B4-BE49-F238E27FC236}">
                <a16:creationId xmlns:a16="http://schemas.microsoft.com/office/drawing/2014/main" id="{B876AEE3-E583-ECFC-32B3-38325117F1A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773" r="24773"/>
          <a:stretch>
            <a:fillRect/>
          </a:stretch>
        </p:blipFill>
        <p:spPr bwMode="auto">
          <a:xfrm>
            <a:off x="6733348" y="-68826"/>
            <a:ext cx="5537310" cy="76146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FBB0CC-3ED0-2733-5165-8E7AA5ECF86D}"/>
              </a:ext>
            </a:extLst>
          </p:cNvPr>
          <p:cNvSpPr txBox="1"/>
          <p:nvPr/>
        </p:nvSpPr>
        <p:spPr>
          <a:xfrm>
            <a:off x="186813" y="259499"/>
            <a:ext cx="6199238" cy="523220"/>
          </a:xfrm>
          <a:prstGeom prst="rect">
            <a:avLst/>
          </a:prstGeom>
          <a:noFill/>
        </p:spPr>
        <p:txBody>
          <a:bodyPr wrap="square">
            <a:spAutoFit/>
          </a:bodyPr>
          <a:lstStyle/>
          <a:p>
            <a:r>
              <a:rPr lang="en-US" sz="2800" b="1" u="sng" dirty="0"/>
              <a:t>Food Diet:</a:t>
            </a:r>
            <a:endParaRPr lang="en-IN" sz="2800" b="1" u="sng" dirty="0"/>
          </a:p>
        </p:txBody>
      </p:sp>
    </p:spTree>
    <p:extLst>
      <p:ext uri="{BB962C8B-B14F-4D97-AF65-F5344CB8AC3E}">
        <p14:creationId xmlns:p14="http://schemas.microsoft.com/office/powerpoint/2010/main" val="396970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C0CEB-328E-C6CE-B00F-8907740D139F}"/>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4" name="TextBox 3">
            <a:extLst>
              <a:ext uri="{FF2B5EF4-FFF2-40B4-BE49-F238E27FC236}">
                <a16:creationId xmlns:a16="http://schemas.microsoft.com/office/drawing/2014/main" id="{381CFEEF-8EDF-D1BF-C280-BD9EEAACD256}"/>
              </a:ext>
            </a:extLst>
          </p:cNvPr>
          <p:cNvSpPr txBox="1"/>
          <p:nvPr/>
        </p:nvSpPr>
        <p:spPr>
          <a:xfrm>
            <a:off x="897191" y="2681437"/>
            <a:ext cx="10704872" cy="1015663"/>
          </a:xfrm>
          <a:prstGeom prst="rect">
            <a:avLst/>
          </a:prstGeom>
          <a:noFill/>
        </p:spPr>
        <p:txBody>
          <a:bodyPr wrap="square">
            <a:spAutoFit/>
          </a:bodyPr>
          <a:lstStyle/>
          <a:p>
            <a:pPr algn="ctr"/>
            <a:r>
              <a:rPr lang="en-IN" sz="6000" dirty="0">
                <a:latin typeface="+mj-lt"/>
              </a:rPr>
              <a:t>Architecture and Design</a:t>
            </a:r>
          </a:p>
        </p:txBody>
      </p:sp>
    </p:spTree>
    <p:extLst>
      <p:ext uri="{BB962C8B-B14F-4D97-AF65-F5344CB8AC3E}">
        <p14:creationId xmlns:p14="http://schemas.microsoft.com/office/powerpoint/2010/main" val="190553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DC4FBB-7795-532F-2BCF-4216FF48B367}"/>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
        <p:nvSpPr>
          <p:cNvPr id="4" name="TextBox 3">
            <a:extLst>
              <a:ext uri="{FF2B5EF4-FFF2-40B4-BE49-F238E27FC236}">
                <a16:creationId xmlns:a16="http://schemas.microsoft.com/office/drawing/2014/main" id="{4B593952-8B0B-2B39-B5D8-0ACAE748C323}"/>
              </a:ext>
            </a:extLst>
          </p:cNvPr>
          <p:cNvSpPr txBox="1"/>
          <p:nvPr/>
        </p:nvSpPr>
        <p:spPr>
          <a:xfrm>
            <a:off x="176784" y="339826"/>
            <a:ext cx="11838432" cy="5539978"/>
          </a:xfrm>
          <a:prstGeom prst="rect">
            <a:avLst/>
          </a:prstGeom>
          <a:noFill/>
        </p:spPr>
        <p:txBody>
          <a:bodyPr wrap="square">
            <a:spAutoFit/>
          </a:bodyPr>
          <a:lstStyle/>
          <a:p>
            <a:r>
              <a:rPr lang="en-US" sz="2400" dirty="0">
                <a:latin typeface="+mn-lt"/>
              </a:rPr>
              <a:t>The “</a:t>
            </a:r>
            <a:r>
              <a:rPr lang="en-US" sz="2400" b="1" dirty="0" err="1">
                <a:latin typeface="+mn-lt"/>
              </a:rPr>
              <a:t>VibeTrack</a:t>
            </a:r>
            <a:r>
              <a:rPr lang="en-US" sz="2400" b="1" dirty="0">
                <a:latin typeface="+mn-lt"/>
              </a:rPr>
              <a:t>”</a:t>
            </a:r>
            <a:r>
              <a:rPr lang="en-US" sz="2400" dirty="0">
                <a:latin typeface="+mn-lt"/>
              </a:rPr>
              <a:t> website is designed with a straightforward architecture that focuses on delivering a seamless user experience. The architecture can be divided into the following components:</a:t>
            </a:r>
            <a:br>
              <a:rPr lang="en-US" sz="2400" dirty="0">
                <a:latin typeface="+mn-lt"/>
              </a:rPr>
            </a:br>
            <a:r>
              <a:rPr lang="en-US" sz="2400" b="1" dirty="0">
                <a:latin typeface="+mn-lt"/>
              </a:rPr>
              <a:t>Frontend:</a:t>
            </a:r>
            <a:br>
              <a:rPr lang="en-US" sz="2400" dirty="0">
                <a:latin typeface="+mn-lt"/>
              </a:rPr>
            </a:br>
            <a:r>
              <a:rPr lang="en-US" sz="2400" b="1" dirty="0">
                <a:latin typeface="+mn-lt"/>
              </a:rPr>
              <a:t>HTML:</a:t>
            </a:r>
            <a:r>
              <a:rPr lang="en-US" sz="2400" dirty="0">
                <a:latin typeface="+mn-lt"/>
              </a:rPr>
              <a:t> Structures the content and layout of the website.</a:t>
            </a:r>
            <a:br>
              <a:rPr lang="en-US" sz="2400" dirty="0">
                <a:latin typeface="+mn-lt"/>
              </a:rPr>
            </a:br>
            <a:r>
              <a:rPr lang="en-US" sz="2400" b="1" dirty="0">
                <a:latin typeface="+mn-lt"/>
              </a:rPr>
              <a:t>CSS:</a:t>
            </a:r>
            <a:r>
              <a:rPr lang="en-US" sz="2400" dirty="0">
                <a:latin typeface="+mn-lt"/>
              </a:rPr>
              <a:t> Styles the visual elements, ensuring a responsive and aesthetically pleasing design.</a:t>
            </a:r>
            <a:br>
              <a:rPr lang="en-US" sz="2400" dirty="0">
                <a:latin typeface="+mn-lt"/>
              </a:rPr>
            </a:br>
            <a:r>
              <a:rPr lang="en-US" sz="2400" b="1" dirty="0">
                <a:latin typeface="+mn-lt"/>
              </a:rPr>
              <a:t>JavaScript:</a:t>
            </a:r>
            <a:r>
              <a:rPr lang="en-US" sz="2400" dirty="0">
                <a:latin typeface="+mn-lt"/>
              </a:rPr>
              <a:t> Adds interactivity and dynamic features, such as user interactions, form validations, and content updates without reloading the page.</a:t>
            </a:r>
            <a:br>
              <a:rPr lang="en-US" sz="2400" dirty="0">
                <a:latin typeface="+mn-lt"/>
              </a:rPr>
            </a:br>
            <a:r>
              <a:rPr lang="en-US" sz="2400" b="1" dirty="0">
                <a:latin typeface="+mn-lt"/>
              </a:rPr>
              <a:t>Backend:</a:t>
            </a:r>
            <a:br>
              <a:rPr lang="en-US" sz="2400" dirty="0">
                <a:latin typeface="+mn-lt"/>
              </a:rPr>
            </a:br>
            <a:r>
              <a:rPr lang="en-US" sz="2400" b="1" dirty="0">
                <a:latin typeface="+mn-lt"/>
              </a:rPr>
              <a:t>Not included in this project:</a:t>
            </a:r>
            <a:r>
              <a:rPr lang="en-US" sz="2400" dirty="0">
                <a:latin typeface="+mn-lt"/>
              </a:rPr>
              <a:t> For future iterations, the backend could handle user authentication, data storage, and server-side logic.</a:t>
            </a:r>
            <a:br>
              <a:rPr lang="en-US" sz="2400" dirty="0">
                <a:latin typeface="+mn-lt"/>
              </a:rPr>
            </a:br>
            <a:r>
              <a:rPr lang="en-US" sz="2400" b="1" dirty="0">
                <a:latin typeface="+mn-lt"/>
              </a:rPr>
              <a:t>Database:</a:t>
            </a:r>
            <a:br>
              <a:rPr lang="en-US" sz="2400" dirty="0">
                <a:latin typeface="+mn-lt"/>
              </a:rPr>
            </a:br>
            <a:r>
              <a:rPr lang="en-US" sz="2400" b="1" dirty="0">
                <a:latin typeface="+mn-lt"/>
              </a:rPr>
              <a:t>Not included in this project:</a:t>
            </a:r>
            <a:r>
              <a:rPr lang="en-US" sz="2400" dirty="0">
                <a:latin typeface="+mn-lt"/>
              </a:rPr>
              <a:t> For future expansion, a database could store user data, workout plans, diet information, and progress tracking.</a:t>
            </a:r>
            <a:br>
              <a:rPr lang="en-US" sz="2400" dirty="0">
                <a:latin typeface="+mn-lt"/>
              </a:rPr>
            </a:br>
            <a:br>
              <a:rPr lang="en-US" dirty="0"/>
            </a:br>
            <a:endParaRPr lang="en-IN" dirty="0"/>
          </a:p>
        </p:txBody>
      </p:sp>
    </p:spTree>
    <p:extLst>
      <p:ext uri="{BB962C8B-B14F-4D97-AF65-F5344CB8AC3E}">
        <p14:creationId xmlns:p14="http://schemas.microsoft.com/office/powerpoint/2010/main" val="17668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878176-0AA1-CB30-52BB-888CFA172E57}"/>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
        <p:nvSpPr>
          <p:cNvPr id="4" name="TextBox 3">
            <a:extLst>
              <a:ext uri="{FF2B5EF4-FFF2-40B4-BE49-F238E27FC236}">
                <a16:creationId xmlns:a16="http://schemas.microsoft.com/office/drawing/2014/main" id="{27C8C6A3-D019-DAE6-AA94-62806476C198}"/>
              </a:ext>
            </a:extLst>
          </p:cNvPr>
          <p:cNvSpPr txBox="1"/>
          <p:nvPr/>
        </p:nvSpPr>
        <p:spPr>
          <a:xfrm>
            <a:off x="3045542" y="2921168"/>
            <a:ext cx="6100916" cy="1015663"/>
          </a:xfrm>
          <a:prstGeom prst="rect">
            <a:avLst/>
          </a:prstGeom>
          <a:noFill/>
        </p:spPr>
        <p:txBody>
          <a:bodyPr wrap="square">
            <a:spAutoFit/>
          </a:bodyPr>
          <a:lstStyle/>
          <a:p>
            <a:pPr algn="ctr"/>
            <a:r>
              <a:rPr lang="en-IN" sz="6000" dirty="0">
                <a:latin typeface="+mj-lt"/>
              </a:rPr>
              <a:t>REFERENCES</a:t>
            </a:r>
          </a:p>
        </p:txBody>
      </p:sp>
    </p:spTree>
    <p:extLst>
      <p:ext uri="{BB962C8B-B14F-4D97-AF65-F5344CB8AC3E}">
        <p14:creationId xmlns:p14="http://schemas.microsoft.com/office/powerpoint/2010/main" val="1040256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9F4F5-FB57-0EAC-DBE7-525BD409B430}"/>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
        <p:nvSpPr>
          <p:cNvPr id="3" name="Rectangle 1">
            <a:extLst>
              <a:ext uri="{FF2B5EF4-FFF2-40B4-BE49-F238E27FC236}">
                <a16:creationId xmlns:a16="http://schemas.microsoft.com/office/drawing/2014/main" id="{4170D5E7-4E01-E5D8-26A9-FF05D4272A44}"/>
              </a:ext>
            </a:extLst>
          </p:cNvPr>
          <p:cNvSpPr>
            <a:spLocks noChangeArrowheads="1"/>
          </p:cNvSpPr>
          <p:nvPr/>
        </p:nvSpPr>
        <p:spPr bwMode="auto">
          <a:xfrm>
            <a:off x="167149" y="1443973"/>
            <a:ext cx="1080565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Dr Workout</a:t>
            </a:r>
            <a:r>
              <a:rPr kumimoji="0" lang="en-US" altLang="en-US" sz="2000" b="0" i="0" u="none" strike="noStrike" cap="none" normalizeH="0" baseline="0" dirty="0">
                <a:ln>
                  <a:noFill/>
                </a:ln>
                <a:solidFill>
                  <a:schemeClr val="tx1"/>
                </a:solidFill>
                <a:effectLst/>
                <a:latin typeface="Arial" panose="020B0604020202020204" pitchFamily="34" charset="0"/>
              </a:rPr>
              <a:t>. (n.d.). Retrieved from </a:t>
            </a:r>
            <a:r>
              <a:rPr kumimoji="0" lang="en-US" altLang="en-US" sz="2000" b="0" i="0" u="none" strike="noStrike" cap="none" normalizeH="0" baseline="0" dirty="0">
                <a:ln>
                  <a:noFill/>
                </a:ln>
                <a:solidFill>
                  <a:schemeClr val="tx1"/>
                </a:solidFill>
                <a:effectLst/>
                <a:latin typeface="Arial" panose="020B0604020202020204" pitchFamily="34" charset="0"/>
                <a:hlinkClick r:id="rId2"/>
              </a:rPr>
              <a:t>https://www.drworkout.fitness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This Is Why I'm Fit</a:t>
            </a:r>
            <a:r>
              <a:rPr kumimoji="0" lang="en-US" altLang="en-US" sz="2000" b="0" i="0" u="none" strike="noStrike" cap="none" normalizeH="0" baseline="0" dirty="0">
                <a:ln>
                  <a:noFill/>
                </a:ln>
                <a:solidFill>
                  <a:schemeClr val="tx1"/>
                </a:solidFill>
                <a:effectLst/>
                <a:latin typeface="Arial" panose="020B0604020202020204" pitchFamily="34" charset="0"/>
              </a:rPr>
              <a:t>. (n.d.). Retrieved from </a:t>
            </a:r>
            <a:r>
              <a:rPr kumimoji="0" lang="en-US" altLang="en-US" sz="2000" b="0" i="0" u="none" strike="noStrike" cap="none" normalizeH="0" baseline="0" dirty="0">
                <a:ln>
                  <a:noFill/>
                </a:ln>
                <a:solidFill>
                  <a:schemeClr val="tx1"/>
                </a:solidFill>
                <a:effectLst/>
                <a:latin typeface="Arial" panose="020B0604020202020204" pitchFamily="34" charset="0"/>
                <a:hlinkClick r:id="rId3"/>
              </a:rPr>
              <a:t>ThisIsWhyImFit.com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Healthline Nutrition</a:t>
            </a:r>
            <a:r>
              <a:rPr kumimoji="0" lang="en-US" altLang="en-US" sz="2000" b="0" i="0" u="none" strike="noStrike" cap="none" normalizeH="0" baseline="0" dirty="0">
                <a:ln>
                  <a:noFill/>
                </a:ln>
                <a:solidFill>
                  <a:schemeClr val="tx1"/>
                </a:solidFill>
                <a:effectLst/>
                <a:latin typeface="Arial" panose="020B0604020202020204" pitchFamily="34" charset="0"/>
              </a:rPr>
              <a:t>. (n.d.). Retrieved from </a:t>
            </a:r>
            <a:r>
              <a:rPr kumimoji="0" lang="en-US" altLang="en-US" sz="2000" b="0" i="0" u="none" strike="noStrike" cap="none" normalizeH="0" baseline="0" dirty="0">
                <a:ln>
                  <a:noFill/>
                </a:ln>
                <a:solidFill>
                  <a:schemeClr val="tx1"/>
                </a:solidFill>
                <a:effectLst/>
                <a:latin typeface="Arial" panose="020B0604020202020204" pitchFamily="34" charset="0"/>
                <a:hlinkClick r:id="rId4"/>
              </a:rPr>
              <a:t>https://www.healthline.com/nutrition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err="1">
                <a:ln>
                  <a:noFill/>
                </a:ln>
                <a:solidFill>
                  <a:schemeClr val="tx1"/>
                </a:solidFill>
                <a:effectLst/>
                <a:latin typeface="Arial" panose="020B0604020202020204" pitchFamily="34" charset="0"/>
              </a:rPr>
              <a:t>Verywell</a:t>
            </a:r>
            <a:r>
              <a:rPr kumimoji="0" lang="en-US" altLang="en-US" sz="2000" b="0" i="1" u="none" strike="noStrike" cap="none" normalizeH="0" baseline="0" dirty="0">
                <a:ln>
                  <a:noFill/>
                </a:ln>
                <a:solidFill>
                  <a:schemeClr val="tx1"/>
                </a:solidFill>
                <a:effectLst/>
                <a:latin typeface="Arial" panose="020B0604020202020204" pitchFamily="34" charset="0"/>
              </a:rPr>
              <a:t> Fit</a:t>
            </a:r>
            <a:r>
              <a:rPr kumimoji="0" lang="en-US" altLang="en-US" sz="2000" b="0" i="0" u="none" strike="noStrike" cap="none" normalizeH="0" baseline="0" dirty="0">
                <a:ln>
                  <a:noFill/>
                </a:ln>
                <a:solidFill>
                  <a:schemeClr val="tx1"/>
                </a:solidFill>
                <a:effectLst/>
                <a:latin typeface="Arial" panose="020B0604020202020204" pitchFamily="34" charset="0"/>
              </a:rPr>
              <a:t>. (n.d.). </a:t>
            </a:r>
            <a:r>
              <a:rPr kumimoji="0" lang="en-US" altLang="en-US" sz="2000" b="0" i="1" u="none" strike="noStrike" cap="none" normalizeH="0" baseline="0" dirty="0">
                <a:ln>
                  <a:noFill/>
                </a:ln>
                <a:solidFill>
                  <a:schemeClr val="tx1"/>
                </a:solidFill>
                <a:effectLst/>
                <a:latin typeface="Arial" panose="020B0604020202020204" pitchFamily="34" charset="0"/>
              </a:rPr>
              <a:t>Your Guide to a Healthy Diet and Workout</a:t>
            </a:r>
            <a:r>
              <a:rPr kumimoji="0" lang="en-US" altLang="en-US" sz="2000" b="0" i="0" u="none" strike="noStrike" cap="none" normalizeH="0" baseline="0" dirty="0">
                <a:ln>
                  <a:noFill/>
                </a:ln>
                <a:solidFill>
                  <a:schemeClr val="tx1"/>
                </a:solidFill>
                <a:effectLst/>
                <a:latin typeface="Arial" panose="020B0604020202020204" pitchFamily="34" charset="0"/>
              </a:rPr>
              <a:t>. Retrieved from </a:t>
            </a:r>
            <a:r>
              <a:rPr kumimoji="0" lang="en-US" altLang="en-US" sz="2000" b="0" i="0" u="none" strike="noStrike" cap="none" normalizeH="0" baseline="0" dirty="0">
                <a:ln>
                  <a:noFill/>
                </a:ln>
                <a:solidFill>
                  <a:schemeClr val="tx1"/>
                </a:solidFill>
                <a:effectLst/>
                <a:latin typeface="Arial" panose="020B0604020202020204" pitchFamily="34" charset="0"/>
                <a:hlinkClick r:id="rId5"/>
              </a:rPr>
              <a:t>https://www.verywellfit.com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Men's Health</a:t>
            </a:r>
            <a:r>
              <a:rPr kumimoji="0" lang="en-US" altLang="en-US" sz="2000" b="0" i="0" u="none" strike="noStrike" cap="none" normalizeH="0" baseline="0" dirty="0">
                <a:ln>
                  <a:noFill/>
                </a:ln>
                <a:solidFill>
                  <a:schemeClr val="tx1"/>
                </a:solidFill>
                <a:effectLst/>
                <a:latin typeface="Arial" panose="020B0604020202020204" pitchFamily="34" charset="0"/>
              </a:rPr>
              <a:t>. (n.d.). </a:t>
            </a:r>
            <a:r>
              <a:rPr kumimoji="0" lang="en-US" altLang="en-US" sz="2000" b="0" i="1" u="none" strike="noStrike" cap="none" normalizeH="0" baseline="0" dirty="0">
                <a:ln>
                  <a:noFill/>
                </a:ln>
                <a:solidFill>
                  <a:schemeClr val="tx1"/>
                </a:solidFill>
                <a:effectLst/>
                <a:latin typeface="Arial" panose="020B0604020202020204" pitchFamily="34" charset="0"/>
              </a:rPr>
              <a:t>Fitness and Nutrition Tips for Men</a:t>
            </a:r>
            <a:r>
              <a:rPr kumimoji="0" lang="en-US" altLang="en-US" sz="2000" b="0" i="0" u="none" strike="noStrike" cap="none" normalizeH="0" baseline="0" dirty="0">
                <a:ln>
                  <a:noFill/>
                </a:ln>
                <a:solidFill>
                  <a:schemeClr val="tx1"/>
                </a:solidFill>
                <a:effectLst/>
                <a:latin typeface="Arial" panose="020B0604020202020204" pitchFamily="34" charset="0"/>
              </a:rPr>
              <a:t>. Retrieved from </a:t>
            </a:r>
            <a:r>
              <a:rPr kumimoji="0" lang="en-US" altLang="en-US" sz="2000" b="0" i="0" u="none" strike="noStrike" cap="none" normalizeH="0" baseline="0" dirty="0">
                <a:ln>
                  <a:noFill/>
                </a:ln>
                <a:solidFill>
                  <a:schemeClr val="tx1"/>
                </a:solidFill>
                <a:effectLst/>
                <a:latin typeface="Arial" panose="020B0604020202020204" pitchFamily="34" charset="0"/>
                <a:hlinkClick r:id="rId6"/>
              </a:rPr>
              <a:t>https://www.menshealth.com</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6377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344340597"/>
              </p:ext>
            </p:extLst>
          </p:nvPr>
        </p:nvGraphicFramePr>
        <p:xfrm>
          <a:off x="6869113" y="1143000"/>
          <a:ext cx="4190999" cy="4969501"/>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800" b="0" dirty="0"/>
                        <a:t>Literature Survey</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800" b="0" dirty="0">
                          <a:latin typeface="+mj-lt"/>
                        </a:rPr>
                        <a:t>Objective</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Modules</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800" b="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cs typeface="Gill Sans Light" panose="020B0302020104020203" pitchFamily="34" charset="-79"/>
                        </a:rPr>
                        <a:t>Architecture and Design</a:t>
                      </a:r>
                      <a:endParaRPr lang="en-US" sz="2400" b="0" kern="1200" dirty="0">
                        <a:solidFill>
                          <a:schemeClr val="tx1"/>
                        </a:solidFill>
                        <a:latin typeface="+mj-lt"/>
                        <a:ea typeface="+mn-ea"/>
                        <a:cs typeface="+mn-cs"/>
                      </a:endParaRPr>
                    </a:p>
                    <a:p>
                      <a:pPr marL="0" algn="r" defTabSz="914400" rtl="0" eaLnBrk="1" latinLnBrk="0" hangingPunct="1"/>
                      <a:r>
                        <a:rPr lang="en-US" sz="2400" b="0" kern="1200" dirty="0">
                          <a:solidFill>
                            <a:schemeClr val="tx1"/>
                          </a:solidFill>
                          <a:latin typeface="+mj-lt"/>
                          <a:ea typeface="+mn-ea"/>
                          <a:cs typeface="+mn-cs"/>
                        </a:rPr>
                        <a:t>_________________________________</a:t>
                      </a:r>
                    </a:p>
                    <a:p>
                      <a:pPr marL="0" algn="r" defTabSz="914400" rtl="0" eaLnBrk="1" latinLnBrk="0" hangingPunct="1"/>
                      <a:r>
                        <a:rPr lang="en-US" sz="2800" b="0" kern="1200" dirty="0">
                          <a:solidFill>
                            <a:schemeClr val="tx1"/>
                          </a:solidFill>
                          <a:latin typeface="+mn-lt"/>
                          <a:ea typeface="+mn-ea"/>
                          <a:cs typeface="+mn-cs"/>
                        </a:rPr>
                        <a:t>References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326DFD-1EBD-0B64-03CF-C1B97BA24471}"/>
              </a:ext>
            </a:extLst>
          </p:cNvPr>
          <p:cNvSpPr>
            <a:spLocks noGrp="1"/>
          </p:cNvSpPr>
          <p:nvPr>
            <p:ph type="sldNum" sz="quarter" idx="4"/>
          </p:nvPr>
        </p:nvSpPr>
        <p:spPr/>
        <p:txBody>
          <a:bodyPr/>
          <a:lstStyle/>
          <a:p>
            <a:fld id="{58FB4751-880F-D840-AAA9-3A15815CC996}" type="slidenum">
              <a:rPr lang="en-US" smtClean="0"/>
              <a:pPr/>
              <a:t>3</a:t>
            </a:fld>
            <a:endParaRPr lang="en-US" dirty="0"/>
          </a:p>
        </p:txBody>
      </p:sp>
      <p:sp>
        <p:nvSpPr>
          <p:cNvPr id="4" name="TextBox 3">
            <a:extLst>
              <a:ext uri="{FF2B5EF4-FFF2-40B4-BE49-F238E27FC236}">
                <a16:creationId xmlns:a16="http://schemas.microsoft.com/office/drawing/2014/main" id="{766F9732-90BE-C4F8-DF2E-CAD82313CFE1}"/>
              </a:ext>
            </a:extLst>
          </p:cNvPr>
          <p:cNvSpPr txBox="1"/>
          <p:nvPr/>
        </p:nvSpPr>
        <p:spPr>
          <a:xfrm>
            <a:off x="2530577" y="2413337"/>
            <a:ext cx="7130845" cy="1015663"/>
          </a:xfrm>
          <a:prstGeom prst="rect">
            <a:avLst/>
          </a:prstGeom>
          <a:noFill/>
        </p:spPr>
        <p:txBody>
          <a:bodyPr wrap="square">
            <a:spAutoFit/>
          </a:bodyPr>
          <a:lstStyle/>
          <a:p>
            <a:pPr algn="ctr"/>
            <a:r>
              <a:rPr lang="en-US" sz="6000" dirty="0">
                <a:latin typeface="+mj-lt"/>
              </a:rPr>
              <a:t>INTRODUCTION</a:t>
            </a:r>
            <a:endParaRPr lang="en-IN" sz="6000" dirty="0">
              <a:latin typeface="+mj-lt"/>
            </a:endParaRPr>
          </a:p>
        </p:txBody>
      </p:sp>
    </p:spTree>
    <p:extLst>
      <p:ext uri="{BB962C8B-B14F-4D97-AF65-F5344CB8AC3E}">
        <p14:creationId xmlns:p14="http://schemas.microsoft.com/office/powerpoint/2010/main" val="360784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012723" y="216309"/>
            <a:ext cx="5083277" cy="737419"/>
          </a:xfrm>
        </p:spPr>
        <p:txBody>
          <a:bodyPr/>
          <a:lstStyle/>
          <a:p>
            <a:endParaRPr lang="en-US" u="sng" dirty="0"/>
          </a:p>
        </p:txBody>
      </p:sp>
      <p:pic>
        <p:nvPicPr>
          <p:cNvPr id="1026" name="Picture 2">
            <a:extLst>
              <a:ext uri="{FF2B5EF4-FFF2-40B4-BE49-F238E27FC236}">
                <a16:creationId xmlns:a16="http://schemas.microsoft.com/office/drawing/2014/main" id="{02FCD1F7-A12C-C366-4EF8-3DC45759428C}"/>
              </a:ext>
            </a:extLst>
          </p:cNvPr>
          <p:cNvPicPr>
            <a:picLocks noGrp="1" noChangeAspect="1" noChangeArrowheads="1"/>
          </p:cNvPicPr>
          <p:nvPr>
            <p:ph type="pic" idx="1"/>
          </p:nvPr>
        </p:nvPicPr>
        <p:blipFill>
          <a:blip r:embed="rId3">
            <a:extLst>
              <a:ext uri="{BEBA8EAE-BF5A-486C-A8C5-ECC9F3942E4B}">
                <a14:imgProps xmlns:a14="http://schemas.microsoft.com/office/drawing/2010/main">
                  <a14:imgLayer r:embed="rId4">
                    <a14:imgEffect>
                      <a14:artisticPlasticWrap/>
                    </a14:imgEffect>
                  </a14:imgLayer>
                </a14:imgProps>
              </a:ext>
              <a:ext uri="{28A0092B-C50C-407E-A947-70E740481C1C}">
                <a14:useLocalDpi xmlns:a14="http://schemas.microsoft.com/office/drawing/2010/main" val="0"/>
              </a:ext>
            </a:extLst>
          </a:blip>
          <a:srcRect l="10733" r="10733"/>
          <a:stretch>
            <a:fillRect/>
          </a:stretch>
        </p:blipFill>
        <p:spPr bwMode="auto">
          <a:xfrm>
            <a:off x="6735096" y="-129819"/>
            <a:ext cx="6006727" cy="79562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92E6E8-17E1-F1B0-EA16-8CD989BFC44B}"/>
              </a:ext>
            </a:extLst>
          </p:cNvPr>
          <p:cNvSpPr txBox="1"/>
          <p:nvPr/>
        </p:nvSpPr>
        <p:spPr>
          <a:xfrm>
            <a:off x="179439" y="953727"/>
            <a:ext cx="5565058" cy="5262979"/>
          </a:xfrm>
          <a:prstGeom prst="rect">
            <a:avLst/>
          </a:prstGeom>
          <a:noFill/>
        </p:spPr>
        <p:txBody>
          <a:bodyPr wrap="square">
            <a:spAutoFit/>
          </a:bodyPr>
          <a:lstStyle/>
          <a:p>
            <a:r>
              <a:rPr lang="en-US" sz="2800" dirty="0"/>
              <a:t>The “</a:t>
            </a:r>
            <a:r>
              <a:rPr lang="en-US" sz="2800" b="1" dirty="0" err="1">
                <a:ea typeface="ADLaM Display" panose="020F0502020204030204" pitchFamily="2" charset="0"/>
                <a:cs typeface="ADLaM Display" panose="020F0502020204030204" pitchFamily="2" charset="0"/>
              </a:rPr>
              <a:t>VibeTrack</a:t>
            </a:r>
            <a:r>
              <a:rPr lang="en-US" sz="2800" b="1" dirty="0">
                <a:ea typeface="ADLaM Display" panose="020F0502020204030204" pitchFamily="2" charset="0"/>
                <a:cs typeface="ADLaM Display" panose="020F0502020204030204" pitchFamily="2" charset="0"/>
              </a:rPr>
              <a:t>”</a:t>
            </a:r>
            <a:r>
              <a:rPr lang="en-US" sz="3000" dirty="0"/>
              <a:t> </a:t>
            </a:r>
            <a:r>
              <a:rPr lang="en-US" sz="2800" dirty="0"/>
              <a:t>website is an innovative platform designed to help users achieve their health and wellness goals. By providing personalized fitness programs and dietary plans, our website caters to individual needs and promotes a healthier lifestyle. Key features include dedicated courses for women and men, a comprehensive food diet module, and additional wellness courses to support users in their fitness journey</a:t>
            </a:r>
            <a:endParaRPr lang="en-IN" sz="2800" dirty="0"/>
          </a:p>
        </p:txBody>
      </p:sp>
    </p:spTree>
    <p:extLst>
      <p:ext uri="{BB962C8B-B14F-4D97-AF65-F5344CB8AC3E}">
        <p14:creationId xmlns:p14="http://schemas.microsoft.com/office/powerpoint/2010/main" val="2222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A72F-76BD-09A3-6870-7C996FA5780D}"/>
              </a:ext>
            </a:extLst>
          </p:cNvPr>
          <p:cNvSpPr>
            <a:spLocks noGrp="1"/>
          </p:cNvSpPr>
          <p:nvPr>
            <p:ph type="title"/>
          </p:nvPr>
        </p:nvSpPr>
        <p:spPr/>
        <p:txBody>
          <a:bodyPr/>
          <a:lstStyle/>
          <a:p>
            <a:r>
              <a:rPr lang="en-IN" sz="6000" dirty="0"/>
              <a:t>Literature Survey</a:t>
            </a:r>
          </a:p>
        </p:txBody>
      </p:sp>
      <p:sp>
        <p:nvSpPr>
          <p:cNvPr id="3" name="Text Placeholder 2">
            <a:extLst>
              <a:ext uri="{FF2B5EF4-FFF2-40B4-BE49-F238E27FC236}">
                <a16:creationId xmlns:a16="http://schemas.microsoft.com/office/drawing/2014/main" id="{3B00361A-FA36-958E-0B45-F117EF0B0E3C}"/>
              </a:ext>
            </a:extLst>
          </p:cNvPr>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347885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9C3942-31E6-EED4-C7AD-D4FACEA3DB80}"/>
              </a:ext>
            </a:extLst>
          </p:cNvPr>
          <p:cNvSpPr>
            <a:spLocks noGrp="1"/>
          </p:cNvSpPr>
          <p:nvPr>
            <p:ph type="title"/>
          </p:nvPr>
        </p:nvSpPr>
        <p:spPr>
          <a:xfrm flipV="1">
            <a:off x="12801599" y="914400"/>
            <a:ext cx="242759" cy="58994"/>
          </a:xfrm>
        </p:spPr>
        <p:txBody>
          <a:bodyPr/>
          <a:lstStyle/>
          <a:p>
            <a:endParaRPr lang="en-IN" dirty="0"/>
          </a:p>
        </p:txBody>
      </p:sp>
      <p:sp>
        <p:nvSpPr>
          <p:cNvPr id="4" name="Content Placeholder 3">
            <a:extLst>
              <a:ext uri="{FF2B5EF4-FFF2-40B4-BE49-F238E27FC236}">
                <a16:creationId xmlns:a16="http://schemas.microsoft.com/office/drawing/2014/main" id="{9584371E-B6F5-98AF-7BE2-992DA567E721}"/>
              </a:ext>
            </a:extLst>
          </p:cNvPr>
          <p:cNvSpPr>
            <a:spLocks noGrp="1"/>
          </p:cNvSpPr>
          <p:nvPr>
            <p:ph sz="quarter" idx="11"/>
          </p:nvPr>
        </p:nvSpPr>
        <p:spPr>
          <a:xfrm>
            <a:off x="314633" y="943897"/>
            <a:ext cx="4857135" cy="5142271"/>
          </a:xfrm>
        </p:spPr>
        <p:txBody>
          <a:bodyPr>
            <a:normAutofit fontScale="85000" lnSpcReduction="10000"/>
          </a:bodyPr>
          <a:lstStyle/>
          <a:p>
            <a:r>
              <a:rPr lang="en-IN" sz="2800" b="1" u="sng" dirty="0"/>
              <a:t>Current Fitness Trackers:</a:t>
            </a:r>
          </a:p>
          <a:p>
            <a:r>
              <a:rPr lang="en-US" sz="3300" dirty="0"/>
              <a:t>Numerous fitness tracking solutions are available in the market, including popular apps like MyFitnessPal, Fitbit, and Strava. These platforms offer various features such as exercise tracking, dietary logging, and progress monitoring. Despite their widespread use, many of these solutions lack personalized recommendations and integration across different aspects of fitness and diet.</a:t>
            </a:r>
            <a:endParaRPr lang="en-IN" sz="3300" b="1" dirty="0"/>
          </a:p>
        </p:txBody>
      </p:sp>
      <p:sp>
        <p:nvSpPr>
          <p:cNvPr id="5" name="Content Placeholder 4">
            <a:extLst>
              <a:ext uri="{FF2B5EF4-FFF2-40B4-BE49-F238E27FC236}">
                <a16:creationId xmlns:a16="http://schemas.microsoft.com/office/drawing/2014/main" id="{7098BACA-648A-1A3F-1F7D-90862FA5CC0C}"/>
              </a:ext>
            </a:extLst>
          </p:cNvPr>
          <p:cNvSpPr>
            <a:spLocks noGrp="1"/>
          </p:cNvSpPr>
          <p:nvPr>
            <p:ph sz="quarter" idx="12"/>
          </p:nvPr>
        </p:nvSpPr>
        <p:spPr>
          <a:xfrm>
            <a:off x="5826824" y="943897"/>
            <a:ext cx="4949332" cy="4955457"/>
          </a:xfrm>
        </p:spPr>
        <p:txBody>
          <a:bodyPr>
            <a:normAutofit/>
          </a:bodyPr>
          <a:lstStyle/>
          <a:p>
            <a:r>
              <a:rPr lang="en-IN" sz="2400" b="1" u="sng" dirty="0"/>
              <a:t>Identified Gaps:</a:t>
            </a:r>
            <a:br>
              <a:rPr lang="en-IN" sz="2400" b="1" u="sng" dirty="0"/>
            </a:br>
            <a:r>
              <a:rPr lang="en-US" sz="2800" dirty="0"/>
              <a:t>While existing solutions provide valuable features, they often fall short in offering integrated, personalized plans that cater to different user needs. Our </a:t>
            </a:r>
            <a:r>
              <a:rPr lang="en-US" sz="2800" b="1" dirty="0">
                <a:latin typeface="+mj-lt"/>
              </a:rPr>
              <a:t>Vibe Track </a:t>
            </a:r>
            <a:r>
              <a:rPr lang="en-US" sz="2800" dirty="0"/>
              <a:t>aims to fill this gap by offering specialized courses for men and women, a detailed food diet module, and additional wellness resources, all in one cohesive platform.</a:t>
            </a:r>
            <a:endParaRPr lang="en-IN" sz="2800" dirty="0"/>
          </a:p>
        </p:txBody>
      </p:sp>
      <p:sp>
        <p:nvSpPr>
          <p:cNvPr id="2" name="Slide Number Placeholder 1">
            <a:extLst>
              <a:ext uri="{FF2B5EF4-FFF2-40B4-BE49-F238E27FC236}">
                <a16:creationId xmlns:a16="http://schemas.microsoft.com/office/drawing/2014/main" id="{C04D0581-5A89-8ADF-70F9-6D37C5864FA8}"/>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47158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701B14-584F-0669-1564-C258FEF75012}"/>
              </a:ext>
            </a:extLst>
          </p:cNvPr>
          <p:cNvSpPr>
            <a:spLocks noGrp="1"/>
          </p:cNvSpPr>
          <p:nvPr>
            <p:ph type="sldNum" sz="quarter" idx="4"/>
          </p:nvPr>
        </p:nvSpPr>
        <p:spPr/>
        <p:txBody>
          <a:bodyPr/>
          <a:lstStyle/>
          <a:p>
            <a:fld id="{58FB4751-880F-D840-AAA9-3A15815CC996}" type="slidenum">
              <a:rPr lang="en-US" smtClean="0"/>
              <a:pPr/>
              <a:t>7</a:t>
            </a:fld>
            <a:endParaRPr lang="en-US" dirty="0"/>
          </a:p>
        </p:txBody>
      </p:sp>
      <p:sp>
        <p:nvSpPr>
          <p:cNvPr id="6" name="TextBox 5">
            <a:extLst>
              <a:ext uri="{FF2B5EF4-FFF2-40B4-BE49-F238E27FC236}">
                <a16:creationId xmlns:a16="http://schemas.microsoft.com/office/drawing/2014/main" id="{486BFDFA-C367-D2C5-EB30-DB2B8DF8EE1D}"/>
              </a:ext>
            </a:extLst>
          </p:cNvPr>
          <p:cNvSpPr txBox="1"/>
          <p:nvPr/>
        </p:nvSpPr>
        <p:spPr>
          <a:xfrm>
            <a:off x="3050458" y="2569043"/>
            <a:ext cx="6100916" cy="1015663"/>
          </a:xfrm>
          <a:prstGeom prst="rect">
            <a:avLst/>
          </a:prstGeom>
          <a:noFill/>
        </p:spPr>
        <p:txBody>
          <a:bodyPr wrap="square">
            <a:spAutoFit/>
          </a:bodyPr>
          <a:lstStyle/>
          <a:p>
            <a:pPr algn="ctr"/>
            <a:r>
              <a:rPr lang="en-US" sz="6000" dirty="0">
                <a:latin typeface="+mj-lt"/>
              </a:rPr>
              <a:t>OBJECTIVE</a:t>
            </a:r>
            <a:endParaRPr lang="en-IN" sz="6000" dirty="0">
              <a:latin typeface="+mj-lt"/>
            </a:endParaRPr>
          </a:p>
        </p:txBody>
      </p:sp>
    </p:spTree>
    <p:extLst>
      <p:ext uri="{BB962C8B-B14F-4D97-AF65-F5344CB8AC3E}">
        <p14:creationId xmlns:p14="http://schemas.microsoft.com/office/powerpoint/2010/main" val="164830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8C65-9C80-9FAD-8A18-944D537F59EE}"/>
              </a:ext>
            </a:extLst>
          </p:cNvPr>
          <p:cNvSpPr>
            <a:spLocks noGrp="1"/>
          </p:cNvSpPr>
          <p:nvPr>
            <p:ph type="title"/>
          </p:nvPr>
        </p:nvSpPr>
        <p:spPr>
          <a:xfrm flipH="1">
            <a:off x="12949083" y="1160206"/>
            <a:ext cx="275302" cy="668593"/>
          </a:xfrm>
        </p:spPr>
        <p:txBody>
          <a:bodyPr/>
          <a:lstStyle/>
          <a:p>
            <a:endParaRPr lang="en-IN" dirty="0"/>
          </a:p>
        </p:txBody>
      </p:sp>
      <p:sp>
        <p:nvSpPr>
          <p:cNvPr id="3" name="Content Placeholder 2">
            <a:extLst>
              <a:ext uri="{FF2B5EF4-FFF2-40B4-BE49-F238E27FC236}">
                <a16:creationId xmlns:a16="http://schemas.microsoft.com/office/drawing/2014/main" id="{46D75E2E-4616-CEB3-6BE7-4902A202C85E}"/>
              </a:ext>
            </a:extLst>
          </p:cNvPr>
          <p:cNvSpPr>
            <a:spLocks noGrp="1"/>
          </p:cNvSpPr>
          <p:nvPr>
            <p:ph sz="quarter" idx="11"/>
          </p:nvPr>
        </p:nvSpPr>
        <p:spPr>
          <a:xfrm>
            <a:off x="258116" y="995516"/>
            <a:ext cx="4699819" cy="4866968"/>
          </a:xfrm>
        </p:spPr>
        <p:txBody>
          <a:bodyPr>
            <a:normAutofit lnSpcReduction="10000"/>
          </a:bodyPr>
          <a:lstStyle/>
          <a:p>
            <a:r>
              <a:rPr lang="en-IN" sz="2400" b="1" u="sng" dirty="0"/>
              <a:t>Project Goals:</a:t>
            </a:r>
          </a:p>
          <a:p>
            <a:r>
              <a:rPr lang="en-US" sz="2400" dirty="0"/>
              <a:t>The primary goal of the “</a:t>
            </a:r>
            <a:r>
              <a:rPr lang="en-US" sz="2400" b="1" dirty="0" err="1"/>
              <a:t>VibeTrack</a:t>
            </a:r>
            <a:r>
              <a:rPr lang="en-US" sz="2400" b="1" dirty="0"/>
              <a:t>”</a:t>
            </a:r>
            <a:r>
              <a:rPr lang="en-US" sz="2400" dirty="0"/>
              <a:t> is to offer users a holistic approach to managing their fitness and dietary needs. This includes:</a:t>
            </a:r>
          </a:p>
          <a:p>
            <a:pPr>
              <a:buFont typeface="Arial" panose="020B0604020202020204" pitchFamily="34" charset="0"/>
              <a:buChar char="•"/>
            </a:pPr>
            <a:r>
              <a:rPr lang="en-US" sz="2400" dirty="0"/>
              <a:t> Providing customized workout plans for both men and women.</a:t>
            </a:r>
          </a:p>
          <a:p>
            <a:pPr>
              <a:buFont typeface="Arial" panose="020B0604020202020204" pitchFamily="34" charset="0"/>
              <a:buChar char="•"/>
            </a:pPr>
            <a:r>
              <a:rPr lang="en-US" sz="2400" dirty="0"/>
              <a:t> Offering a comprehensive food diet module with personalized meal plans and nutritional advice.</a:t>
            </a:r>
          </a:p>
          <a:p>
            <a:pPr>
              <a:buFont typeface="Arial" panose="020B0604020202020204" pitchFamily="34" charset="0"/>
              <a:buChar char="•"/>
            </a:pPr>
            <a:r>
              <a:rPr lang="en-US" sz="2400" dirty="0"/>
              <a:t> Enhancing user engagement with additional wellness courses and tracking features.</a:t>
            </a:r>
          </a:p>
          <a:p>
            <a:endParaRPr lang="en-IN" sz="2400" b="1" u="sng" dirty="0"/>
          </a:p>
          <a:p>
            <a:endParaRPr lang="en-IN" sz="2400" b="1" u="sng" dirty="0"/>
          </a:p>
        </p:txBody>
      </p:sp>
      <p:sp>
        <p:nvSpPr>
          <p:cNvPr id="4" name="Content Placeholder 3">
            <a:extLst>
              <a:ext uri="{FF2B5EF4-FFF2-40B4-BE49-F238E27FC236}">
                <a16:creationId xmlns:a16="http://schemas.microsoft.com/office/drawing/2014/main" id="{508E3736-70EB-319E-3A89-3FEBD6446A83}"/>
              </a:ext>
            </a:extLst>
          </p:cNvPr>
          <p:cNvSpPr>
            <a:spLocks noGrp="1"/>
          </p:cNvSpPr>
          <p:nvPr>
            <p:ph sz="quarter" idx="12"/>
          </p:nvPr>
        </p:nvSpPr>
        <p:spPr>
          <a:xfrm>
            <a:off x="6096000" y="995516"/>
            <a:ext cx="4817806" cy="4866968"/>
          </a:xfrm>
        </p:spPr>
        <p:txBody>
          <a:bodyPr>
            <a:normAutofit/>
          </a:bodyPr>
          <a:lstStyle/>
          <a:p>
            <a:r>
              <a:rPr lang="en-IN" sz="2400" b="1" u="sng" dirty="0"/>
              <a:t>Target Audience:</a:t>
            </a:r>
          </a:p>
          <a:p>
            <a:r>
              <a:rPr lang="en-US" sz="2400" dirty="0"/>
              <a:t>Our platform is designed for individuals seeking to improve their health through better fitness and diet management. This includes people of various fitness levels, from beginners to advanced users, who are looking for a structured approach to achieving their health goals.</a:t>
            </a:r>
          </a:p>
          <a:p>
            <a:endParaRPr lang="en-IN" sz="2400" b="1" u="sng" dirty="0"/>
          </a:p>
        </p:txBody>
      </p:sp>
      <p:sp>
        <p:nvSpPr>
          <p:cNvPr id="5" name="Slide Number Placeholder 4">
            <a:extLst>
              <a:ext uri="{FF2B5EF4-FFF2-40B4-BE49-F238E27FC236}">
                <a16:creationId xmlns:a16="http://schemas.microsoft.com/office/drawing/2014/main" id="{CBDEA6B4-4AC6-6B2C-CD07-620AD2B38DAA}"/>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157652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078AA6-681E-8CCD-54A0-1F1CDAF82BC5}"/>
              </a:ext>
            </a:extLst>
          </p:cNvPr>
          <p:cNvSpPr>
            <a:spLocks noGrp="1"/>
          </p:cNvSpPr>
          <p:nvPr>
            <p:ph type="sldNum" sz="quarter" idx="4"/>
          </p:nvPr>
        </p:nvSpPr>
        <p:spPr/>
        <p:txBody>
          <a:bodyPr/>
          <a:lstStyle/>
          <a:p>
            <a:fld id="{58FB4751-880F-D840-AAA9-3A15815CC996}" type="slidenum">
              <a:rPr lang="en-US" smtClean="0"/>
              <a:pPr/>
              <a:t>9</a:t>
            </a:fld>
            <a:endParaRPr lang="en-US" dirty="0"/>
          </a:p>
        </p:txBody>
      </p:sp>
      <p:sp>
        <p:nvSpPr>
          <p:cNvPr id="4" name="TextBox 3">
            <a:extLst>
              <a:ext uri="{FF2B5EF4-FFF2-40B4-BE49-F238E27FC236}">
                <a16:creationId xmlns:a16="http://schemas.microsoft.com/office/drawing/2014/main" id="{405EBAA0-132F-120D-0BE8-A87518DB4EA5}"/>
              </a:ext>
            </a:extLst>
          </p:cNvPr>
          <p:cNvSpPr txBox="1"/>
          <p:nvPr/>
        </p:nvSpPr>
        <p:spPr>
          <a:xfrm>
            <a:off x="2770239" y="2636033"/>
            <a:ext cx="6100916" cy="1015663"/>
          </a:xfrm>
          <a:prstGeom prst="rect">
            <a:avLst/>
          </a:prstGeom>
          <a:noFill/>
        </p:spPr>
        <p:txBody>
          <a:bodyPr wrap="square">
            <a:spAutoFit/>
          </a:bodyPr>
          <a:lstStyle/>
          <a:p>
            <a:pPr algn="ctr"/>
            <a:r>
              <a:rPr lang="en-US" sz="6000" dirty="0">
                <a:latin typeface="+mj-lt"/>
              </a:rPr>
              <a:t>MODULES</a:t>
            </a:r>
          </a:p>
        </p:txBody>
      </p:sp>
    </p:spTree>
    <p:extLst>
      <p:ext uri="{BB962C8B-B14F-4D97-AF65-F5344CB8AC3E}">
        <p14:creationId xmlns:p14="http://schemas.microsoft.com/office/powerpoint/2010/main" val="429055105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{45DFDFD9-30DD-4C22-B684-F1E6CF3F29EC}tf11964407_win32</Template>
  <TotalTime>99</TotalTime>
  <Words>747</Words>
  <Application>Microsoft Office PowerPoint</Application>
  <PresentationFormat>Widescreen</PresentationFormat>
  <Paragraphs>58</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ADLaM Display</vt:lpstr>
      <vt:lpstr>Arial</vt:lpstr>
      <vt:lpstr>Calibri</vt:lpstr>
      <vt:lpstr>Courier New</vt:lpstr>
      <vt:lpstr>Gill Sans Nova Light</vt:lpstr>
      <vt:lpstr>Sagona Book</vt:lpstr>
      <vt:lpstr>Custom</vt:lpstr>
      <vt:lpstr>VibeTrack On the path to your best self.</vt:lpstr>
      <vt:lpstr>agenda</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The Food Diet module is a comprehensive tool for managing dietary intake. It includes meal planning features, nutritional information, and personalized dietary recommendations based on user goals and preferences. This module aims to help users make informed food choices and maintain a balanced diet.</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sayyed sameer</dc:creator>
  <cp:lastModifiedBy>sayyed sameer</cp:lastModifiedBy>
  <cp:revision>1</cp:revision>
  <dcterms:created xsi:type="dcterms:W3CDTF">2024-09-26T19:42:36Z</dcterms:created>
  <dcterms:modified xsi:type="dcterms:W3CDTF">2024-09-26T21:25:13Z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