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74" r:id="rId1"/>
  </p:sldMasterIdLst>
  <p:notesMasterIdLst>
    <p:notesMasterId r:id="rId14"/>
  </p:notesMasterIdLst>
  <p:sldIdLst>
    <p:sldId id="256" r:id="rId2"/>
    <p:sldId id="257" r:id="rId3"/>
    <p:sldId id="258" r:id="rId4"/>
    <p:sldId id="259" r:id="rId5"/>
    <p:sldId id="260" r:id="rId6"/>
    <p:sldId id="266" r:id="rId7"/>
    <p:sldId id="261" r:id="rId8"/>
    <p:sldId id="262" r:id="rId9"/>
    <p:sldId id="263" r:id="rId10"/>
    <p:sldId id="267"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759DCD2-C084-41A3-BB71-62AB094D3F8A}" type="datetimeFigureOut">
              <a:rPr lang="en-IN" smtClean="0"/>
              <a:pPr/>
              <a:t>25-04-2024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6A6FA28-59B0-4644-BF9C-BF0ABE50064E}" type="slidenum">
              <a:rPr lang="en-IN" smtClean="0"/>
              <a:pPr/>
              <a:t>‹#›</a:t>
            </a:fld>
            <a:endParaRPr lang="en-IN"/>
          </a:p>
        </p:txBody>
      </p:sp>
    </p:spTree>
    <p:extLst>
      <p:ext uri="{BB962C8B-B14F-4D97-AF65-F5344CB8AC3E}">
        <p14:creationId xmlns:p14="http://schemas.microsoft.com/office/powerpoint/2010/main" val="122395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1</a:t>
            </a:fld>
            <a:endParaRPr lang="en-IN"/>
          </a:p>
        </p:txBody>
      </p:sp>
    </p:spTree>
    <p:extLst>
      <p:ext uri="{BB962C8B-B14F-4D97-AF65-F5344CB8AC3E}">
        <p14:creationId xmlns:p14="http://schemas.microsoft.com/office/powerpoint/2010/main" val="23688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9</a:t>
            </a:fld>
            <a:endParaRPr lang="en-IN"/>
          </a:p>
        </p:txBody>
      </p:sp>
    </p:spTree>
    <p:extLst>
      <p:ext uri="{BB962C8B-B14F-4D97-AF65-F5344CB8AC3E}">
        <p14:creationId xmlns:p14="http://schemas.microsoft.com/office/powerpoint/2010/main" val="27695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4/25/2024</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1"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2667000"/>
            <a:ext cx="9677400" cy="1986441"/>
          </a:xfrm>
          <a:prstGeom prst="rect">
            <a:avLst/>
          </a:prstGeom>
        </p:spPr>
        <p:txBody>
          <a:bodyPr vert="horz" wrap="square" lIns="0" tIns="16510" rIns="0" bIns="0" rtlCol="0">
            <a:spAutoFit/>
          </a:bodyPr>
          <a:lstStyle/>
          <a:p>
            <a:pPr marL="3213735">
              <a:lnSpc>
                <a:spcPct val="100000"/>
              </a:lnSpc>
              <a:spcBef>
                <a:spcPts val="130"/>
              </a:spcBef>
            </a:pPr>
            <a:r>
              <a:rPr lang="en-US" b="1" spc="15" dirty="0" smtClean="0"/>
              <a:t>Name</a:t>
            </a:r>
            <a:r>
              <a:rPr lang="en-US" spc="15" dirty="0"/>
              <a:t>: </a:t>
            </a:r>
            <a:r>
              <a:rPr lang="en-US" spc="15" dirty="0" smtClean="0"/>
              <a:t>Mohamed </a:t>
            </a:r>
            <a:r>
              <a:rPr lang="en-US" spc="15" dirty="0" err="1" smtClean="0"/>
              <a:t>sameer</a:t>
            </a:r>
            <a:r>
              <a:rPr lang="en-US" spc="15" dirty="0" smtClean="0"/>
              <a:t> s</a:t>
            </a:r>
            <a:r>
              <a:rPr lang="en-US" spc="15" dirty="0"/>
              <a:t/>
            </a:r>
            <a:br>
              <a:rPr lang="en-US" spc="15" dirty="0"/>
            </a:br>
            <a:r>
              <a:rPr lang="en-US" b="1" spc="15" dirty="0" smtClean="0"/>
              <a:t>Reg. no</a:t>
            </a:r>
            <a:r>
              <a:rPr lang="en-US" b="1" spc="15" smtClean="0"/>
              <a:t>:  </a:t>
            </a:r>
            <a:r>
              <a:rPr lang="en-US" spc="15" smtClean="0"/>
              <a:t>au813821244035</a:t>
            </a:r>
            <a:r>
              <a:rPr lang="en-US" spc="15" dirty="0"/>
              <a:t/>
            </a:r>
            <a:br>
              <a:rPr lang="en-US" spc="15" dirty="0"/>
            </a:br>
            <a:r>
              <a:rPr lang="en-US" b="1" spc="15" dirty="0" smtClean="0"/>
              <a:t>College Name: </a:t>
            </a:r>
            <a:r>
              <a:rPr lang="en-US" spc="15" dirty="0" err="1" smtClean="0"/>
              <a:t>Saranathan</a:t>
            </a:r>
            <a:r>
              <a:rPr lang="en-US" spc="15" dirty="0" smtClean="0"/>
              <a:t> College of Engineering</a:t>
            </a:r>
            <a:endParaRPr spc="15" dirty="0"/>
          </a:p>
        </p:txBody>
      </p:sp>
      <p:sp>
        <p:nvSpPr>
          <p:cNvPr id="11" name="object 11"/>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4069556" y="666523"/>
            <a:ext cx="3519488"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rgbClr val="2D936B"/>
                </a:solidFill>
                <a:latin typeface="Trebuchet MS"/>
                <a:cs typeface="Trebuchet MS"/>
              </a:rPr>
              <a:t>Final</a:t>
            </a:r>
            <a:r>
              <a:rPr lang="en-IN" sz="3600" b="1" spc="-165" dirty="0">
                <a:solidFill>
                  <a:srgbClr val="2D936B"/>
                </a:solidFill>
                <a:latin typeface="Trebuchet MS"/>
                <a:cs typeface="Trebuchet MS"/>
              </a:rPr>
              <a:t> </a:t>
            </a:r>
            <a:r>
              <a:rPr lang="en-IN" sz="3600" b="1" spc="-5" dirty="0">
                <a:solidFill>
                  <a:srgbClr val="2D936B"/>
                </a:solidFill>
                <a:latin typeface="Trebuchet MS"/>
                <a:cs typeface="Trebuchet MS"/>
              </a:rPr>
              <a:t>Project</a:t>
            </a:r>
            <a:endParaRPr lang="en-IN" sz="3600" dirty="0">
              <a:latin typeface="Trebuchet MS"/>
              <a:cs typeface="Trebuchet MS"/>
            </a:endParaRPr>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0" name="object 10"/>
          <p:cNvSpPr txBox="1"/>
          <p:nvPr/>
        </p:nvSpPr>
        <p:spPr>
          <a:xfrm>
            <a:off x="739776" y="6473338"/>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5" name="TextBox 4"/>
          <p:cNvSpPr txBox="1"/>
          <p:nvPr/>
        </p:nvSpPr>
        <p:spPr>
          <a:xfrm>
            <a:off x="2126456" y="1696065"/>
            <a:ext cx="3886200" cy="830997"/>
          </a:xfrm>
          <a:prstGeom prst="rect">
            <a:avLst/>
          </a:prstGeom>
          <a:noFill/>
        </p:spPr>
        <p:txBody>
          <a:bodyPr wrap="square" rtlCol="0">
            <a:spAutoFit/>
          </a:bodyPr>
          <a:lstStyle/>
          <a:p>
            <a:pPr algn="ctr"/>
            <a:r>
              <a:rPr lang="en-US" sz="4800" b="1" spc="15" dirty="0"/>
              <a:t>Presented By</a:t>
            </a:r>
            <a:r>
              <a:rPr lang="en-US" sz="4800" b="1" spc="15" dirty="0" smtClean="0"/>
              <a:t>:</a:t>
            </a:r>
            <a:endParaRPr lang="en-IN" sz="4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800" y="1981200"/>
            <a:ext cx="7924800" cy="369332"/>
          </a:xfrm>
          <a:prstGeom prst="rect">
            <a:avLst/>
          </a:prstGeom>
          <a:noFill/>
        </p:spPr>
        <p:txBody>
          <a:bodyPr wrap="square" rtlCol="0">
            <a:spAutoFit/>
          </a:bodyPr>
          <a:lstStyle/>
          <a:p>
            <a:endParaRPr lang="en-IN" dirty="0"/>
          </a:p>
        </p:txBody>
      </p:sp>
      <p:sp>
        <p:nvSpPr>
          <p:cNvPr id="5" name="Rectangle 4"/>
          <p:cNvSpPr/>
          <p:nvPr/>
        </p:nvSpPr>
        <p:spPr>
          <a:xfrm>
            <a:off x="1219200" y="2165866"/>
            <a:ext cx="9067800" cy="1200329"/>
          </a:xfrm>
          <a:prstGeom prst="rect">
            <a:avLst/>
          </a:prstGeom>
        </p:spPr>
        <p:txBody>
          <a:bodyPr wrap="square">
            <a:spAutoFit/>
          </a:bodyPr>
          <a:lstStyle/>
          <a:p>
            <a:r>
              <a:rPr lang="en-US" b="1" dirty="0"/>
              <a:t>3)Time and Cost Savings:</a:t>
            </a:r>
            <a:r>
              <a:rPr lang="en-US" dirty="0"/>
              <a:t> The solution saves time and effort for users by reducing the need for manual typing and editing. In business settings, it can lead to increased efficiency in communication, faster response times in customer service, and overall cost savings by optimizing workflow processes.</a:t>
            </a:r>
          </a:p>
        </p:txBody>
      </p:sp>
      <p:sp>
        <p:nvSpPr>
          <p:cNvPr id="6" name="Rectangle 5"/>
          <p:cNvSpPr/>
          <p:nvPr/>
        </p:nvSpPr>
        <p:spPr>
          <a:xfrm>
            <a:off x="2286000" y="762000"/>
            <a:ext cx="6019800" cy="646331"/>
          </a:xfrm>
          <a:prstGeom prst="rect">
            <a:avLst/>
          </a:prstGeom>
        </p:spPr>
        <p:txBody>
          <a:bodyPr wrap="square">
            <a:spAutoFit/>
          </a:bodyPr>
          <a:lstStyle/>
          <a:p>
            <a:r>
              <a:rPr lang="en-US" sz="3600" spc="15" dirty="0"/>
              <a:t>THE</a:t>
            </a:r>
            <a:r>
              <a:rPr lang="en-US" sz="3600" spc="20" dirty="0"/>
              <a:t> </a:t>
            </a:r>
            <a:r>
              <a:rPr lang="en-US" sz="3600" spc="10" dirty="0"/>
              <a:t>WOW</a:t>
            </a:r>
            <a:r>
              <a:rPr lang="en-US" sz="3600" spc="85" dirty="0"/>
              <a:t> </a:t>
            </a:r>
            <a:r>
              <a:rPr lang="en-US" sz="3600" spc="10" dirty="0"/>
              <a:t>IN</a:t>
            </a:r>
            <a:r>
              <a:rPr lang="en-US" sz="3600" spc="-5" dirty="0"/>
              <a:t> </a:t>
            </a:r>
            <a:r>
              <a:rPr lang="en-US" sz="3600" spc="15" dirty="0"/>
              <a:t>YOUR</a:t>
            </a:r>
            <a:r>
              <a:rPr lang="en-US" sz="3600" spc="-10" dirty="0"/>
              <a:t> </a:t>
            </a:r>
            <a:r>
              <a:rPr lang="en-US" sz="3600" spc="20" dirty="0"/>
              <a:t>SOLUTION</a:t>
            </a:r>
            <a:endParaRPr lang="en-IN" sz="3600" dirty="0"/>
          </a:p>
        </p:txBody>
      </p:sp>
    </p:spTree>
    <p:extLst>
      <p:ext uri="{BB962C8B-B14F-4D97-AF65-F5344CB8AC3E}">
        <p14:creationId xmlns:p14="http://schemas.microsoft.com/office/powerpoint/2010/main" val="261744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3200400" y="350361"/>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xmlns="" id="{F06929B8-65F2-C8F5-9058-878BBF2C0E2A}"/>
              </a:ext>
            </a:extLst>
          </p:cNvPr>
          <p:cNvSpPr txBox="1"/>
          <p:nvPr/>
        </p:nvSpPr>
        <p:spPr>
          <a:xfrm>
            <a:off x="1066800" y="1151607"/>
            <a:ext cx="10439019" cy="646331"/>
          </a:xfrm>
          <a:prstGeom prst="rect">
            <a:avLst/>
          </a:prstGeom>
          <a:noFill/>
        </p:spPr>
        <p:txBody>
          <a:bodyPr wrap="square" rtlCol="0">
            <a:spAutoFit/>
          </a:bodyPr>
          <a:lstStyle/>
          <a:p>
            <a:r>
              <a:rPr lang="en-US" dirty="0" smtClean="0"/>
              <a:t>To </a:t>
            </a:r>
            <a:r>
              <a:rPr lang="en-US" dirty="0"/>
              <a:t>create </a:t>
            </a:r>
            <a:r>
              <a:rPr lang="en-US" dirty="0" smtClean="0"/>
              <a:t>Next Word Prediction with Deep Learning in NLP  </a:t>
            </a:r>
            <a:r>
              <a:rPr lang="en-US" dirty="0"/>
              <a:t>you'll need to follow a structured approach. Here's a step-by-step:</a:t>
            </a:r>
            <a:endParaRPr lang="en-IN" dirty="0"/>
          </a:p>
        </p:txBody>
      </p:sp>
      <p:sp>
        <p:nvSpPr>
          <p:cNvPr id="11" name="TextBox 10">
            <a:extLst>
              <a:ext uri="{FF2B5EF4-FFF2-40B4-BE49-F238E27FC236}">
                <a16:creationId xmlns:a16="http://schemas.microsoft.com/office/drawing/2014/main" xmlns="" id="{AE3BDD68-4AAD-7611-E794-103FA91CDA79}"/>
              </a:ext>
            </a:extLst>
          </p:cNvPr>
          <p:cNvSpPr txBox="1"/>
          <p:nvPr/>
        </p:nvSpPr>
        <p:spPr>
          <a:xfrm>
            <a:off x="552932" y="1797938"/>
            <a:ext cx="11229884" cy="4524315"/>
          </a:xfrm>
          <a:prstGeom prst="rect">
            <a:avLst/>
          </a:prstGeom>
          <a:noFill/>
        </p:spPr>
        <p:txBody>
          <a:bodyPr wrap="square" rtlCol="0">
            <a:spAutoFit/>
          </a:bodyPr>
          <a:lstStyle/>
          <a:p>
            <a:r>
              <a:rPr lang="en-US" b="1" dirty="0" smtClean="0"/>
              <a:t>Data Preprocessing:</a:t>
            </a:r>
          </a:p>
          <a:p>
            <a:r>
              <a:rPr lang="en-US" dirty="0" smtClean="0"/>
              <a:t>Sequence Generation: Create input-output pairs where the input is a sequence of words and the output is the next word in the sequence.</a:t>
            </a:r>
          </a:p>
          <a:p>
            <a:r>
              <a:rPr lang="en-US" b="1" dirty="0" smtClean="0"/>
              <a:t>Word Embedding:</a:t>
            </a:r>
          </a:p>
          <a:p>
            <a:r>
              <a:rPr lang="en-US" dirty="0" smtClean="0"/>
              <a:t>Map each word in the vocabulary to a high-dimensional vector representation</a:t>
            </a:r>
          </a:p>
          <a:p>
            <a:r>
              <a:rPr lang="en-US" b="1" dirty="0" smtClean="0"/>
              <a:t>Model Architecture Selection:</a:t>
            </a:r>
          </a:p>
          <a:p>
            <a:r>
              <a:rPr lang="en-US" dirty="0" smtClean="0"/>
              <a:t>Recurrent Neural Networks (RNNs): LSTM (Long Short-Term Memory) or GRU (Gated Recurrent Unit) networks are commonly used due to their ability to capture long-term dependencies.</a:t>
            </a:r>
          </a:p>
          <a:p>
            <a:r>
              <a:rPr lang="en-US" b="1" dirty="0" smtClean="0"/>
              <a:t>Evaluation:</a:t>
            </a:r>
          </a:p>
          <a:p>
            <a:r>
              <a:rPr lang="en-US" dirty="0" smtClean="0"/>
              <a:t>Evaluate the trained model on the test set using metrics like perplexity, accuracy, or BLEU score.</a:t>
            </a:r>
          </a:p>
          <a:p>
            <a:r>
              <a:rPr lang="en-US" b="1" dirty="0" smtClean="0"/>
              <a:t>Deployment:</a:t>
            </a:r>
          </a:p>
          <a:p>
            <a:r>
              <a:rPr lang="en-US" dirty="0" smtClean="0"/>
              <a:t>Deploy the trained model in production environments, either as part of a standalone application or integrated into existing systems.</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7643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319146" y="819672"/>
            <a:ext cx="2437131" cy="44435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10" name="TextBox 9">
            <a:extLst>
              <a:ext uri="{FF2B5EF4-FFF2-40B4-BE49-F238E27FC236}">
                <a16:creationId xmlns:a16="http://schemas.microsoft.com/office/drawing/2014/main" xmlns="" id="{06A83C38-E566-CE48-849D-C1F8227C4ACA}"/>
              </a:ext>
            </a:extLst>
          </p:cNvPr>
          <p:cNvSpPr txBox="1"/>
          <p:nvPr/>
        </p:nvSpPr>
        <p:spPr>
          <a:xfrm>
            <a:off x="533400" y="1497230"/>
            <a:ext cx="7096125"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xmlns="" id="{AD1CA584-E55E-4D8A-8E22-99E131BF5FA6}"/>
              </a:ext>
            </a:extLst>
          </p:cNvPr>
          <p:cNvSpPr txBox="1"/>
          <p:nvPr/>
        </p:nvSpPr>
        <p:spPr>
          <a:xfrm>
            <a:off x="1062901" y="3230972"/>
            <a:ext cx="10439019" cy="1477328"/>
          </a:xfrm>
          <a:prstGeom prst="rect">
            <a:avLst/>
          </a:prstGeom>
          <a:noFill/>
        </p:spPr>
        <p:txBody>
          <a:bodyPr wrap="square" rtlCol="0">
            <a:spAutoFit/>
          </a:bodyPr>
          <a:lstStyle/>
          <a:p>
            <a:r>
              <a:rPr lang="en-US" dirty="0" smtClean="0"/>
              <a:t>Deep learning in NLP has several useful applications, including next-word prediction. We can efficiently capture the sequential dependencies in text data and produce precise predictions by applying models like LSTM or GRU. Next-word prediction models keep getting better thanks to deep learning developments and the accessibility of big text corpora, which enhance user experience and enable a variety of NLP applications.</a:t>
            </a:r>
            <a:endParaRPr lang="en-IN" dirty="0"/>
          </a:p>
        </p:txBody>
      </p:sp>
      <p:sp>
        <p:nvSpPr>
          <p:cNvPr id="12" name="TextBox 11">
            <a:extLst>
              <a:ext uri="{FF2B5EF4-FFF2-40B4-BE49-F238E27FC236}">
                <a16:creationId xmlns:a16="http://schemas.microsoft.com/office/drawing/2014/main" xmlns="" id="{11F0869D-91D6-DD27-D94E-3CA91A356C9A}"/>
              </a:ext>
            </a:extLst>
          </p:cNvPr>
          <p:cNvSpPr txBox="1"/>
          <p:nvPr/>
        </p:nvSpPr>
        <p:spPr>
          <a:xfrm>
            <a:off x="3514725" y="5422191"/>
            <a:ext cx="4114800" cy="707886"/>
          </a:xfrm>
          <a:prstGeom prst="rect">
            <a:avLst/>
          </a:prstGeom>
          <a:noFill/>
        </p:spPr>
        <p:txBody>
          <a:bodyPr wrap="square" rtlCol="0">
            <a:spAutoFit/>
          </a:bodyPr>
          <a:lstStyle/>
          <a:p>
            <a:r>
              <a:rPr lang="en-US" sz="4000" dirty="0">
                <a:latin typeface="Algerian" panose="04020705040A02060702" pitchFamily="82" charset="0"/>
              </a:rPr>
              <a:t>     </a:t>
            </a:r>
            <a:r>
              <a:rPr lang="en-US" sz="4000" dirty="0" smtClean="0">
                <a:latin typeface="Algerian" panose="04020705040A02060702" pitchFamily="82" charset="0"/>
              </a:rPr>
              <a:t>THANK </a:t>
            </a:r>
            <a:r>
              <a:rPr lang="en-US" sz="4000" dirty="0">
                <a:latin typeface="Algerian" panose="04020705040A02060702" pitchFamily="82" charset="0"/>
              </a:rPr>
              <a:t>YOU</a:t>
            </a:r>
            <a:endParaRPr lang="en-IN" sz="4000" dirty="0">
              <a:latin typeface="Algerian" panose="04020705040A02060702" pitchFamily="82" charset="0"/>
            </a:endParaRPr>
          </a:p>
        </p:txBody>
      </p:sp>
      <p:pic>
        <p:nvPicPr>
          <p:cNvPr id="15" name="Picture 14" descr="Screenshot 2024-04-05 163954.png"/>
          <p:cNvPicPr>
            <a:picLocks noChangeAspect="1"/>
          </p:cNvPicPr>
          <p:nvPr/>
        </p:nvPicPr>
        <p:blipFill>
          <a:blip r:embed="rId3"/>
          <a:stretch>
            <a:fillRect/>
          </a:stretch>
        </p:blipFill>
        <p:spPr>
          <a:xfrm>
            <a:off x="2057400" y="1452490"/>
            <a:ext cx="7977547" cy="159551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392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980077" y="838200"/>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2">
                    <a:lumMod val="50000"/>
                  </a:schemeClr>
                </a:solidFill>
              </a:rPr>
              <a:t>PROJECT</a:t>
            </a:r>
            <a:r>
              <a:rPr sz="4250" spc="-85" dirty="0">
                <a:solidFill>
                  <a:schemeClr val="accent2">
                    <a:lumMod val="50000"/>
                  </a:schemeClr>
                </a:solidFill>
              </a:rPr>
              <a:t> </a:t>
            </a:r>
            <a:r>
              <a:rPr sz="4250" spc="25" dirty="0">
                <a:solidFill>
                  <a:schemeClr val="accent2">
                    <a:lumMod val="50000"/>
                  </a:schemeClr>
                </a:solidFill>
              </a:rPr>
              <a:t>TITLE</a:t>
            </a:r>
            <a:endParaRPr sz="4250" dirty="0">
              <a:solidFill>
                <a:schemeClr val="accent2">
                  <a:lumMod val="50000"/>
                </a:schemeClr>
              </a:solidFill>
            </a:endParaRPr>
          </a:p>
        </p:txBody>
      </p:sp>
      <p:sp>
        <p:nvSpPr>
          <p:cNvPr id="22" name="object 22"/>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1174E709-EE06-0524-2F4B-F725869F0D02}"/>
              </a:ext>
            </a:extLst>
          </p:cNvPr>
          <p:cNvSpPr txBox="1"/>
          <p:nvPr/>
        </p:nvSpPr>
        <p:spPr>
          <a:xfrm>
            <a:off x="838200" y="2743200"/>
            <a:ext cx="8001000" cy="1077218"/>
          </a:xfrm>
          <a:prstGeom prst="rect">
            <a:avLst/>
          </a:prstGeom>
          <a:noFill/>
        </p:spPr>
        <p:txBody>
          <a:bodyPr wrap="square" rtlCol="0">
            <a:spAutoFit/>
          </a:bodyPr>
          <a:lstStyle/>
          <a:p>
            <a:pPr fontAlgn="base"/>
            <a:r>
              <a:rPr lang="en-US" sz="3200" b="1" dirty="0" smtClean="0"/>
              <a:t>Next Word Prediction with Deep Learning </a:t>
            </a:r>
          </a:p>
          <a:p>
            <a:pPr fontAlgn="base"/>
            <a:r>
              <a:rPr lang="en-US" sz="3200" b="1" dirty="0" smtClean="0"/>
              <a:t>in NLP</a:t>
            </a:r>
            <a:endParaRPr lang="en-US" sz="32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0941" y="5431556"/>
            <a:ext cx="861591" cy="98188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dirty="0"/>
          </a:p>
        </p:txBody>
      </p:sp>
      <p:grpSp>
        <p:nvGrpSpPr>
          <p:cNvPr id="3" name="object 3"/>
          <p:cNvGrpSpPr/>
          <p:nvPr/>
        </p:nvGrpSpPr>
        <p:grpSpPr>
          <a:xfrm>
            <a:off x="74611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971590" y="573405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0"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800" y="396716"/>
            <a:ext cx="2357120" cy="444352"/>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5" name="TextBox 24">
            <a:extLst>
              <a:ext uri="{FF2B5EF4-FFF2-40B4-BE49-F238E27FC236}">
                <a16:creationId xmlns:a16="http://schemas.microsoft.com/office/drawing/2014/main" xmlns="" id="{EA5826D0-1850-1854-4CAA-14A91F3875F6}"/>
              </a:ext>
            </a:extLst>
          </p:cNvPr>
          <p:cNvSpPr txBox="1"/>
          <p:nvPr/>
        </p:nvSpPr>
        <p:spPr>
          <a:xfrm>
            <a:off x="1600200" y="1674381"/>
            <a:ext cx="8237437" cy="4308872"/>
          </a:xfrm>
          <a:prstGeom prst="rect">
            <a:avLst/>
          </a:prstGeom>
          <a:noFill/>
        </p:spPr>
        <p:txBody>
          <a:bodyPr wrap="square" rtlCol="0">
            <a:spAutoFit/>
          </a:bodyPr>
          <a:lstStyle/>
          <a:p>
            <a:r>
              <a:rPr lang="en-US" sz="2000" dirty="0" smtClean="0"/>
              <a:t>Creating a </a:t>
            </a:r>
            <a:r>
              <a:rPr lang="en-US" sz="2000" b="1" dirty="0" smtClean="0"/>
              <a:t>Next Word Prediction with Deep Learning in NLP</a:t>
            </a:r>
          </a:p>
          <a:p>
            <a:r>
              <a:rPr lang="en-US" sz="2000" dirty="0" smtClean="0"/>
              <a:t>involves several steps. Below is a general agenda</a:t>
            </a:r>
          </a:p>
          <a:p>
            <a:endParaRPr lang="en-US" dirty="0" smtClean="0"/>
          </a:p>
          <a:p>
            <a:pPr marL="342900" indent="-342900">
              <a:buFont typeface="+mj-lt"/>
              <a:buAutoNum type="arabicPeriod"/>
            </a:pPr>
            <a:r>
              <a:rPr lang="en-US" sz="2400" dirty="0" smtClean="0"/>
              <a:t>Model Architecture</a:t>
            </a:r>
          </a:p>
          <a:p>
            <a:pPr marL="342900" indent="-342900">
              <a:buFont typeface="+mj-lt"/>
              <a:buAutoNum type="arabicPeriod"/>
            </a:pPr>
            <a:r>
              <a:rPr lang="en-US" sz="2400" dirty="0" smtClean="0"/>
              <a:t>Training and Optimization</a:t>
            </a:r>
          </a:p>
          <a:p>
            <a:pPr marL="342900" indent="-342900">
              <a:buFont typeface="+mj-lt"/>
              <a:buAutoNum type="arabicPeriod"/>
            </a:pPr>
            <a:r>
              <a:rPr lang="en-US" sz="2400" dirty="0" smtClean="0"/>
              <a:t>Inference and Prediction</a:t>
            </a:r>
          </a:p>
          <a:p>
            <a:pPr marL="342900" indent="-342900">
              <a:buFont typeface="+mj-lt"/>
              <a:buAutoNum type="arabicPeriod"/>
            </a:pPr>
            <a:r>
              <a:rPr lang="en-US" sz="2400" dirty="0" smtClean="0"/>
              <a:t>Import libraries</a:t>
            </a:r>
          </a:p>
          <a:p>
            <a:pPr marL="342900" indent="-342900">
              <a:buFont typeface="+mj-lt"/>
              <a:buAutoNum type="arabicPeriod"/>
            </a:pPr>
            <a:r>
              <a:rPr lang="en-US" sz="2400" dirty="0" smtClean="0"/>
              <a:t>Understanding and preprocessing the dataset</a:t>
            </a:r>
          </a:p>
          <a:p>
            <a:pPr marL="342900" indent="-342900">
              <a:buFont typeface="+mj-lt"/>
              <a:buAutoNum type="arabicPeriod"/>
            </a:pPr>
            <a:r>
              <a:rPr lang="en-US" sz="2400" dirty="0" smtClean="0"/>
              <a:t>Defining the Model</a:t>
            </a:r>
          </a:p>
          <a:p>
            <a:pPr marL="342900" indent="-342900">
              <a:buFont typeface="+mj-lt"/>
              <a:buAutoNum type="arabicPeriod"/>
            </a:pPr>
            <a:r>
              <a:rPr lang="en-US" sz="2400" dirty="0" smtClean="0"/>
              <a:t>Train the Model</a:t>
            </a:r>
          </a:p>
          <a:p>
            <a:pPr marL="342900" indent="-342900">
              <a:buFont typeface="+mj-lt"/>
              <a:buAutoNum type="arabicPeriod"/>
            </a:pPr>
            <a:r>
              <a:rPr lang="en-US" sz="2400" dirty="0" smtClean="0"/>
              <a:t>Predicting the next word</a:t>
            </a:r>
          </a:p>
          <a:p>
            <a:pPr marL="342900" indent="-342900">
              <a:buFont typeface="+mj-lt"/>
              <a:buAutoNum type="arabicPeriod"/>
            </a:pPr>
            <a:r>
              <a:rPr lang="en-US" sz="2400" dirty="0" smtClean="0"/>
              <a:t>Conclusion</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2313792"/>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905000" y="91414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2" name="TextBox 11">
            <a:extLst>
              <a:ext uri="{FF2B5EF4-FFF2-40B4-BE49-F238E27FC236}">
                <a16:creationId xmlns:a16="http://schemas.microsoft.com/office/drawing/2014/main" xmlns="" id="{9715C591-94C6-7664-90BA-9820EFEF82B5}"/>
              </a:ext>
            </a:extLst>
          </p:cNvPr>
          <p:cNvSpPr txBox="1"/>
          <p:nvPr/>
        </p:nvSpPr>
        <p:spPr>
          <a:xfrm>
            <a:off x="772438" y="1981200"/>
            <a:ext cx="8162925" cy="2308324"/>
          </a:xfrm>
          <a:prstGeom prst="rect">
            <a:avLst/>
          </a:prstGeom>
          <a:noFill/>
        </p:spPr>
        <p:txBody>
          <a:bodyPr wrap="square" rtlCol="0">
            <a:spAutoFit/>
          </a:bodyPr>
          <a:lstStyle/>
          <a:p>
            <a:pPr>
              <a:buFont typeface="Arial" pitchFamily="34" charset="0"/>
              <a:buChar char="•"/>
            </a:pPr>
            <a:r>
              <a:rPr lang="en-US" sz="2400" dirty="0" smtClean="0"/>
              <a:t>Clear articulation of the problem: "Given a sequence of words, the task is to predict the most probable next word.“</a:t>
            </a:r>
          </a:p>
          <a:p>
            <a:endParaRPr lang="en-US" sz="2400" dirty="0" smtClean="0"/>
          </a:p>
          <a:p>
            <a:pPr>
              <a:buFont typeface="Arial" pitchFamily="34" charset="0"/>
              <a:buChar char="•"/>
            </a:pPr>
            <a:r>
              <a:rPr lang="en-US" sz="2400" dirty="0" smtClean="0"/>
              <a:t>Importance of accurate next word prediction in improving user experience in applications like auto-complete, language translation, and conversational agents.</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296400" y="4657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2438400" y="401719"/>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xmlns="" id="{547D6ED8-E6DE-9B27-C894-9C3A40C597DC}"/>
              </a:ext>
            </a:extLst>
          </p:cNvPr>
          <p:cNvSpPr txBox="1"/>
          <p:nvPr/>
        </p:nvSpPr>
        <p:spPr>
          <a:xfrm>
            <a:off x="647048" y="1105075"/>
            <a:ext cx="11287125" cy="3970318"/>
          </a:xfrm>
          <a:prstGeom prst="rect">
            <a:avLst/>
          </a:prstGeom>
          <a:noFill/>
        </p:spPr>
        <p:txBody>
          <a:bodyPr wrap="square" rtlCol="0">
            <a:spAutoFit/>
          </a:bodyPr>
          <a:lstStyle/>
          <a:p>
            <a:r>
              <a:rPr lang="en-US" b="1" dirty="0" smtClean="0"/>
              <a:t>1) Dataset:</a:t>
            </a:r>
          </a:p>
          <a:p>
            <a:pPr>
              <a:buFont typeface="Arial" pitchFamily="34" charset="0"/>
              <a:buChar char="•"/>
            </a:pPr>
            <a:r>
              <a:rPr lang="en-US" dirty="0" smtClean="0"/>
              <a:t>Description of the dataset used for training and testing</a:t>
            </a:r>
          </a:p>
          <a:p>
            <a:pPr>
              <a:buFont typeface="Arial" pitchFamily="34" charset="0"/>
              <a:buChar char="•"/>
            </a:pPr>
            <a:r>
              <a:rPr lang="en-US" dirty="0" smtClean="0"/>
              <a:t>Data preprocessing steps (e.g., tokenization, padding, etc.)</a:t>
            </a:r>
          </a:p>
          <a:p>
            <a:pPr>
              <a:buFont typeface="Arial" pitchFamily="34" charset="0"/>
              <a:buChar char="•"/>
            </a:pPr>
            <a:r>
              <a:rPr lang="en-US" dirty="0" smtClean="0"/>
              <a:t>Visualization of dataset statistics (e.g., distribution of words)</a:t>
            </a:r>
          </a:p>
          <a:p>
            <a:endParaRPr lang="en-US" dirty="0" smtClean="0"/>
          </a:p>
          <a:p>
            <a:r>
              <a:rPr lang="en-US" b="1" dirty="0" smtClean="0"/>
              <a:t>2) Model Architecture:</a:t>
            </a:r>
          </a:p>
          <a:p>
            <a:pPr>
              <a:buFont typeface="Arial" pitchFamily="34" charset="0"/>
              <a:buChar char="•"/>
            </a:pPr>
            <a:r>
              <a:rPr lang="en-US" dirty="0" smtClean="0"/>
              <a:t>Detailed explanation of the proposed Deep Learning architecture</a:t>
            </a:r>
          </a:p>
          <a:p>
            <a:pPr>
              <a:buFont typeface="Arial" pitchFamily="34" charset="0"/>
              <a:buChar char="•"/>
            </a:pPr>
            <a:r>
              <a:rPr lang="en-US" dirty="0" smtClean="0"/>
              <a:t>Description of layers, activations, and parameters</a:t>
            </a:r>
          </a:p>
          <a:p>
            <a:pPr>
              <a:buFont typeface="Arial" pitchFamily="34" charset="0"/>
              <a:buChar char="•"/>
            </a:pPr>
            <a:r>
              <a:rPr lang="en-US" dirty="0" smtClean="0"/>
              <a:t>Visualization of the model architecture (e.g., flowchart, diagram)</a:t>
            </a:r>
          </a:p>
          <a:p>
            <a:endParaRPr lang="en-US" dirty="0" smtClean="0"/>
          </a:p>
          <a:p>
            <a:r>
              <a:rPr lang="en-US" b="1" dirty="0" smtClean="0"/>
              <a:t>3) Training Process:</a:t>
            </a:r>
          </a:p>
          <a:p>
            <a:pPr>
              <a:buFont typeface="Arial" pitchFamily="34" charset="0"/>
              <a:buChar char="•"/>
            </a:pPr>
            <a:r>
              <a:rPr lang="en-US" dirty="0" smtClean="0"/>
              <a:t>Explanation of the training pipeline</a:t>
            </a:r>
          </a:p>
          <a:p>
            <a:pPr>
              <a:buFont typeface="Arial" pitchFamily="34" charset="0"/>
              <a:buChar char="•"/>
            </a:pPr>
            <a:r>
              <a:rPr lang="en-US" dirty="0" smtClean="0"/>
              <a:t>Training hyper parameters and optimization techniques</a:t>
            </a:r>
          </a:p>
          <a:p>
            <a:pPr>
              <a:buFont typeface="Arial" pitchFamily="34" charset="0"/>
              <a:buChar char="•"/>
            </a:pPr>
            <a:r>
              <a:rPr lang="en-US" dirty="0" smtClean="0"/>
              <a:t>Visualization of training/validation loss and accuracy curves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1" y="385444"/>
            <a:ext cx="4191000" cy="738664"/>
          </a:xfrm>
        </p:spPr>
        <p:txBody>
          <a:bodyPr>
            <a:normAutofit/>
          </a:bodyPr>
          <a:lstStyle/>
          <a:p>
            <a:r>
              <a:rPr lang="en-US" spc="5" dirty="0" smtClean="0"/>
              <a:t>PROJECT	</a:t>
            </a:r>
            <a:r>
              <a:rPr lang="en-US" spc="-20" dirty="0" smtClean="0"/>
              <a:t>OVERVIEW</a:t>
            </a:r>
            <a:endParaRPr lang="en-US" dirty="0"/>
          </a:p>
        </p:txBody>
      </p:sp>
      <p:sp>
        <p:nvSpPr>
          <p:cNvPr id="3" name="Text Placeholder 2"/>
          <p:cNvSpPr>
            <a:spLocks noGrp="1"/>
          </p:cNvSpPr>
          <p:nvPr>
            <p:ph idx="1"/>
          </p:nvPr>
        </p:nvSpPr>
        <p:spPr>
          <a:xfrm>
            <a:off x="609600" y="1577342"/>
            <a:ext cx="8305800" cy="2769989"/>
          </a:xfrm>
        </p:spPr>
        <p:txBody>
          <a:bodyPr>
            <a:normAutofit fontScale="92500" lnSpcReduction="10000"/>
          </a:bodyPr>
          <a:lstStyle/>
          <a:p>
            <a:r>
              <a:rPr lang="en-US" b="1" dirty="0" smtClean="0"/>
              <a:t>4)Evaluation Metrics:</a:t>
            </a:r>
          </a:p>
          <a:p>
            <a:pPr>
              <a:buFont typeface="Arial" pitchFamily="34" charset="0"/>
              <a:buChar char="•"/>
            </a:pPr>
            <a:r>
              <a:rPr lang="en-US" dirty="0" smtClean="0"/>
              <a:t>Overview of evaluation metrics used to assess model performance</a:t>
            </a:r>
          </a:p>
          <a:p>
            <a:pPr>
              <a:buFont typeface="Arial" pitchFamily="34" charset="0"/>
              <a:buChar char="•"/>
            </a:pPr>
            <a:r>
              <a:rPr lang="en-US" dirty="0" smtClean="0"/>
              <a:t>Metrics such as perplexity, accuracy, etc.</a:t>
            </a:r>
          </a:p>
          <a:p>
            <a:pPr>
              <a:buFont typeface="Arial" pitchFamily="34" charset="0"/>
              <a:buChar char="•"/>
            </a:pPr>
            <a:r>
              <a:rPr lang="en-US" dirty="0" smtClean="0"/>
              <a:t>Comparison with baseline models</a:t>
            </a:r>
          </a:p>
          <a:p>
            <a:endParaRPr lang="en-US" dirty="0" smtClean="0"/>
          </a:p>
          <a:p>
            <a:r>
              <a:rPr lang="en-US" b="1" dirty="0" smtClean="0"/>
              <a:t>5)Results:</a:t>
            </a:r>
          </a:p>
          <a:p>
            <a:pPr>
              <a:buFont typeface="Arial" pitchFamily="34" charset="0"/>
              <a:buChar char="•"/>
            </a:pPr>
            <a:r>
              <a:rPr lang="en-US" dirty="0" smtClean="0"/>
              <a:t>Presentation of experimental results</a:t>
            </a:r>
          </a:p>
          <a:p>
            <a:pPr>
              <a:buFont typeface="Arial" pitchFamily="34" charset="0"/>
              <a:buChar char="•"/>
            </a:pPr>
            <a:r>
              <a:rPr lang="en-US" dirty="0" smtClean="0"/>
              <a:t>Quantitative analysis of model performance</a:t>
            </a:r>
          </a:p>
          <a:p>
            <a:pPr>
              <a:buFont typeface="Arial" pitchFamily="34" charset="0"/>
              <a:buChar char="•"/>
            </a:pPr>
            <a:r>
              <a:rPr lang="en-US" dirty="0" smtClean="0"/>
              <a:t>Qualitative analysis through examples and visualizations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905126" y="891793"/>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
        <p:nvSpPr>
          <p:cNvPr id="9" name="TextBox 8">
            <a:extLst>
              <a:ext uri="{FF2B5EF4-FFF2-40B4-BE49-F238E27FC236}">
                <a16:creationId xmlns:a16="http://schemas.microsoft.com/office/drawing/2014/main" xmlns="" id="{67F01E89-DA43-A933-C9A0-FFC9BD89FD7D}"/>
              </a:ext>
            </a:extLst>
          </p:cNvPr>
          <p:cNvSpPr txBox="1"/>
          <p:nvPr/>
        </p:nvSpPr>
        <p:spPr>
          <a:xfrm>
            <a:off x="1043378" y="1676400"/>
            <a:ext cx="7239000" cy="2862322"/>
          </a:xfrm>
          <a:prstGeom prst="rect">
            <a:avLst/>
          </a:prstGeom>
          <a:noFill/>
        </p:spPr>
        <p:txBody>
          <a:bodyPr wrap="square" rtlCol="0">
            <a:spAutoFit/>
          </a:bodyPr>
          <a:lstStyle/>
          <a:p>
            <a:r>
              <a:rPr lang="en-US" b="1" dirty="0"/>
              <a:t>The end users for </a:t>
            </a:r>
            <a:r>
              <a:rPr lang="en-US" b="1" dirty="0" smtClean="0"/>
              <a:t>Next Word Prediction with Deep Learning in NLP could </a:t>
            </a:r>
            <a:r>
              <a:rPr lang="en-US" b="1" dirty="0"/>
              <a:t>include:</a:t>
            </a:r>
          </a:p>
          <a:p>
            <a:endParaRPr lang="en-US" dirty="0" smtClean="0"/>
          </a:p>
          <a:p>
            <a:pPr marL="342900" indent="-342900">
              <a:buFont typeface="+mj-lt"/>
              <a:buAutoNum type="arabicPeriod"/>
            </a:pPr>
            <a:r>
              <a:rPr lang="en-US" dirty="0" smtClean="0"/>
              <a:t>General Users</a:t>
            </a:r>
          </a:p>
          <a:p>
            <a:pPr marL="342900" indent="-342900">
              <a:buFont typeface="+mj-lt"/>
              <a:buAutoNum type="arabicPeriod"/>
            </a:pPr>
            <a:r>
              <a:rPr lang="en-US" dirty="0" smtClean="0"/>
              <a:t>Developers and Engineers</a:t>
            </a:r>
          </a:p>
          <a:p>
            <a:pPr marL="342900" indent="-342900">
              <a:buFont typeface="+mj-lt"/>
              <a:buAutoNum type="arabicPeriod"/>
            </a:pPr>
            <a:r>
              <a:rPr lang="en-US" dirty="0" smtClean="0"/>
              <a:t>Language Learners</a:t>
            </a:r>
          </a:p>
          <a:p>
            <a:pPr marL="342900" indent="-342900">
              <a:buFont typeface="+mj-lt"/>
              <a:buAutoNum type="arabicPeriod"/>
            </a:pPr>
            <a:r>
              <a:rPr lang="en-US" dirty="0" smtClean="0"/>
              <a:t>Accessibility Users</a:t>
            </a:r>
          </a:p>
          <a:p>
            <a:pPr marL="342900" indent="-342900">
              <a:buFont typeface="+mj-lt"/>
              <a:buAutoNum type="arabicPeriod"/>
            </a:pPr>
            <a:r>
              <a:rPr lang="en-US" dirty="0" smtClean="0"/>
              <a:t>Content Creators</a:t>
            </a:r>
          </a:p>
          <a:p>
            <a:pPr marL="342900" indent="-342900">
              <a:buFont typeface="+mj-lt"/>
              <a:buAutoNum type="arabicPeriod"/>
            </a:pPr>
            <a:r>
              <a:rPr lang="en-US" dirty="0" smtClean="0"/>
              <a:t>Medical Professionals</a:t>
            </a:r>
          </a:p>
          <a:p>
            <a:pPr marL="342900" indent="-342900">
              <a:buFont typeface="+mj-lt"/>
              <a:buAutoNum type="arabicPeriod"/>
            </a:pPr>
            <a:r>
              <a:rPr lang="en-US" dirty="0" smtClean="0"/>
              <a:t>Educators and Researchers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1524001"/>
            <a:ext cx="2185068" cy="3200400"/>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1" y="814705"/>
            <a:ext cx="9220200"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1201384" y="6291798"/>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10" name="TextBox 9">
            <a:extLst>
              <a:ext uri="{FF2B5EF4-FFF2-40B4-BE49-F238E27FC236}">
                <a16:creationId xmlns:a16="http://schemas.microsoft.com/office/drawing/2014/main" xmlns="" id="{E4CA1A61-6BA0-CBCD-D613-D53E306A93A0}"/>
              </a:ext>
            </a:extLst>
          </p:cNvPr>
          <p:cNvSpPr txBox="1"/>
          <p:nvPr/>
        </p:nvSpPr>
        <p:spPr>
          <a:xfrm>
            <a:off x="2920335" y="1763733"/>
            <a:ext cx="6553200" cy="646331"/>
          </a:xfrm>
          <a:prstGeom prst="rect">
            <a:avLst/>
          </a:prstGeom>
          <a:noFill/>
        </p:spPr>
        <p:txBody>
          <a:bodyPr wrap="square" rtlCol="0">
            <a:spAutoFit/>
          </a:bodyPr>
          <a:lstStyle/>
          <a:p>
            <a:r>
              <a:rPr lang="en-US" dirty="0" smtClean="0"/>
              <a:t>The solution of Next Word Prediction with Deep Learning in NLP project offers several key value propositions:</a:t>
            </a:r>
            <a:endParaRPr lang="en-IN" dirty="0"/>
          </a:p>
        </p:txBody>
      </p:sp>
      <p:sp>
        <p:nvSpPr>
          <p:cNvPr id="11" name="TextBox 10">
            <a:extLst>
              <a:ext uri="{FF2B5EF4-FFF2-40B4-BE49-F238E27FC236}">
                <a16:creationId xmlns:a16="http://schemas.microsoft.com/office/drawing/2014/main" xmlns="" id="{4834FDD8-0C32-542F-1989-4A61806DA441}"/>
              </a:ext>
            </a:extLst>
          </p:cNvPr>
          <p:cNvSpPr txBox="1"/>
          <p:nvPr/>
        </p:nvSpPr>
        <p:spPr>
          <a:xfrm>
            <a:off x="2971800" y="2895600"/>
            <a:ext cx="5943600" cy="1477328"/>
          </a:xfrm>
          <a:prstGeom prst="rect">
            <a:avLst/>
          </a:prstGeom>
          <a:noFill/>
        </p:spPr>
        <p:txBody>
          <a:bodyPr wrap="square" rtlCol="0">
            <a:spAutoFit/>
          </a:bodyPr>
          <a:lstStyle/>
          <a:p>
            <a:pPr marL="342900" indent="-342900">
              <a:buFont typeface="+mj-lt"/>
              <a:buAutoNum type="arabicPeriod"/>
            </a:pPr>
            <a:r>
              <a:rPr lang="en-US" dirty="0" smtClean="0"/>
              <a:t>Enhanced User Experience</a:t>
            </a:r>
          </a:p>
          <a:p>
            <a:pPr marL="342900" indent="-342900">
              <a:buFont typeface="+mj-lt"/>
              <a:buAutoNum type="arabicPeriod"/>
            </a:pPr>
            <a:r>
              <a:rPr lang="en-US" dirty="0" smtClean="0"/>
              <a:t>Increased Typing Efficiency</a:t>
            </a:r>
          </a:p>
          <a:p>
            <a:pPr marL="342900" indent="-342900">
              <a:buFont typeface="+mj-lt"/>
              <a:buAutoNum type="arabicPeriod"/>
            </a:pPr>
            <a:r>
              <a:rPr lang="en-US" dirty="0" smtClean="0"/>
              <a:t>Language Understanding and Assistance</a:t>
            </a:r>
          </a:p>
          <a:p>
            <a:pPr marL="342900" indent="-342900">
              <a:buFont typeface="+mj-lt"/>
              <a:buAutoNum type="arabicPeriod"/>
            </a:pPr>
            <a:r>
              <a:rPr lang="en-US" dirty="0" smtClean="0"/>
              <a:t>Adaptability and Personalization</a:t>
            </a:r>
          </a:p>
          <a:p>
            <a:pPr marL="342900" indent="-342900">
              <a:buFont typeface="+mj-lt"/>
              <a:buAutoNum type="arabicPeriod"/>
            </a:pPr>
            <a:r>
              <a:rPr lang="en-US" dirty="0" smtClean="0"/>
              <a:t>Support for Multiple Languages and Domains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0" y="4128770"/>
            <a:ext cx="1671208" cy="2729230"/>
          </a:xfrm>
          <a:prstGeom prst="rect">
            <a:avLst/>
          </a:prstGeom>
        </p:spPr>
      </p:pic>
      <p:sp>
        <p:nvSpPr>
          <p:cNvPr id="7" name="object 7"/>
          <p:cNvSpPr txBox="1">
            <a:spLocks noGrp="1"/>
          </p:cNvSpPr>
          <p:nvPr>
            <p:ph type="title"/>
          </p:nvPr>
        </p:nvSpPr>
        <p:spPr>
          <a:xfrm>
            <a:off x="739776" y="658680"/>
            <a:ext cx="754316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E591A9AC-5FC8-B1F1-68CB-0977AE97F6F3}"/>
              </a:ext>
            </a:extLst>
          </p:cNvPr>
          <p:cNvSpPr txBox="1"/>
          <p:nvPr/>
        </p:nvSpPr>
        <p:spPr>
          <a:xfrm>
            <a:off x="1671207" y="1536283"/>
            <a:ext cx="7253719" cy="3693319"/>
          </a:xfrm>
          <a:prstGeom prst="rect">
            <a:avLst/>
          </a:prstGeom>
          <a:noFill/>
        </p:spPr>
        <p:txBody>
          <a:bodyPr wrap="square" rtlCol="0">
            <a:spAutoFit/>
          </a:bodyPr>
          <a:lstStyle/>
          <a:p>
            <a:r>
              <a:rPr lang="en-US" b="1" dirty="0" smtClean="0"/>
              <a:t>1)Accessibility and Inclusivity:</a:t>
            </a:r>
            <a:r>
              <a:rPr lang="en-US" dirty="0" smtClean="0"/>
              <a:t> By offering predictive text input capabilities, the solution promotes accessibility and inclusivity for users with disabilities or special needs. It enables individuals with motor impairments, visual impairments, or language-related difficulties to communicate more effectively and independently, thereby reducing barriers to access information and participate in digital communication.</a:t>
            </a:r>
          </a:p>
          <a:p>
            <a:r>
              <a:rPr lang="en-US" b="1" dirty="0" smtClean="0"/>
              <a:t>2)Efficient Content Generation:</a:t>
            </a:r>
            <a:r>
              <a:rPr lang="en-US" dirty="0" smtClean="0"/>
              <a:t> For content creators, writers, and professionals, the solution streamlines the writing process and facilitates content generation. By suggesting the next word based on context, the solution can inspire creativity, overcome writer's block, and expedite the drafting of documents, articles, or social media posts.</a:t>
            </a:r>
          </a:p>
          <a:p>
            <a:endParaRPr lang="en-US" dirty="0" smtClean="0"/>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147</TotalTime>
  <Words>704</Words>
  <Application>Microsoft Office PowerPoint</Application>
  <PresentationFormat>Custom</PresentationFormat>
  <Paragraphs>99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Angles</vt:lpstr>
      <vt:lpstr>Name: Mohamed sameer s Reg. no:  au813821244035 College Name: Saranathan College of Engineering</vt:lpstr>
      <vt:lpstr>PROJECT TITLE</vt:lpstr>
      <vt:lpstr>AGENDA</vt:lpstr>
      <vt:lpstr>PROBLEM STATEMENT</vt:lpstr>
      <vt:lpstr>PROJECT OVERVIEW</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Name: Suriyanarayanan G Reg. no:au813821244059 College Name: Saranathan College of Engineering</dc:title>
  <dc:creator>249059</dc:creator>
  <cp:lastModifiedBy>Prince Gautham</cp:lastModifiedBy>
  <cp:revision>27</cp:revision>
  <dcterms:created xsi:type="dcterms:W3CDTF">2024-04-04T16:27:38Z</dcterms:created>
  <dcterms:modified xsi:type="dcterms:W3CDTF">2024-04-25T16:14:22Z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