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0CECD-800C-2CA6-655B-1EF586CBA0C6}" v="40" dt="2022-04-29T09:09:17.029"/>
    <p1510:client id="{8C38E5D3-19E3-4E46-93C0-591D71AE1B0C}" v="667" dt="2022-02-20T15:20:23.144"/>
    <p1510:client id="{D97EADEC-1A5F-49F1-BD30-4A7F0CAE8DE6}" v="154" dt="2022-02-25T02:05:25.183"/>
    <p1510:client id="{DBA7439C-9979-4C4B-90ED-CC4F9F794A2E}" v="739" dt="2022-02-28T01:54:14.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B019EC-3E41-4A4C-B383-47EE2D7651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783358B-953C-416F-8CC5-5A361E526B96}">
      <dgm:prSet/>
      <dgm:spPr/>
      <dgm:t>
        <a:bodyPr/>
        <a:lstStyle/>
        <a:p>
          <a:pPr>
            <a:lnSpc>
              <a:spcPct val="100000"/>
            </a:lnSpc>
          </a:pPr>
          <a:r>
            <a:rPr lang="en-US" dirty="0"/>
            <a:t>In Stock Market Prediction, the aim is to predict the future value of the financial stocks of a company. </a:t>
          </a:r>
        </a:p>
      </dgm:t>
    </dgm:pt>
    <dgm:pt modelId="{803D7090-C62A-4EE4-910C-E86A9840E486}" type="parTrans" cxnId="{37862C6F-DC1E-4A24-820B-BD71624818ED}">
      <dgm:prSet/>
      <dgm:spPr/>
      <dgm:t>
        <a:bodyPr/>
        <a:lstStyle/>
        <a:p>
          <a:endParaRPr lang="en-US"/>
        </a:p>
      </dgm:t>
    </dgm:pt>
    <dgm:pt modelId="{3792951C-64EE-489E-A005-ED26245B29FD}" type="sibTrans" cxnId="{37862C6F-DC1E-4A24-820B-BD71624818ED}">
      <dgm:prSet/>
      <dgm:spPr/>
      <dgm:t>
        <a:bodyPr/>
        <a:lstStyle/>
        <a:p>
          <a:endParaRPr lang="en-US"/>
        </a:p>
      </dgm:t>
    </dgm:pt>
    <dgm:pt modelId="{03E37339-A9A9-409C-B799-993665A18949}">
      <dgm:prSet/>
      <dgm:spPr/>
      <dgm:t>
        <a:bodyPr/>
        <a:lstStyle/>
        <a:p>
          <a:pPr>
            <a:lnSpc>
              <a:spcPct val="100000"/>
            </a:lnSpc>
          </a:pPr>
          <a:r>
            <a:rPr lang="en-US" dirty="0"/>
            <a:t>While supporters of the efficient market hypothesis believe that it is impossible to predict stock prices accurately, there are formal propositions demonstrating that accurate modeling and designing of appropriate variables may lead to models using which stock prices and stock price movement patterns can be very accurately predicted. </a:t>
          </a:r>
        </a:p>
      </dgm:t>
    </dgm:pt>
    <dgm:pt modelId="{FE3E521C-7217-4D9C-805F-96B285CA8BF8}" type="parTrans" cxnId="{37566A4B-0805-4D23-B3FC-D66C08F7D93D}">
      <dgm:prSet/>
      <dgm:spPr/>
      <dgm:t>
        <a:bodyPr/>
        <a:lstStyle/>
        <a:p>
          <a:endParaRPr lang="en-US"/>
        </a:p>
      </dgm:t>
    </dgm:pt>
    <dgm:pt modelId="{05E0E061-7444-428B-977A-2F0F5DE72F9B}" type="sibTrans" cxnId="{37566A4B-0805-4D23-B3FC-D66C08F7D93D}">
      <dgm:prSet/>
      <dgm:spPr/>
      <dgm:t>
        <a:bodyPr/>
        <a:lstStyle/>
        <a:p>
          <a:endParaRPr lang="en-US"/>
        </a:p>
      </dgm:t>
    </dgm:pt>
    <dgm:pt modelId="{9E6ECC29-6CE5-4975-8AC2-499612180B8E}">
      <dgm:prSet/>
      <dgm:spPr/>
      <dgm:t>
        <a:bodyPr/>
        <a:lstStyle/>
        <a:p>
          <a:pPr>
            <a:lnSpc>
              <a:spcPct val="100000"/>
            </a:lnSpc>
          </a:pPr>
          <a:r>
            <a:rPr lang="en-US" dirty="0"/>
            <a:t>Predicting the stock market is one of the most important applications of Machine Learning in finance. </a:t>
          </a:r>
        </a:p>
      </dgm:t>
    </dgm:pt>
    <dgm:pt modelId="{BFC6FAC7-0207-4BE3-853E-D021582F6E1A}" type="parTrans" cxnId="{F48E0816-603F-4174-888B-C7575DBB66A5}">
      <dgm:prSet/>
      <dgm:spPr/>
      <dgm:t>
        <a:bodyPr/>
        <a:lstStyle/>
        <a:p>
          <a:endParaRPr lang="en-US"/>
        </a:p>
      </dgm:t>
    </dgm:pt>
    <dgm:pt modelId="{C42EDDEF-11F5-4708-9B3C-0386EF7DCECA}" type="sibTrans" cxnId="{F48E0816-603F-4174-888B-C7575DBB66A5}">
      <dgm:prSet/>
      <dgm:spPr/>
      <dgm:t>
        <a:bodyPr/>
        <a:lstStyle/>
        <a:p>
          <a:endParaRPr lang="en-US"/>
        </a:p>
      </dgm:t>
    </dgm:pt>
    <dgm:pt modelId="{52CD1D58-CCF2-42B7-AAFA-682B6DECF704}">
      <dgm:prSet/>
      <dgm:spPr/>
      <dgm:t>
        <a:bodyPr/>
        <a:lstStyle/>
        <a:p>
          <a:pPr>
            <a:lnSpc>
              <a:spcPct val="100000"/>
            </a:lnSpc>
          </a:pPr>
          <a:r>
            <a:rPr lang="en-US" dirty="0"/>
            <a:t>The recent trend in stock market prediction technologies is the use of machine learning which makes predictions based on the values of current stock market indices by training on their previous values.</a:t>
          </a:r>
        </a:p>
      </dgm:t>
    </dgm:pt>
    <dgm:pt modelId="{7332C8CE-5BBC-4679-AA2A-9B57F046B467}" type="parTrans" cxnId="{4DE2D67A-867B-457C-96A8-6FF2E139C432}">
      <dgm:prSet/>
      <dgm:spPr/>
      <dgm:t>
        <a:bodyPr/>
        <a:lstStyle/>
        <a:p>
          <a:endParaRPr lang="en-US"/>
        </a:p>
      </dgm:t>
    </dgm:pt>
    <dgm:pt modelId="{16FB6CB0-4789-469E-B4E3-334FCAD109A2}" type="sibTrans" cxnId="{4DE2D67A-867B-457C-96A8-6FF2E139C432}">
      <dgm:prSet/>
      <dgm:spPr/>
      <dgm:t>
        <a:bodyPr/>
        <a:lstStyle/>
        <a:p>
          <a:endParaRPr lang="en-US"/>
        </a:p>
      </dgm:t>
    </dgm:pt>
    <dgm:pt modelId="{3D67102E-7E3D-4105-A9FD-CC0024B17B79}" type="pres">
      <dgm:prSet presAssocID="{37B019EC-3E41-4A4C-B383-47EE2D765103}" presName="root" presStyleCnt="0">
        <dgm:presLayoutVars>
          <dgm:dir/>
          <dgm:resizeHandles val="exact"/>
        </dgm:presLayoutVars>
      </dgm:prSet>
      <dgm:spPr/>
    </dgm:pt>
    <dgm:pt modelId="{4555DAE1-E729-4C4B-BF3D-D92275BA53A3}" type="pres">
      <dgm:prSet presAssocID="{4783358B-953C-416F-8CC5-5A361E526B96}" presName="compNode" presStyleCnt="0"/>
      <dgm:spPr/>
    </dgm:pt>
    <dgm:pt modelId="{ACAE8991-A8F9-4298-ABFA-AFE3EAF5A8DC}" type="pres">
      <dgm:prSet presAssocID="{4783358B-953C-416F-8CC5-5A361E526B96}" presName="bgRect" presStyleLbl="bgShp" presStyleIdx="0" presStyleCnt="4"/>
      <dgm:spPr/>
    </dgm:pt>
    <dgm:pt modelId="{A0A97866-3C84-49B9-97E0-9AF62FCB48A3}" type="pres">
      <dgm:prSet presAssocID="{4783358B-953C-416F-8CC5-5A361E526B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3FEF8474-BDC6-4F7B-94A7-C2248C89059D}" type="pres">
      <dgm:prSet presAssocID="{4783358B-953C-416F-8CC5-5A361E526B96}" presName="spaceRect" presStyleCnt="0"/>
      <dgm:spPr/>
    </dgm:pt>
    <dgm:pt modelId="{EB9BD2D1-90E9-45DB-AC4F-6E7E1C7CF33D}" type="pres">
      <dgm:prSet presAssocID="{4783358B-953C-416F-8CC5-5A361E526B96}" presName="parTx" presStyleLbl="revTx" presStyleIdx="0" presStyleCnt="4">
        <dgm:presLayoutVars>
          <dgm:chMax val="0"/>
          <dgm:chPref val="0"/>
        </dgm:presLayoutVars>
      </dgm:prSet>
      <dgm:spPr/>
    </dgm:pt>
    <dgm:pt modelId="{3A138E62-10B7-4896-949C-3B97710E2604}" type="pres">
      <dgm:prSet presAssocID="{3792951C-64EE-489E-A005-ED26245B29FD}" presName="sibTrans" presStyleCnt="0"/>
      <dgm:spPr/>
    </dgm:pt>
    <dgm:pt modelId="{7015C640-3DE9-4091-BDF2-44F71F111CEE}" type="pres">
      <dgm:prSet presAssocID="{03E37339-A9A9-409C-B799-993665A18949}" presName="compNode" presStyleCnt="0"/>
      <dgm:spPr/>
    </dgm:pt>
    <dgm:pt modelId="{138B0DA2-97DE-4B17-AEB0-266A8C6BF15B}" type="pres">
      <dgm:prSet presAssocID="{03E37339-A9A9-409C-B799-993665A18949}" presName="bgRect" presStyleLbl="bgShp" presStyleIdx="1" presStyleCnt="4"/>
      <dgm:spPr/>
    </dgm:pt>
    <dgm:pt modelId="{9FBF7B08-076A-4744-8450-16C9509ADCD4}" type="pres">
      <dgm:prSet presAssocID="{03E37339-A9A9-409C-B799-993665A189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CC3922EA-EB2A-4B9A-AC87-4F20420BE921}" type="pres">
      <dgm:prSet presAssocID="{03E37339-A9A9-409C-B799-993665A18949}" presName="spaceRect" presStyleCnt="0"/>
      <dgm:spPr/>
    </dgm:pt>
    <dgm:pt modelId="{594916BF-B5A7-4C2E-84F2-BC0D53863F33}" type="pres">
      <dgm:prSet presAssocID="{03E37339-A9A9-409C-B799-993665A18949}" presName="parTx" presStyleLbl="revTx" presStyleIdx="1" presStyleCnt="4">
        <dgm:presLayoutVars>
          <dgm:chMax val="0"/>
          <dgm:chPref val="0"/>
        </dgm:presLayoutVars>
      </dgm:prSet>
      <dgm:spPr/>
    </dgm:pt>
    <dgm:pt modelId="{3AB1088F-7313-44DB-AE37-97E739A1EE98}" type="pres">
      <dgm:prSet presAssocID="{05E0E061-7444-428B-977A-2F0F5DE72F9B}" presName="sibTrans" presStyleCnt="0"/>
      <dgm:spPr/>
    </dgm:pt>
    <dgm:pt modelId="{6A4D2703-F530-4E73-9AAE-CD86230982EC}" type="pres">
      <dgm:prSet presAssocID="{9E6ECC29-6CE5-4975-8AC2-499612180B8E}" presName="compNode" presStyleCnt="0"/>
      <dgm:spPr/>
    </dgm:pt>
    <dgm:pt modelId="{91FB26AB-E9C6-4403-B6DC-C5A872DEC5A1}" type="pres">
      <dgm:prSet presAssocID="{9E6ECC29-6CE5-4975-8AC2-499612180B8E}" presName="bgRect" presStyleLbl="bgShp" presStyleIdx="2" presStyleCnt="4"/>
      <dgm:spPr/>
    </dgm:pt>
    <dgm:pt modelId="{95490B7C-6D13-4385-808D-4CDEE803BAFE}" type="pres">
      <dgm:prSet presAssocID="{9E6ECC29-6CE5-4975-8AC2-499612180B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BA54E82-405A-434E-8A15-390D4E66B5C7}" type="pres">
      <dgm:prSet presAssocID="{9E6ECC29-6CE5-4975-8AC2-499612180B8E}" presName="spaceRect" presStyleCnt="0"/>
      <dgm:spPr/>
    </dgm:pt>
    <dgm:pt modelId="{F310716C-580D-4C79-847F-60179D798E16}" type="pres">
      <dgm:prSet presAssocID="{9E6ECC29-6CE5-4975-8AC2-499612180B8E}" presName="parTx" presStyleLbl="revTx" presStyleIdx="2" presStyleCnt="4">
        <dgm:presLayoutVars>
          <dgm:chMax val="0"/>
          <dgm:chPref val="0"/>
        </dgm:presLayoutVars>
      </dgm:prSet>
      <dgm:spPr/>
    </dgm:pt>
    <dgm:pt modelId="{A909C203-755F-4BCE-8B68-35A80BA2EAA7}" type="pres">
      <dgm:prSet presAssocID="{C42EDDEF-11F5-4708-9B3C-0386EF7DCECA}" presName="sibTrans" presStyleCnt="0"/>
      <dgm:spPr/>
    </dgm:pt>
    <dgm:pt modelId="{7D2C7EC5-766E-4DF3-BEB8-689BD5C9E688}" type="pres">
      <dgm:prSet presAssocID="{52CD1D58-CCF2-42B7-AAFA-682B6DECF704}" presName="compNode" presStyleCnt="0"/>
      <dgm:spPr/>
    </dgm:pt>
    <dgm:pt modelId="{0687B7CE-AD23-41B8-BA37-6807DE11304B}" type="pres">
      <dgm:prSet presAssocID="{52CD1D58-CCF2-42B7-AAFA-682B6DECF704}" presName="bgRect" presStyleLbl="bgShp" presStyleIdx="3" presStyleCnt="4"/>
      <dgm:spPr/>
    </dgm:pt>
    <dgm:pt modelId="{F98C3EA0-EC3D-4E17-BC4A-6E2CB73CF5C6}" type="pres">
      <dgm:prSet presAssocID="{52CD1D58-CCF2-42B7-AAFA-682B6DECF7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191203C8-B318-45B9-B00B-0626728D2C87}" type="pres">
      <dgm:prSet presAssocID="{52CD1D58-CCF2-42B7-AAFA-682B6DECF704}" presName="spaceRect" presStyleCnt="0"/>
      <dgm:spPr/>
    </dgm:pt>
    <dgm:pt modelId="{51A16C1E-F553-4822-B269-32196776B3D3}" type="pres">
      <dgm:prSet presAssocID="{52CD1D58-CCF2-42B7-AAFA-682B6DECF704}" presName="parTx" presStyleLbl="revTx" presStyleIdx="3" presStyleCnt="4">
        <dgm:presLayoutVars>
          <dgm:chMax val="0"/>
          <dgm:chPref val="0"/>
        </dgm:presLayoutVars>
      </dgm:prSet>
      <dgm:spPr/>
    </dgm:pt>
  </dgm:ptLst>
  <dgm:cxnLst>
    <dgm:cxn modelId="{FC5C1E0C-56A4-4593-A007-1FF0B035C111}" type="presOf" srcId="{9E6ECC29-6CE5-4975-8AC2-499612180B8E}" destId="{F310716C-580D-4C79-847F-60179D798E16}" srcOrd="0" destOrd="0" presId="urn:microsoft.com/office/officeart/2018/2/layout/IconVerticalSolidList"/>
    <dgm:cxn modelId="{EADC480E-8D44-4ED4-B0F6-A8C5355E684F}" type="presOf" srcId="{03E37339-A9A9-409C-B799-993665A18949}" destId="{594916BF-B5A7-4C2E-84F2-BC0D53863F33}" srcOrd="0" destOrd="0" presId="urn:microsoft.com/office/officeart/2018/2/layout/IconVerticalSolidList"/>
    <dgm:cxn modelId="{F48E0816-603F-4174-888B-C7575DBB66A5}" srcId="{37B019EC-3E41-4A4C-B383-47EE2D765103}" destId="{9E6ECC29-6CE5-4975-8AC2-499612180B8E}" srcOrd="2" destOrd="0" parTransId="{BFC6FAC7-0207-4BE3-853E-D021582F6E1A}" sibTransId="{C42EDDEF-11F5-4708-9B3C-0386EF7DCECA}"/>
    <dgm:cxn modelId="{98C22445-0FBD-4CD6-8BC6-BD2D3081C061}" type="presOf" srcId="{52CD1D58-CCF2-42B7-AAFA-682B6DECF704}" destId="{51A16C1E-F553-4822-B269-32196776B3D3}" srcOrd="0" destOrd="0" presId="urn:microsoft.com/office/officeart/2018/2/layout/IconVerticalSolidList"/>
    <dgm:cxn modelId="{37566A4B-0805-4D23-B3FC-D66C08F7D93D}" srcId="{37B019EC-3E41-4A4C-B383-47EE2D765103}" destId="{03E37339-A9A9-409C-B799-993665A18949}" srcOrd="1" destOrd="0" parTransId="{FE3E521C-7217-4D9C-805F-96B285CA8BF8}" sibTransId="{05E0E061-7444-428B-977A-2F0F5DE72F9B}"/>
    <dgm:cxn modelId="{576B546E-854E-47AE-82F5-BE5CC0A2626A}" type="presOf" srcId="{4783358B-953C-416F-8CC5-5A361E526B96}" destId="{EB9BD2D1-90E9-45DB-AC4F-6E7E1C7CF33D}" srcOrd="0" destOrd="0" presId="urn:microsoft.com/office/officeart/2018/2/layout/IconVerticalSolidList"/>
    <dgm:cxn modelId="{37862C6F-DC1E-4A24-820B-BD71624818ED}" srcId="{37B019EC-3E41-4A4C-B383-47EE2D765103}" destId="{4783358B-953C-416F-8CC5-5A361E526B96}" srcOrd="0" destOrd="0" parTransId="{803D7090-C62A-4EE4-910C-E86A9840E486}" sibTransId="{3792951C-64EE-489E-A005-ED26245B29FD}"/>
    <dgm:cxn modelId="{4DE2D67A-867B-457C-96A8-6FF2E139C432}" srcId="{37B019EC-3E41-4A4C-B383-47EE2D765103}" destId="{52CD1D58-CCF2-42B7-AAFA-682B6DECF704}" srcOrd="3" destOrd="0" parTransId="{7332C8CE-5BBC-4679-AA2A-9B57F046B467}" sibTransId="{16FB6CB0-4789-469E-B4E3-334FCAD109A2}"/>
    <dgm:cxn modelId="{F3CBF893-A24F-40BD-8CB1-86945E0B3DE8}" type="presOf" srcId="{37B019EC-3E41-4A4C-B383-47EE2D765103}" destId="{3D67102E-7E3D-4105-A9FD-CC0024B17B79}" srcOrd="0" destOrd="0" presId="urn:microsoft.com/office/officeart/2018/2/layout/IconVerticalSolidList"/>
    <dgm:cxn modelId="{75C0B75E-1989-4422-B9F1-CC2A59CEED07}" type="presParOf" srcId="{3D67102E-7E3D-4105-A9FD-CC0024B17B79}" destId="{4555DAE1-E729-4C4B-BF3D-D92275BA53A3}" srcOrd="0" destOrd="0" presId="urn:microsoft.com/office/officeart/2018/2/layout/IconVerticalSolidList"/>
    <dgm:cxn modelId="{384F552D-56C1-49EE-9575-55189504C797}" type="presParOf" srcId="{4555DAE1-E729-4C4B-BF3D-D92275BA53A3}" destId="{ACAE8991-A8F9-4298-ABFA-AFE3EAF5A8DC}" srcOrd="0" destOrd="0" presId="urn:microsoft.com/office/officeart/2018/2/layout/IconVerticalSolidList"/>
    <dgm:cxn modelId="{53AF9A46-4E16-4EE7-9B3F-C25F786FA88C}" type="presParOf" srcId="{4555DAE1-E729-4C4B-BF3D-D92275BA53A3}" destId="{A0A97866-3C84-49B9-97E0-9AF62FCB48A3}" srcOrd="1" destOrd="0" presId="urn:microsoft.com/office/officeart/2018/2/layout/IconVerticalSolidList"/>
    <dgm:cxn modelId="{9E332019-B005-41E5-B563-686FA568E8F8}" type="presParOf" srcId="{4555DAE1-E729-4C4B-BF3D-D92275BA53A3}" destId="{3FEF8474-BDC6-4F7B-94A7-C2248C89059D}" srcOrd="2" destOrd="0" presId="urn:microsoft.com/office/officeart/2018/2/layout/IconVerticalSolidList"/>
    <dgm:cxn modelId="{DA9A102B-81CB-4D2E-A969-B047EEBE6D3D}" type="presParOf" srcId="{4555DAE1-E729-4C4B-BF3D-D92275BA53A3}" destId="{EB9BD2D1-90E9-45DB-AC4F-6E7E1C7CF33D}" srcOrd="3" destOrd="0" presId="urn:microsoft.com/office/officeart/2018/2/layout/IconVerticalSolidList"/>
    <dgm:cxn modelId="{E4DD20C4-D2C1-4B8F-BCF5-90A4CE678DD7}" type="presParOf" srcId="{3D67102E-7E3D-4105-A9FD-CC0024B17B79}" destId="{3A138E62-10B7-4896-949C-3B97710E2604}" srcOrd="1" destOrd="0" presId="urn:microsoft.com/office/officeart/2018/2/layout/IconVerticalSolidList"/>
    <dgm:cxn modelId="{4CA27737-F6F3-4A61-9E37-4C1B9070EB62}" type="presParOf" srcId="{3D67102E-7E3D-4105-A9FD-CC0024B17B79}" destId="{7015C640-3DE9-4091-BDF2-44F71F111CEE}" srcOrd="2" destOrd="0" presId="urn:microsoft.com/office/officeart/2018/2/layout/IconVerticalSolidList"/>
    <dgm:cxn modelId="{1CA7CBED-B78F-4706-A6FC-0DD79A94BA07}" type="presParOf" srcId="{7015C640-3DE9-4091-BDF2-44F71F111CEE}" destId="{138B0DA2-97DE-4B17-AEB0-266A8C6BF15B}" srcOrd="0" destOrd="0" presId="urn:microsoft.com/office/officeart/2018/2/layout/IconVerticalSolidList"/>
    <dgm:cxn modelId="{E3F2E43C-59E5-4382-9884-E0F5D79C671D}" type="presParOf" srcId="{7015C640-3DE9-4091-BDF2-44F71F111CEE}" destId="{9FBF7B08-076A-4744-8450-16C9509ADCD4}" srcOrd="1" destOrd="0" presId="urn:microsoft.com/office/officeart/2018/2/layout/IconVerticalSolidList"/>
    <dgm:cxn modelId="{3183F7AD-C80C-4390-AADB-0E644F479AA8}" type="presParOf" srcId="{7015C640-3DE9-4091-BDF2-44F71F111CEE}" destId="{CC3922EA-EB2A-4B9A-AC87-4F20420BE921}" srcOrd="2" destOrd="0" presId="urn:microsoft.com/office/officeart/2018/2/layout/IconVerticalSolidList"/>
    <dgm:cxn modelId="{E1E3625E-0941-480B-8FDD-179300E36E16}" type="presParOf" srcId="{7015C640-3DE9-4091-BDF2-44F71F111CEE}" destId="{594916BF-B5A7-4C2E-84F2-BC0D53863F33}" srcOrd="3" destOrd="0" presId="urn:microsoft.com/office/officeart/2018/2/layout/IconVerticalSolidList"/>
    <dgm:cxn modelId="{326D08A5-81E7-4C22-96F9-E9DC29EAFEE6}" type="presParOf" srcId="{3D67102E-7E3D-4105-A9FD-CC0024B17B79}" destId="{3AB1088F-7313-44DB-AE37-97E739A1EE98}" srcOrd="3" destOrd="0" presId="urn:microsoft.com/office/officeart/2018/2/layout/IconVerticalSolidList"/>
    <dgm:cxn modelId="{D975B1FB-EF67-485C-9A13-8308A0D9E923}" type="presParOf" srcId="{3D67102E-7E3D-4105-A9FD-CC0024B17B79}" destId="{6A4D2703-F530-4E73-9AAE-CD86230982EC}" srcOrd="4" destOrd="0" presId="urn:microsoft.com/office/officeart/2018/2/layout/IconVerticalSolidList"/>
    <dgm:cxn modelId="{B194437D-8755-4BA9-9A69-6570F54848FF}" type="presParOf" srcId="{6A4D2703-F530-4E73-9AAE-CD86230982EC}" destId="{91FB26AB-E9C6-4403-B6DC-C5A872DEC5A1}" srcOrd="0" destOrd="0" presId="urn:microsoft.com/office/officeart/2018/2/layout/IconVerticalSolidList"/>
    <dgm:cxn modelId="{4B283B8D-70A8-489C-A981-3406B2B1A9E8}" type="presParOf" srcId="{6A4D2703-F530-4E73-9AAE-CD86230982EC}" destId="{95490B7C-6D13-4385-808D-4CDEE803BAFE}" srcOrd="1" destOrd="0" presId="urn:microsoft.com/office/officeart/2018/2/layout/IconVerticalSolidList"/>
    <dgm:cxn modelId="{D05E46BC-0EED-4468-B950-A6CFB85E6F25}" type="presParOf" srcId="{6A4D2703-F530-4E73-9AAE-CD86230982EC}" destId="{ABA54E82-405A-434E-8A15-390D4E66B5C7}" srcOrd="2" destOrd="0" presId="urn:microsoft.com/office/officeart/2018/2/layout/IconVerticalSolidList"/>
    <dgm:cxn modelId="{D7EEC783-1CB0-4B10-98DE-FDDF060C2359}" type="presParOf" srcId="{6A4D2703-F530-4E73-9AAE-CD86230982EC}" destId="{F310716C-580D-4C79-847F-60179D798E16}" srcOrd="3" destOrd="0" presId="urn:microsoft.com/office/officeart/2018/2/layout/IconVerticalSolidList"/>
    <dgm:cxn modelId="{15FCD748-45E9-460D-806E-FBD2157967BC}" type="presParOf" srcId="{3D67102E-7E3D-4105-A9FD-CC0024B17B79}" destId="{A909C203-755F-4BCE-8B68-35A80BA2EAA7}" srcOrd="5" destOrd="0" presId="urn:microsoft.com/office/officeart/2018/2/layout/IconVerticalSolidList"/>
    <dgm:cxn modelId="{8A1A9635-424C-443D-937B-12D4901E1DB7}" type="presParOf" srcId="{3D67102E-7E3D-4105-A9FD-CC0024B17B79}" destId="{7D2C7EC5-766E-4DF3-BEB8-689BD5C9E688}" srcOrd="6" destOrd="0" presId="urn:microsoft.com/office/officeart/2018/2/layout/IconVerticalSolidList"/>
    <dgm:cxn modelId="{B2A1D88C-8121-4E2B-864C-51169B77AB81}" type="presParOf" srcId="{7D2C7EC5-766E-4DF3-BEB8-689BD5C9E688}" destId="{0687B7CE-AD23-41B8-BA37-6807DE11304B}" srcOrd="0" destOrd="0" presId="urn:microsoft.com/office/officeart/2018/2/layout/IconVerticalSolidList"/>
    <dgm:cxn modelId="{3538664C-089F-4507-A2ED-BE95646CAE48}" type="presParOf" srcId="{7D2C7EC5-766E-4DF3-BEB8-689BD5C9E688}" destId="{F98C3EA0-EC3D-4E17-BC4A-6E2CB73CF5C6}" srcOrd="1" destOrd="0" presId="urn:microsoft.com/office/officeart/2018/2/layout/IconVerticalSolidList"/>
    <dgm:cxn modelId="{A8889B68-CD5B-4794-8614-677951BDD2A6}" type="presParOf" srcId="{7D2C7EC5-766E-4DF3-BEB8-689BD5C9E688}" destId="{191203C8-B318-45B9-B00B-0626728D2C87}" srcOrd="2" destOrd="0" presId="urn:microsoft.com/office/officeart/2018/2/layout/IconVerticalSolidList"/>
    <dgm:cxn modelId="{175668F6-EA89-416E-A8C6-A0E0FBDAE899}" type="presParOf" srcId="{7D2C7EC5-766E-4DF3-BEB8-689BD5C9E688}" destId="{51A16C1E-F553-4822-B269-32196776B3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3A6638-A090-4C75-B09B-37020690CB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2D88F0-C15E-4148-8B5F-3CC949FEA345}">
      <dgm:prSet/>
      <dgm:spPr/>
      <dgm:t>
        <a:bodyPr/>
        <a:lstStyle/>
        <a:p>
          <a:pPr>
            <a:lnSpc>
              <a:spcPct val="100000"/>
            </a:lnSpc>
          </a:pPr>
          <a:r>
            <a:rPr lang="en-US"/>
            <a:t>In the future, the accuracy of the stock market prediction system can be further improved by utilizing a much bigger dataset than the one being utilized currently. </a:t>
          </a:r>
        </a:p>
      </dgm:t>
    </dgm:pt>
    <dgm:pt modelId="{936CD91D-7764-491D-B433-A52BC1084526}" type="parTrans" cxnId="{757555CC-6A79-45C8-8590-6788F1ADBBA8}">
      <dgm:prSet/>
      <dgm:spPr/>
      <dgm:t>
        <a:bodyPr/>
        <a:lstStyle/>
        <a:p>
          <a:endParaRPr lang="en-US"/>
        </a:p>
      </dgm:t>
    </dgm:pt>
    <dgm:pt modelId="{009A3CD9-0081-4BCA-974C-FC0D35DA1FAD}" type="sibTrans" cxnId="{757555CC-6A79-45C8-8590-6788F1ADBBA8}">
      <dgm:prSet/>
      <dgm:spPr/>
      <dgm:t>
        <a:bodyPr/>
        <a:lstStyle/>
        <a:p>
          <a:endParaRPr lang="en-US"/>
        </a:p>
      </dgm:t>
    </dgm:pt>
    <dgm:pt modelId="{890D97C0-CB54-4C3D-A07F-BA37A11FA87B}">
      <dgm:prSet/>
      <dgm:spPr/>
      <dgm:t>
        <a:bodyPr/>
        <a:lstStyle/>
        <a:p>
          <a:pPr>
            <a:lnSpc>
              <a:spcPct val="100000"/>
            </a:lnSpc>
          </a:pPr>
          <a:r>
            <a:rPr lang="en-US"/>
            <a:t>Furthermore, other emerging models of Machine Learning could also be studied to check for the accuracy rate resulted by them.</a:t>
          </a:r>
        </a:p>
      </dgm:t>
    </dgm:pt>
    <dgm:pt modelId="{8A1D7AD2-DE6C-4771-A52C-1B951C77260B}" type="parTrans" cxnId="{BAE2C9C0-ACF2-48F4-B3F9-386A14A08812}">
      <dgm:prSet/>
      <dgm:spPr/>
      <dgm:t>
        <a:bodyPr/>
        <a:lstStyle/>
        <a:p>
          <a:endParaRPr lang="en-US"/>
        </a:p>
      </dgm:t>
    </dgm:pt>
    <dgm:pt modelId="{3ABE01E9-27EE-46D7-922F-BBAF750BB5E5}" type="sibTrans" cxnId="{BAE2C9C0-ACF2-48F4-B3F9-386A14A08812}">
      <dgm:prSet/>
      <dgm:spPr/>
      <dgm:t>
        <a:bodyPr/>
        <a:lstStyle/>
        <a:p>
          <a:endParaRPr lang="en-US"/>
        </a:p>
      </dgm:t>
    </dgm:pt>
    <dgm:pt modelId="{BD7D70C0-A46C-4B20-8F17-0C4E0FA172D7}">
      <dgm:prSet/>
      <dgm:spPr/>
      <dgm:t>
        <a:bodyPr/>
        <a:lstStyle/>
        <a:p>
          <a:pPr>
            <a:lnSpc>
              <a:spcPct val="100000"/>
            </a:lnSpc>
          </a:pPr>
          <a:r>
            <a:rPr lang="en-US"/>
            <a:t>Sentiment analysis though Machine Learning on how news affects the stock prices of a company is also a very promising area.</a:t>
          </a:r>
        </a:p>
      </dgm:t>
    </dgm:pt>
    <dgm:pt modelId="{50D7EA7D-E76C-49AD-89A7-3AB6AA90B8DB}" type="parTrans" cxnId="{19D1C382-4FFF-45BE-86D6-7747B322EBBC}">
      <dgm:prSet/>
      <dgm:spPr/>
      <dgm:t>
        <a:bodyPr/>
        <a:lstStyle/>
        <a:p>
          <a:endParaRPr lang="en-US"/>
        </a:p>
      </dgm:t>
    </dgm:pt>
    <dgm:pt modelId="{F503D11C-F70A-4CF5-A2FE-44BA8F48AC41}" type="sibTrans" cxnId="{19D1C382-4FFF-45BE-86D6-7747B322EBBC}">
      <dgm:prSet/>
      <dgm:spPr/>
      <dgm:t>
        <a:bodyPr/>
        <a:lstStyle/>
        <a:p>
          <a:endParaRPr lang="en-US"/>
        </a:p>
      </dgm:t>
    </dgm:pt>
    <dgm:pt modelId="{B0F7F41F-6ACA-4A32-A812-24ACFE015CCE}" type="pres">
      <dgm:prSet presAssocID="{603A6638-A090-4C75-B09B-37020690CB23}" presName="root" presStyleCnt="0">
        <dgm:presLayoutVars>
          <dgm:dir/>
          <dgm:resizeHandles val="exact"/>
        </dgm:presLayoutVars>
      </dgm:prSet>
      <dgm:spPr/>
    </dgm:pt>
    <dgm:pt modelId="{11C4DCDC-6706-408E-B6E1-51DFA34D479B}" type="pres">
      <dgm:prSet presAssocID="{7A2D88F0-C15E-4148-8B5F-3CC949FEA345}" presName="compNode" presStyleCnt="0"/>
      <dgm:spPr/>
    </dgm:pt>
    <dgm:pt modelId="{3AE9DB1B-7CBA-4899-A619-3F8FE5DBF11B}" type="pres">
      <dgm:prSet presAssocID="{7A2D88F0-C15E-4148-8B5F-3CC949FEA345}" presName="bgRect" presStyleLbl="bgShp" presStyleIdx="0" presStyleCnt="3"/>
      <dgm:spPr/>
    </dgm:pt>
    <dgm:pt modelId="{BA82FDEA-6344-4BD0-94FF-A2725B56496B}" type="pres">
      <dgm:prSet presAssocID="{7A2D88F0-C15E-4148-8B5F-3CC949FEA3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AE4FFFA-BF22-4065-B224-C3641E9AF7BC}" type="pres">
      <dgm:prSet presAssocID="{7A2D88F0-C15E-4148-8B5F-3CC949FEA345}" presName="spaceRect" presStyleCnt="0"/>
      <dgm:spPr/>
    </dgm:pt>
    <dgm:pt modelId="{4A6C5D37-B15D-4DD3-B17A-13B4A1D9B3BB}" type="pres">
      <dgm:prSet presAssocID="{7A2D88F0-C15E-4148-8B5F-3CC949FEA345}" presName="parTx" presStyleLbl="revTx" presStyleIdx="0" presStyleCnt="3">
        <dgm:presLayoutVars>
          <dgm:chMax val="0"/>
          <dgm:chPref val="0"/>
        </dgm:presLayoutVars>
      </dgm:prSet>
      <dgm:spPr/>
    </dgm:pt>
    <dgm:pt modelId="{485A1513-8A88-4973-8206-3A92606BE533}" type="pres">
      <dgm:prSet presAssocID="{009A3CD9-0081-4BCA-974C-FC0D35DA1FAD}" presName="sibTrans" presStyleCnt="0"/>
      <dgm:spPr/>
    </dgm:pt>
    <dgm:pt modelId="{67DA63F4-3985-4411-88DC-809A3D623A31}" type="pres">
      <dgm:prSet presAssocID="{890D97C0-CB54-4C3D-A07F-BA37A11FA87B}" presName="compNode" presStyleCnt="0"/>
      <dgm:spPr/>
    </dgm:pt>
    <dgm:pt modelId="{59F68F77-CD0A-4D83-B6D9-F834B1E57129}" type="pres">
      <dgm:prSet presAssocID="{890D97C0-CB54-4C3D-A07F-BA37A11FA87B}" presName="bgRect" presStyleLbl="bgShp" presStyleIdx="1" presStyleCnt="3"/>
      <dgm:spPr/>
    </dgm:pt>
    <dgm:pt modelId="{70E86555-8D5D-4535-BEC5-C4E6EBB5C2A1}" type="pres">
      <dgm:prSet presAssocID="{890D97C0-CB54-4C3D-A07F-BA37A11FA8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5C5CD41-6F47-4823-9A75-4F92724958FF}" type="pres">
      <dgm:prSet presAssocID="{890D97C0-CB54-4C3D-A07F-BA37A11FA87B}" presName="spaceRect" presStyleCnt="0"/>
      <dgm:spPr/>
    </dgm:pt>
    <dgm:pt modelId="{D34D393A-48EC-43BE-B16B-0E2F06C52B89}" type="pres">
      <dgm:prSet presAssocID="{890D97C0-CB54-4C3D-A07F-BA37A11FA87B}" presName="parTx" presStyleLbl="revTx" presStyleIdx="1" presStyleCnt="3">
        <dgm:presLayoutVars>
          <dgm:chMax val="0"/>
          <dgm:chPref val="0"/>
        </dgm:presLayoutVars>
      </dgm:prSet>
      <dgm:spPr/>
    </dgm:pt>
    <dgm:pt modelId="{981016BF-9647-49A2-A562-55ABD74CAA69}" type="pres">
      <dgm:prSet presAssocID="{3ABE01E9-27EE-46D7-922F-BBAF750BB5E5}" presName="sibTrans" presStyleCnt="0"/>
      <dgm:spPr/>
    </dgm:pt>
    <dgm:pt modelId="{F598BEFF-0388-46C2-A0C0-F9FCA61BAF2E}" type="pres">
      <dgm:prSet presAssocID="{BD7D70C0-A46C-4B20-8F17-0C4E0FA172D7}" presName="compNode" presStyleCnt="0"/>
      <dgm:spPr/>
    </dgm:pt>
    <dgm:pt modelId="{66EA1DA4-CD6A-46A5-98A1-BFF48458CA0D}" type="pres">
      <dgm:prSet presAssocID="{BD7D70C0-A46C-4B20-8F17-0C4E0FA172D7}" presName="bgRect" presStyleLbl="bgShp" presStyleIdx="2" presStyleCnt="3"/>
      <dgm:spPr/>
    </dgm:pt>
    <dgm:pt modelId="{F3823E13-BD03-4DEB-8B71-FF7F279A1E02}" type="pres">
      <dgm:prSet presAssocID="{BD7D70C0-A46C-4B20-8F17-0C4E0FA172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B2341D09-0FEC-4B41-8C14-43688BD3B894}" type="pres">
      <dgm:prSet presAssocID="{BD7D70C0-A46C-4B20-8F17-0C4E0FA172D7}" presName="spaceRect" presStyleCnt="0"/>
      <dgm:spPr/>
    </dgm:pt>
    <dgm:pt modelId="{3ACC47AC-8A66-4D73-869D-C4FF136015B2}" type="pres">
      <dgm:prSet presAssocID="{BD7D70C0-A46C-4B20-8F17-0C4E0FA172D7}" presName="parTx" presStyleLbl="revTx" presStyleIdx="2" presStyleCnt="3">
        <dgm:presLayoutVars>
          <dgm:chMax val="0"/>
          <dgm:chPref val="0"/>
        </dgm:presLayoutVars>
      </dgm:prSet>
      <dgm:spPr/>
    </dgm:pt>
  </dgm:ptLst>
  <dgm:cxnLst>
    <dgm:cxn modelId="{41D6B34B-FDD5-41B1-B1D8-4B3546C0A279}" type="presOf" srcId="{603A6638-A090-4C75-B09B-37020690CB23}" destId="{B0F7F41F-6ACA-4A32-A812-24ACFE015CCE}" srcOrd="0" destOrd="0" presId="urn:microsoft.com/office/officeart/2018/2/layout/IconVerticalSolidList"/>
    <dgm:cxn modelId="{19D1C382-4FFF-45BE-86D6-7747B322EBBC}" srcId="{603A6638-A090-4C75-B09B-37020690CB23}" destId="{BD7D70C0-A46C-4B20-8F17-0C4E0FA172D7}" srcOrd="2" destOrd="0" parTransId="{50D7EA7D-E76C-49AD-89A7-3AB6AA90B8DB}" sibTransId="{F503D11C-F70A-4CF5-A2FE-44BA8F48AC41}"/>
    <dgm:cxn modelId="{7E7B1887-2D91-466C-A1F0-9CE22A36BED2}" type="presOf" srcId="{890D97C0-CB54-4C3D-A07F-BA37A11FA87B}" destId="{D34D393A-48EC-43BE-B16B-0E2F06C52B89}" srcOrd="0" destOrd="0" presId="urn:microsoft.com/office/officeart/2018/2/layout/IconVerticalSolidList"/>
    <dgm:cxn modelId="{517C22AB-244B-4723-A7BC-69192EC4D7AB}" type="presOf" srcId="{7A2D88F0-C15E-4148-8B5F-3CC949FEA345}" destId="{4A6C5D37-B15D-4DD3-B17A-13B4A1D9B3BB}" srcOrd="0" destOrd="0" presId="urn:microsoft.com/office/officeart/2018/2/layout/IconVerticalSolidList"/>
    <dgm:cxn modelId="{BAE2C9C0-ACF2-48F4-B3F9-386A14A08812}" srcId="{603A6638-A090-4C75-B09B-37020690CB23}" destId="{890D97C0-CB54-4C3D-A07F-BA37A11FA87B}" srcOrd="1" destOrd="0" parTransId="{8A1D7AD2-DE6C-4771-A52C-1B951C77260B}" sibTransId="{3ABE01E9-27EE-46D7-922F-BBAF750BB5E5}"/>
    <dgm:cxn modelId="{757555CC-6A79-45C8-8590-6788F1ADBBA8}" srcId="{603A6638-A090-4C75-B09B-37020690CB23}" destId="{7A2D88F0-C15E-4148-8B5F-3CC949FEA345}" srcOrd="0" destOrd="0" parTransId="{936CD91D-7764-491D-B433-A52BC1084526}" sibTransId="{009A3CD9-0081-4BCA-974C-FC0D35DA1FAD}"/>
    <dgm:cxn modelId="{2B5306D2-36AB-45C4-AD27-1D083C9BA85E}" type="presOf" srcId="{BD7D70C0-A46C-4B20-8F17-0C4E0FA172D7}" destId="{3ACC47AC-8A66-4D73-869D-C4FF136015B2}" srcOrd="0" destOrd="0" presId="urn:microsoft.com/office/officeart/2018/2/layout/IconVerticalSolidList"/>
    <dgm:cxn modelId="{7B226B86-F9E0-4563-994F-81853FCE1365}" type="presParOf" srcId="{B0F7F41F-6ACA-4A32-A812-24ACFE015CCE}" destId="{11C4DCDC-6706-408E-B6E1-51DFA34D479B}" srcOrd="0" destOrd="0" presId="urn:microsoft.com/office/officeart/2018/2/layout/IconVerticalSolidList"/>
    <dgm:cxn modelId="{EC0BC925-9C46-4FAD-914F-1B82FF08CFBE}" type="presParOf" srcId="{11C4DCDC-6706-408E-B6E1-51DFA34D479B}" destId="{3AE9DB1B-7CBA-4899-A619-3F8FE5DBF11B}" srcOrd="0" destOrd="0" presId="urn:microsoft.com/office/officeart/2018/2/layout/IconVerticalSolidList"/>
    <dgm:cxn modelId="{E99472DA-1CF2-4FDC-9CBE-688AAFFFC212}" type="presParOf" srcId="{11C4DCDC-6706-408E-B6E1-51DFA34D479B}" destId="{BA82FDEA-6344-4BD0-94FF-A2725B56496B}" srcOrd="1" destOrd="0" presId="urn:microsoft.com/office/officeart/2018/2/layout/IconVerticalSolidList"/>
    <dgm:cxn modelId="{916C1C9A-A532-4BC7-8FCE-E9AB391C118B}" type="presParOf" srcId="{11C4DCDC-6706-408E-B6E1-51DFA34D479B}" destId="{EAE4FFFA-BF22-4065-B224-C3641E9AF7BC}" srcOrd="2" destOrd="0" presId="urn:microsoft.com/office/officeart/2018/2/layout/IconVerticalSolidList"/>
    <dgm:cxn modelId="{EA7D5D80-CDB3-4F38-A8A0-281B931217B1}" type="presParOf" srcId="{11C4DCDC-6706-408E-B6E1-51DFA34D479B}" destId="{4A6C5D37-B15D-4DD3-B17A-13B4A1D9B3BB}" srcOrd="3" destOrd="0" presId="urn:microsoft.com/office/officeart/2018/2/layout/IconVerticalSolidList"/>
    <dgm:cxn modelId="{AA35B615-4A43-4900-894B-F8DCA2208BA7}" type="presParOf" srcId="{B0F7F41F-6ACA-4A32-A812-24ACFE015CCE}" destId="{485A1513-8A88-4973-8206-3A92606BE533}" srcOrd="1" destOrd="0" presId="urn:microsoft.com/office/officeart/2018/2/layout/IconVerticalSolidList"/>
    <dgm:cxn modelId="{A83C196B-2402-4056-8BC0-B5F24E15E5E1}" type="presParOf" srcId="{B0F7F41F-6ACA-4A32-A812-24ACFE015CCE}" destId="{67DA63F4-3985-4411-88DC-809A3D623A31}" srcOrd="2" destOrd="0" presId="urn:microsoft.com/office/officeart/2018/2/layout/IconVerticalSolidList"/>
    <dgm:cxn modelId="{4734E894-FC97-41B8-AD74-B175A8DE28D1}" type="presParOf" srcId="{67DA63F4-3985-4411-88DC-809A3D623A31}" destId="{59F68F77-CD0A-4D83-B6D9-F834B1E57129}" srcOrd="0" destOrd="0" presId="urn:microsoft.com/office/officeart/2018/2/layout/IconVerticalSolidList"/>
    <dgm:cxn modelId="{F5B9402A-FFB5-4915-95B5-91BD50C71C67}" type="presParOf" srcId="{67DA63F4-3985-4411-88DC-809A3D623A31}" destId="{70E86555-8D5D-4535-BEC5-C4E6EBB5C2A1}" srcOrd="1" destOrd="0" presId="urn:microsoft.com/office/officeart/2018/2/layout/IconVerticalSolidList"/>
    <dgm:cxn modelId="{A54143AC-F3F6-41F0-AA3F-BD45500FC58F}" type="presParOf" srcId="{67DA63F4-3985-4411-88DC-809A3D623A31}" destId="{75C5CD41-6F47-4823-9A75-4F92724958FF}" srcOrd="2" destOrd="0" presId="urn:microsoft.com/office/officeart/2018/2/layout/IconVerticalSolidList"/>
    <dgm:cxn modelId="{67F5860B-DF43-4FC6-BE2E-4A8BBB4FF8B9}" type="presParOf" srcId="{67DA63F4-3985-4411-88DC-809A3D623A31}" destId="{D34D393A-48EC-43BE-B16B-0E2F06C52B89}" srcOrd="3" destOrd="0" presId="urn:microsoft.com/office/officeart/2018/2/layout/IconVerticalSolidList"/>
    <dgm:cxn modelId="{6C280B25-A99E-4178-A912-58437BB2C6E3}" type="presParOf" srcId="{B0F7F41F-6ACA-4A32-A812-24ACFE015CCE}" destId="{981016BF-9647-49A2-A562-55ABD74CAA69}" srcOrd="3" destOrd="0" presId="urn:microsoft.com/office/officeart/2018/2/layout/IconVerticalSolidList"/>
    <dgm:cxn modelId="{FA7D9E16-00E2-483A-AFAA-8DCBCAE41FD5}" type="presParOf" srcId="{B0F7F41F-6ACA-4A32-A812-24ACFE015CCE}" destId="{F598BEFF-0388-46C2-A0C0-F9FCA61BAF2E}" srcOrd="4" destOrd="0" presId="urn:microsoft.com/office/officeart/2018/2/layout/IconVerticalSolidList"/>
    <dgm:cxn modelId="{8EE22FBA-8CDE-4AF2-A484-3EE24C9B2564}" type="presParOf" srcId="{F598BEFF-0388-46C2-A0C0-F9FCA61BAF2E}" destId="{66EA1DA4-CD6A-46A5-98A1-BFF48458CA0D}" srcOrd="0" destOrd="0" presId="urn:microsoft.com/office/officeart/2018/2/layout/IconVerticalSolidList"/>
    <dgm:cxn modelId="{F4514ECD-6ACF-4F41-AD7F-8EAA3740E5BE}" type="presParOf" srcId="{F598BEFF-0388-46C2-A0C0-F9FCA61BAF2E}" destId="{F3823E13-BD03-4DEB-8B71-FF7F279A1E02}" srcOrd="1" destOrd="0" presId="urn:microsoft.com/office/officeart/2018/2/layout/IconVerticalSolidList"/>
    <dgm:cxn modelId="{C10F9C06-7AF2-49AB-B04E-7A3BCBCE3509}" type="presParOf" srcId="{F598BEFF-0388-46C2-A0C0-F9FCA61BAF2E}" destId="{B2341D09-0FEC-4B41-8C14-43688BD3B894}" srcOrd="2" destOrd="0" presId="urn:microsoft.com/office/officeart/2018/2/layout/IconVerticalSolidList"/>
    <dgm:cxn modelId="{B7A7AB47-7D31-49F3-80D3-7C58B8202E21}" type="presParOf" srcId="{F598BEFF-0388-46C2-A0C0-F9FCA61BAF2E}" destId="{3ACC47AC-8A66-4D73-869D-C4FF136015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E8991-A8F9-4298-ABFA-AFE3EAF5A8DC}">
      <dsp:nvSpPr>
        <dsp:cNvPr id="0" name=""/>
        <dsp:cNvSpPr/>
      </dsp:nvSpPr>
      <dsp:spPr>
        <a:xfrm>
          <a:off x="0" y="3469"/>
          <a:ext cx="8983489" cy="753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97866-3C84-49B9-97E0-9AF62FCB48A3}">
      <dsp:nvSpPr>
        <dsp:cNvPr id="0" name=""/>
        <dsp:cNvSpPr/>
      </dsp:nvSpPr>
      <dsp:spPr>
        <a:xfrm>
          <a:off x="227816" y="172919"/>
          <a:ext cx="414616" cy="4142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BD2D1-90E9-45DB-AC4F-6E7E1C7CF33D}">
      <dsp:nvSpPr>
        <dsp:cNvPr id="0" name=""/>
        <dsp:cNvSpPr/>
      </dsp:nvSpPr>
      <dsp:spPr>
        <a:xfrm>
          <a:off x="870248" y="3469"/>
          <a:ext cx="7903824" cy="75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82" tIns="79782" rIns="79782" bIns="79782" numCol="1" spcCol="1270" anchor="ctr" anchorCtr="0">
          <a:noAutofit/>
        </a:bodyPr>
        <a:lstStyle/>
        <a:p>
          <a:pPr marL="0" lvl="0" indent="0" algn="l" defTabSz="622300">
            <a:lnSpc>
              <a:spcPct val="100000"/>
            </a:lnSpc>
            <a:spcBef>
              <a:spcPct val="0"/>
            </a:spcBef>
            <a:spcAft>
              <a:spcPct val="35000"/>
            </a:spcAft>
            <a:buNone/>
          </a:pPr>
          <a:r>
            <a:rPr lang="en-US" sz="1400" kern="1200" dirty="0"/>
            <a:t>In Stock Market Prediction, the aim is to predict the future value of the financial stocks of a company. </a:t>
          </a:r>
        </a:p>
      </dsp:txBody>
      <dsp:txXfrm>
        <a:off x="870248" y="3469"/>
        <a:ext cx="7903824" cy="753847"/>
      </dsp:txXfrm>
    </dsp:sp>
    <dsp:sp modelId="{138B0DA2-97DE-4B17-AEB0-266A8C6BF15B}">
      <dsp:nvSpPr>
        <dsp:cNvPr id="0" name=""/>
        <dsp:cNvSpPr/>
      </dsp:nvSpPr>
      <dsp:spPr>
        <a:xfrm>
          <a:off x="0" y="934692"/>
          <a:ext cx="8983489" cy="753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F7B08-076A-4744-8450-16C9509ADCD4}">
      <dsp:nvSpPr>
        <dsp:cNvPr id="0" name=""/>
        <dsp:cNvSpPr/>
      </dsp:nvSpPr>
      <dsp:spPr>
        <a:xfrm>
          <a:off x="227816" y="1104143"/>
          <a:ext cx="414616" cy="4142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4916BF-B5A7-4C2E-84F2-BC0D53863F33}">
      <dsp:nvSpPr>
        <dsp:cNvPr id="0" name=""/>
        <dsp:cNvSpPr/>
      </dsp:nvSpPr>
      <dsp:spPr>
        <a:xfrm>
          <a:off x="870248" y="934692"/>
          <a:ext cx="7903824" cy="75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82" tIns="79782" rIns="79782" bIns="79782" numCol="1" spcCol="1270" anchor="ctr" anchorCtr="0">
          <a:noAutofit/>
        </a:bodyPr>
        <a:lstStyle/>
        <a:p>
          <a:pPr marL="0" lvl="0" indent="0" algn="l" defTabSz="622300">
            <a:lnSpc>
              <a:spcPct val="100000"/>
            </a:lnSpc>
            <a:spcBef>
              <a:spcPct val="0"/>
            </a:spcBef>
            <a:spcAft>
              <a:spcPct val="35000"/>
            </a:spcAft>
            <a:buNone/>
          </a:pPr>
          <a:r>
            <a:rPr lang="en-US" sz="1400" kern="1200" dirty="0"/>
            <a:t>While supporters of the efficient market hypothesis believe that it is impossible to predict stock prices accurately, there are formal propositions demonstrating that accurate modeling and designing of appropriate variables may lead to models using which stock prices and stock price movement patterns can be very accurately predicted. </a:t>
          </a:r>
        </a:p>
      </dsp:txBody>
      <dsp:txXfrm>
        <a:off x="870248" y="934692"/>
        <a:ext cx="7903824" cy="753847"/>
      </dsp:txXfrm>
    </dsp:sp>
    <dsp:sp modelId="{91FB26AB-E9C6-4403-B6DC-C5A872DEC5A1}">
      <dsp:nvSpPr>
        <dsp:cNvPr id="0" name=""/>
        <dsp:cNvSpPr/>
      </dsp:nvSpPr>
      <dsp:spPr>
        <a:xfrm>
          <a:off x="0" y="1865916"/>
          <a:ext cx="8983489" cy="753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90B7C-6D13-4385-808D-4CDEE803BAFE}">
      <dsp:nvSpPr>
        <dsp:cNvPr id="0" name=""/>
        <dsp:cNvSpPr/>
      </dsp:nvSpPr>
      <dsp:spPr>
        <a:xfrm>
          <a:off x="227816" y="2035366"/>
          <a:ext cx="414616" cy="4142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0716C-580D-4C79-847F-60179D798E16}">
      <dsp:nvSpPr>
        <dsp:cNvPr id="0" name=""/>
        <dsp:cNvSpPr/>
      </dsp:nvSpPr>
      <dsp:spPr>
        <a:xfrm>
          <a:off x="870248" y="1865916"/>
          <a:ext cx="7903824" cy="75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82" tIns="79782" rIns="79782" bIns="79782" numCol="1" spcCol="1270" anchor="ctr" anchorCtr="0">
          <a:noAutofit/>
        </a:bodyPr>
        <a:lstStyle/>
        <a:p>
          <a:pPr marL="0" lvl="0" indent="0" algn="l" defTabSz="622300">
            <a:lnSpc>
              <a:spcPct val="100000"/>
            </a:lnSpc>
            <a:spcBef>
              <a:spcPct val="0"/>
            </a:spcBef>
            <a:spcAft>
              <a:spcPct val="35000"/>
            </a:spcAft>
            <a:buNone/>
          </a:pPr>
          <a:r>
            <a:rPr lang="en-US" sz="1400" kern="1200" dirty="0"/>
            <a:t>Predicting the stock market is one of the most important applications of Machine Learning in finance. </a:t>
          </a:r>
        </a:p>
      </dsp:txBody>
      <dsp:txXfrm>
        <a:off x="870248" y="1865916"/>
        <a:ext cx="7903824" cy="753847"/>
      </dsp:txXfrm>
    </dsp:sp>
    <dsp:sp modelId="{0687B7CE-AD23-41B8-BA37-6807DE11304B}">
      <dsp:nvSpPr>
        <dsp:cNvPr id="0" name=""/>
        <dsp:cNvSpPr/>
      </dsp:nvSpPr>
      <dsp:spPr>
        <a:xfrm>
          <a:off x="0" y="2797139"/>
          <a:ext cx="8983489" cy="753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C3EA0-EC3D-4E17-BC4A-6E2CB73CF5C6}">
      <dsp:nvSpPr>
        <dsp:cNvPr id="0" name=""/>
        <dsp:cNvSpPr/>
      </dsp:nvSpPr>
      <dsp:spPr>
        <a:xfrm>
          <a:off x="227816" y="2966590"/>
          <a:ext cx="414616" cy="4142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16C1E-F553-4822-B269-32196776B3D3}">
      <dsp:nvSpPr>
        <dsp:cNvPr id="0" name=""/>
        <dsp:cNvSpPr/>
      </dsp:nvSpPr>
      <dsp:spPr>
        <a:xfrm>
          <a:off x="870248" y="2797139"/>
          <a:ext cx="7903824" cy="75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82" tIns="79782" rIns="79782" bIns="79782" numCol="1" spcCol="1270" anchor="ctr" anchorCtr="0">
          <a:noAutofit/>
        </a:bodyPr>
        <a:lstStyle/>
        <a:p>
          <a:pPr marL="0" lvl="0" indent="0" algn="l" defTabSz="622300">
            <a:lnSpc>
              <a:spcPct val="100000"/>
            </a:lnSpc>
            <a:spcBef>
              <a:spcPct val="0"/>
            </a:spcBef>
            <a:spcAft>
              <a:spcPct val="35000"/>
            </a:spcAft>
            <a:buNone/>
          </a:pPr>
          <a:r>
            <a:rPr lang="en-US" sz="1400" kern="1200" dirty="0"/>
            <a:t>The recent trend in stock market prediction technologies is the use of machine learning which makes predictions based on the values of current stock market indices by training on their previous values.</a:t>
          </a:r>
        </a:p>
      </dsp:txBody>
      <dsp:txXfrm>
        <a:off x="870248" y="2797139"/>
        <a:ext cx="7903824" cy="753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9DB1B-7CBA-4899-A619-3F8FE5DBF11B}">
      <dsp:nvSpPr>
        <dsp:cNvPr id="0" name=""/>
        <dsp:cNvSpPr/>
      </dsp:nvSpPr>
      <dsp:spPr>
        <a:xfrm>
          <a:off x="0" y="326"/>
          <a:ext cx="9270520" cy="764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2FDEA-6344-4BD0-94FF-A2725B56496B}">
      <dsp:nvSpPr>
        <dsp:cNvPr id="0" name=""/>
        <dsp:cNvSpPr/>
      </dsp:nvSpPr>
      <dsp:spPr>
        <a:xfrm>
          <a:off x="231369" y="172419"/>
          <a:ext cx="420671" cy="420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C5D37-B15D-4DD3-B17A-13B4A1D9B3BB}">
      <dsp:nvSpPr>
        <dsp:cNvPr id="0" name=""/>
        <dsp:cNvSpPr/>
      </dsp:nvSpPr>
      <dsp:spPr>
        <a:xfrm>
          <a:off x="883410" y="326"/>
          <a:ext cx="8387109" cy="76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844550">
            <a:lnSpc>
              <a:spcPct val="100000"/>
            </a:lnSpc>
            <a:spcBef>
              <a:spcPct val="0"/>
            </a:spcBef>
            <a:spcAft>
              <a:spcPct val="35000"/>
            </a:spcAft>
            <a:buNone/>
          </a:pPr>
          <a:r>
            <a:rPr lang="en-US" sz="1900" kern="1200"/>
            <a:t>In the future, the accuracy of the stock market prediction system can be further improved by utilizing a much bigger dataset than the one being utilized currently. </a:t>
          </a:r>
        </a:p>
      </dsp:txBody>
      <dsp:txXfrm>
        <a:off x="883410" y="326"/>
        <a:ext cx="8387109" cy="764857"/>
      </dsp:txXfrm>
    </dsp:sp>
    <dsp:sp modelId="{59F68F77-CD0A-4D83-B6D9-F834B1E57129}">
      <dsp:nvSpPr>
        <dsp:cNvPr id="0" name=""/>
        <dsp:cNvSpPr/>
      </dsp:nvSpPr>
      <dsp:spPr>
        <a:xfrm>
          <a:off x="0" y="956399"/>
          <a:ext cx="9270520" cy="764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86555-8D5D-4535-BEC5-C4E6EBB5C2A1}">
      <dsp:nvSpPr>
        <dsp:cNvPr id="0" name=""/>
        <dsp:cNvSpPr/>
      </dsp:nvSpPr>
      <dsp:spPr>
        <a:xfrm>
          <a:off x="231369" y="1128492"/>
          <a:ext cx="420671" cy="420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D393A-48EC-43BE-B16B-0E2F06C52B89}">
      <dsp:nvSpPr>
        <dsp:cNvPr id="0" name=""/>
        <dsp:cNvSpPr/>
      </dsp:nvSpPr>
      <dsp:spPr>
        <a:xfrm>
          <a:off x="883410" y="956399"/>
          <a:ext cx="8387109" cy="76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844550">
            <a:lnSpc>
              <a:spcPct val="100000"/>
            </a:lnSpc>
            <a:spcBef>
              <a:spcPct val="0"/>
            </a:spcBef>
            <a:spcAft>
              <a:spcPct val="35000"/>
            </a:spcAft>
            <a:buNone/>
          </a:pPr>
          <a:r>
            <a:rPr lang="en-US" sz="1900" kern="1200"/>
            <a:t>Furthermore, other emerging models of Machine Learning could also be studied to check for the accuracy rate resulted by them.</a:t>
          </a:r>
        </a:p>
      </dsp:txBody>
      <dsp:txXfrm>
        <a:off x="883410" y="956399"/>
        <a:ext cx="8387109" cy="764857"/>
      </dsp:txXfrm>
    </dsp:sp>
    <dsp:sp modelId="{66EA1DA4-CD6A-46A5-98A1-BFF48458CA0D}">
      <dsp:nvSpPr>
        <dsp:cNvPr id="0" name=""/>
        <dsp:cNvSpPr/>
      </dsp:nvSpPr>
      <dsp:spPr>
        <a:xfrm>
          <a:off x="0" y="1912471"/>
          <a:ext cx="9270520" cy="764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823E13-BD03-4DEB-8B71-FF7F279A1E02}">
      <dsp:nvSpPr>
        <dsp:cNvPr id="0" name=""/>
        <dsp:cNvSpPr/>
      </dsp:nvSpPr>
      <dsp:spPr>
        <a:xfrm>
          <a:off x="231369" y="2084564"/>
          <a:ext cx="420671" cy="420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C47AC-8A66-4D73-869D-C4FF136015B2}">
      <dsp:nvSpPr>
        <dsp:cNvPr id="0" name=""/>
        <dsp:cNvSpPr/>
      </dsp:nvSpPr>
      <dsp:spPr>
        <a:xfrm>
          <a:off x="883410" y="1912471"/>
          <a:ext cx="8387109" cy="76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844550">
            <a:lnSpc>
              <a:spcPct val="100000"/>
            </a:lnSpc>
            <a:spcBef>
              <a:spcPct val="0"/>
            </a:spcBef>
            <a:spcAft>
              <a:spcPct val="35000"/>
            </a:spcAft>
            <a:buNone/>
          </a:pPr>
          <a:r>
            <a:rPr lang="en-US" sz="1900" kern="1200"/>
            <a:t>Sentiment analysis though Machine Learning on how news affects the stock prices of a company is also a very promising area.</a:t>
          </a:r>
        </a:p>
      </dsp:txBody>
      <dsp:txXfrm>
        <a:off x="883410" y="1912471"/>
        <a:ext cx="8387109" cy="7648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387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839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7864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399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5213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5451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2310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672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3313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4853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6371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7856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CCF8D5-B1EE-4F11-B373-176C41BDB1E4}"/>
              </a:ext>
            </a:extLst>
          </p:cNvPr>
          <p:cNvSpPr txBox="1"/>
          <p:nvPr/>
        </p:nvSpPr>
        <p:spPr>
          <a:xfrm>
            <a:off x="684365" y="813758"/>
            <a:ext cx="104063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6"/>
                </a:solidFill>
                <a:latin typeface="Calibri"/>
                <a:cs typeface="Calibri"/>
              </a:rPr>
              <a:t>STOCK PRICE PREDICTION USING DECISION TREE</a:t>
            </a:r>
            <a:endParaRPr lang="en-US" sz="4000" b="1" u="sng">
              <a:solidFill>
                <a:schemeClr val="accent6"/>
              </a:solidFill>
              <a:latin typeface="Calibri"/>
              <a:cs typeface="Calibri"/>
            </a:endParaRPr>
          </a:p>
        </p:txBody>
      </p:sp>
      <p:sp>
        <p:nvSpPr>
          <p:cNvPr id="5" name="TextBox 4">
            <a:extLst>
              <a:ext uri="{FF2B5EF4-FFF2-40B4-BE49-F238E27FC236}">
                <a16:creationId xmlns:a16="http://schemas.microsoft.com/office/drawing/2014/main" id="{2A66ED69-B17B-40C0-BDA0-476BF86FCECD}"/>
              </a:ext>
            </a:extLst>
          </p:cNvPr>
          <p:cNvSpPr txBox="1"/>
          <p:nvPr/>
        </p:nvSpPr>
        <p:spPr>
          <a:xfrm>
            <a:off x="871268" y="3042249"/>
            <a:ext cx="47128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a:cs typeface="Calibri"/>
              </a:rPr>
              <a:t>NAME       :  MOHAMMED SAMEER</a:t>
            </a:r>
          </a:p>
        </p:txBody>
      </p:sp>
      <p:sp>
        <p:nvSpPr>
          <p:cNvPr id="6" name="TextBox 5">
            <a:extLst>
              <a:ext uri="{FF2B5EF4-FFF2-40B4-BE49-F238E27FC236}">
                <a16:creationId xmlns:a16="http://schemas.microsoft.com/office/drawing/2014/main" id="{5F549BFB-783E-4021-8561-2652E7783093}"/>
              </a:ext>
            </a:extLst>
          </p:cNvPr>
          <p:cNvSpPr txBox="1"/>
          <p:nvPr/>
        </p:nvSpPr>
        <p:spPr>
          <a:xfrm>
            <a:off x="870370" y="3659577"/>
            <a:ext cx="44684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a:cs typeface="Calibri Light"/>
              </a:rPr>
              <a:t>ROLL NO. :   B19CS058</a:t>
            </a:r>
          </a:p>
        </p:txBody>
      </p:sp>
      <p:sp>
        <p:nvSpPr>
          <p:cNvPr id="8" name="TextBox 7">
            <a:extLst>
              <a:ext uri="{FF2B5EF4-FFF2-40B4-BE49-F238E27FC236}">
                <a16:creationId xmlns:a16="http://schemas.microsoft.com/office/drawing/2014/main" id="{2558FCA7-DA30-40A7-8716-80B1FCED6CC3}"/>
              </a:ext>
            </a:extLst>
          </p:cNvPr>
          <p:cNvSpPr txBox="1"/>
          <p:nvPr/>
        </p:nvSpPr>
        <p:spPr>
          <a:xfrm>
            <a:off x="868573" y="4276006"/>
            <a:ext cx="28438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a:cs typeface="Calibri"/>
              </a:rPr>
              <a:t>SECTION   :  6CSE1</a:t>
            </a:r>
          </a:p>
        </p:txBody>
      </p:sp>
      <p:sp>
        <p:nvSpPr>
          <p:cNvPr id="10" name="TextBox 9">
            <a:extLst>
              <a:ext uri="{FF2B5EF4-FFF2-40B4-BE49-F238E27FC236}">
                <a16:creationId xmlns:a16="http://schemas.microsoft.com/office/drawing/2014/main" id="{74761EEC-0F3A-4EDD-AD66-A273AB33D1CD}"/>
              </a:ext>
            </a:extLst>
          </p:cNvPr>
          <p:cNvSpPr txBox="1"/>
          <p:nvPr/>
        </p:nvSpPr>
        <p:spPr>
          <a:xfrm>
            <a:off x="866775" y="4935568"/>
            <a:ext cx="39940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a:cs typeface="Calibri"/>
              </a:rPr>
              <a:t>SUPERVISOR      :   L.MOHAN SIR</a:t>
            </a:r>
          </a:p>
        </p:txBody>
      </p:sp>
      <p:sp>
        <p:nvSpPr>
          <p:cNvPr id="11" name="TextBox 10">
            <a:extLst>
              <a:ext uri="{FF2B5EF4-FFF2-40B4-BE49-F238E27FC236}">
                <a16:creationId xmlns:a16="http://schemas.microsoft.com/office/drawing/2014/main" id="{9E92DCAC-78EB-48B0-866C-9E21B52C698C}"/>
              </a:ext>
            </a:extLst>
          </p:cNvPr>
          <p:cNvSpPr txBox="1"/>
          <p:nvPr/>
        </p:nvSpPr>
        <p:spPr>
          <a:xfrm>
            <a:off x="865876" y="5639159"/>
            <a:ext cx="70132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a:cs typeface="Calibri"/>
              </a:rPr>
              <a:t>COORDINATOR  :   N.C SANTHOSH KUMAR SIR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2D1FC906-725F-4E9D-91D4-6871D8A39B4B}"/>
              </a:ext>
            </a:extLst>
          </p:cNvPr>
          <p:cNvSpPr txBox="1"/>
          <p:nvPr/>
        </p:nvSpPr>
        <p:spPr>
          <a:xfrm>
            <a:off x="1069849" y="1298448"/>
            <a:ext cx="3258688" cy="32552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500" b="1" spc="-100">
                <a:solidFill>
                  <a:srgbClr val="FFFFFF"/>
                </a:solidFill>
                <a:latin typeface="+mj-lt"/>
                <a:ea typeface="+mj-ea"/>
                <a:cs typeface="+mj-cs"/>
              </a:rPr>
              <a:t>Decision Tree Algorithm</a:t>
            </a:r>
          </a:p>
          <a:p>
            <a:pPr>
              <a:lnSpc>
                <a:spcPct val="90000"/>
              </a:lnSpc>
              <a:spcBef>
                <a:spcPct val="0"/>
              </a:spcBef>
              <a:spcAft>
                <a:spcPts val="600"/>
              </a:spcAft>
            </a:pPr>
            <a:endParaRPr lang="en-US" sz="5500" spc="-100">
              <a:solidFill>
                <a:srgbClr val="FFFFFF"/>
              </a:solidFill>
              <a:latin typeface="+mj-lt"/>
              <a:ea typeface="+mj-ea"/>
              <a:cs typeface="+mj-cs"/>
            </a:endParaRPr>
          </a:p>
        </p:txBody>
      </p:sp>
      <p:pic>
        <p:nvPicPr>
          <p:cNvPr id="2" name="Picture 2" descr="Diagram&#10;&#10;Description automatically generated">
            <a:extLst>
              <a:ext uri="{FF2B5EF4-FFF2-40B4-BE49-F238E27FC236}">
                <a16:creationId xmlns:a16="http://schemas.microsoft.com/office/drawing/2014/main" id="{2F854BE4-15BA-443B-9CAB-DE7BA4A4F43D}"/>
              </a:ext>
            </a:extLst>
          </p:cNvPr>
          <p:cNvPicPr>
            <a:picLocks noChangeAspect="1"/>
          </p:cNvPicPr>
          <p:nvPr/>
        </p:nvPicPr>
        <p:blipFill>
          <a:blip r:embed="rId2"/>
          <a:stretch>
            <a:fillRect/>
          </a:stretch>
        </p:blipFill>
        <p:spPr>
          <a:xfrm>
            <a:off x="5120640" y="1307806"/>
            <a:ext cx="6367271" cy="4234235"/>
          </a:xfrm>
          <a:prstGeom prst="rect">
            <a:avLst/>
          </a:prstGeom>
        </p:spPr>
      </p:pic>
      <p:sp>
        <p:nvSpPr>
          <p:cNvPr id="16" name="Rectangle 1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572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1167ED73-D4CC-41BC-B77C-06A353C8B198}"/>
              </a:ext>
            </a:extLst>
          </p:cNvPr>
          <p:cNvPicPr>
            <a:picLocks noChangeAspect="1"/>
          </p:cNvPicPr>
          <p:nvPr/>
        </p:nvPicPr>
        <p:blipFill>
          <a:blip r:embed="rId2"/>
          <a:stretch>
            <a:fillRect/>
          </a:stretch>
        </p:blipFill>
        <p:spPr>
          <a:xfrm>
            <a:off x="1690778" y="756852"/>
            <a:ext cx="9701840" cy="5545582"/>
          </a:xfrm>
          <a:prstGeom prst="rect">
            <a:avLst/>
          </a:prstGeom>
        </p:spPr>
      </p:pic>
      <p:sp>
        <p:nvSpPr>
          <p:cNvPr id="3" name="TextBox 2">
            <a:extLst>
              <a:ext uri="{FF2B5EF4-FFF2-40B4-BE49-F238E27FC236}">
                <a16:creationId xmlns:a16="http://schemas.microsoft.com/office/drawing/2014/main" id="{5D796CA0-3A52-4FEC-B1AD-C66A25938E1E}"/>
              </a:ext>
            </a:extLst>
          </p:cNvPr>
          <p:cNvSpPr txBox="1"/>
          <p:nvPr/>
        </p:nvSpPr>
        <p:spPr>
          <a:xfrm>
            <a:off x="598098" y="439947"/>
            <a:ext cx="68838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solidFill>
                  <a:schemeClr val="accent1">
                    <a:lumMod val="75000"/>
                  </a:schemeClr>
                </a:solidFill>
                <a:latin typeface="Calibri"/>
                <a:ea typeface="+mn-lt"/>
                <a:cs typeface="+mn-lt"/>
              </a:rPr>
              <a:t>UML diagram of stock price prediction </a:t>
            </a:r>
            <a:endParaRPr lang="en-US" sz="2800" b="1" dirty="0">
              <a:solidFill>
                <a:schemeClr val="accent1">
                  <a:lumMod val="75000"/>
                </a:schemeClr>
              </a:solidFill>
              <a:latin typeface="Calibri"/>
            </a:endParaRPr>
          </a:p>
        </p:txBody>
      </p:sp>
    </p:spTree>
    <p:extLst>
      <p:ext uri="{BB962C8B-B14F-4D97-AF65-F5344CB8AC3E}">
        <p14:creationId xmlns:p14="http://schemas.microsoft.com/office/powerpoint/2010/main" val="399957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8C4F2B20-16C6-4C05-BAFB-07C2D162AB7F}"/>
              </a:ext>
            </a:extLst>
          </p:cNvPr>
          <p:cNvSpPr txBox="1"/>
          <p:nvPr/>
        </p:nvSpPr>
        <p:spPr>
          <a:xfrm>
            <a:off x="1539116" y="864108"/>
            <a:ext cx="3073914" cy="51206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3600" b="1" spc="-60">
                <a:solidFill>
                  <a:schemeClr val="tx1">
                    <a:lumMod val="85000"/>
                    <a:lumOff val="15000"/>
                  </a:schemeClr>
                </a:solidFill>
                <a:latin typeface="+mj-lt"/>
                <a:ea typeface="+mj-ea"/>
                <a:cs typeface="+mj-cs"/>
              </a:rPr>
              <a:t> Software Requirements</a:t>
            </a:r>
          </a:p>
        </p:txBody>
      </p:sp>
      <p:sp>
        <p:nvSpPr>
          <p:cNvPr id="14"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TextBox 2">
            <a:extLst>
              <a:ext uri="{FF2B5EF4-FFF2-40B4-BE49-F238E27FC236}">
                <a16:creationId xmlns:a16="http://schemas.microsoft.com/office/drawing/2014/main" id="{119CD31E-AAFA-43B8-B072-F0CF1FB26586}"/>
              </a:ext>
            </a:extLst>
          </p:cNvPr>
          <p:cNvSpPr txBox="1"/>
          <p:nvPr/>
        </p:nvSpPr>
        <p:spPr>
          <a:xfrm>
            <a:off x="5289229" y="864108"/>
            <a:ext cx="5910677" cy="51206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Languages                   : Python,</a:t>
            </a:r>
          </a:p>
          <a:p>
            <a:pPr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Libraries                       : </a:t>
            </a:r>
            <a:r>
              <a:rPr lang="en-US" sz="2400" b="1" dirty="0" err="1">
                <a:solidFill>
                  <a:schemeClr val="tx1">
                    <a:lumMod val="65000"/>
                    <a:lumOff val="35000"/>
                  </a:schemeClr>
                </a:solidFill>
                <a:latin typeface="Calibri"/>
                <a:cs typeface="Calibri"/>
              </a:rPr>
              <a:t>Numpy</a:t>
            </a:r>
            <a:r>
              <a:rPr lang="en-US" sz="2400" b="1" dirty="0">
                <a:solidFill>
                  <a:schemeClr val="tx1">
                    <a:lumMod val="65000"/>
                    <a:lumOff val="35000"/>
                  </a:schemeClr>
                </a:solidFill>
                <a:latin typeface="Calibri"/>
                <a:cs typeface="Calibri"/>
              </a:rPr>
              <a:t> , Pandas   ,Matplotlib. </a:t>
            </a:r>
          </a:p>
          <a:p>
            <a:pPr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Operating Systems  : Windows</a:t>
            </a:r>
          </a:p>
          <a:p>
            <a:pPr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 Software : Python 3.5</a:t>
            </a:r>
            <a:endParaRPr lang="en-US">
              <a:solidFill>
                <a:schemeClr val="tx1">
                  <a:lumMod val="65000"/>
                  <a:lumOff val="35000"/>
                </a:schemeClr>
              </a:solidFill>
            </a:endParaRPr>
          </a:p>
          <a:p>
            <a:pPr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 Dependencies            :  OPENCV Libraries : panda,  </a:t>
            </a:r>
            <a:r>
              <a:rPr lang="en-US" sz="2400" b="1" dirty="0" err="1">
                <a:solidFill>
                  <a:schemeClr val="tx1">
                    <a:lumMod val="65000"/>
                    <a:lumOff val="35000"/>
                  </a:schemeClr>
                </a:solidFill>
                <a:latin typeface="Calibri"/>
                <a:cs typeface="Calibri"/>
              </a:rPr>
              <a:t>keras</a:t>
            </a:r>
            <a:r>
              <a:rPr lang="en-US" sz="2400" b="1" dirty="0">
                <a:solidFill>
                  <a:schemeClr val="tx1">
                    <a:lumMod val="65000"/>
                    <a:lumOff val="35000"/>
                  </a:schemeClr>
                </a:solidFill>
                <a:latin typeface="Calibri"/>
                <a:cs typeface="Calibri"/>
              </a:rPr>
              <a:t> , </a:t>
            </a:r>
            <a:r>
              <a:rPr lang="en-US" sz="2400" b="1" dirty="0" err="1">
                <a:solidFill>
                  <a:schemeClr val="tx1">
                    <a:lumMod val="65000"/>
                    <a:lumOff val="35000"/>
                  </a:schemeClr>
                </a:solidFill>
                <a:latin typeface="Calibri"/>
                <a:cs typeface="Calibri"/>
              </a:rPr>
              <a:t>Scipy</a:t>
            </a:r>
            <a:r>
              <a:rPr lang="en-US" sz="2400" b="1" dirty="0">
                <a:solidFill>
                  <a:schemeClr val="tx1">
                    <a:lumMod val="65000"/>
                    <a:lumOff val="35000"/>
                  </a:schemeClr>
                </a:solidFill>
                <a:latin typeface="Calibri"/>
                <a:cs typeface="Calibri"/>
              </a:rPr>
              <a:t> , </a:t>
            </a:r>
            <a:r>
              <a:rPr lang="en-US" sz="2400" b="1" dirty="0" err="1">
                <a:solidFill>
                  <a:schemeClr val="tx1">
                    <a:lumMod val="65000"/>
                    <a:lumOff val="35000"/>
                  </a:schemeClr>
                </a:solidFill>
                <a:latin typeface="Calibri"/>
                <a:cs typeface="Calibri"/>
              </a:rPr>
              <a:t>sklearn</a:t>
            </a:r>
            <a:r>
              <a:rPr lang="en-US" sz="2400" b="1" dirty="0">
                <a:solidFill>
                  <a:schemeClr val="tx1">
                    <a:lumMod val="65000"/>
                    <a:lumOff val="35000"/>
                  </a:schemeClr>
                </a:solidFill>
                <a:latin typeface="Calibri"/>
                <a:cs typeface="Calibri"/>
              </a:rPr>
              <a:t> </a:t>
            </a:r>
          </a:p>
          <a:p>
            <a:pPr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Frame work                  : Flask Web site. Dataset : Online transaction dataset.</a:t>
            </a:r>
          </a:p>
        </p:txBody>
      </p:sp>
      <p:sp>
        <p:nvSpPr>
          <p:cNvPr id="18"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8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84128-1447-43F3-89EF-F058F23D6060}"/>
              </a:ext>
            </a:extLst>
          </p:cNvPr>
          <p:cNvSpPr txBox="1"/>
          <p:nvPr/>
        </p:nvSpPr>
        <p:spPr>
          <a:xfrm>
            <a:off x="856890" y="641231"/>
            <a:ext cx="8537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solidFill>
                  <a:srgbClr val="6B8C1A"/>
                </a:solidFill>
                <a:latin typeface="Calibri"/>
                <a:ea typeface="+mn-lt"/>
                <a:cs typeface="+mn-lt"/>
              </a:rPr>
              <a:t>CONCLUSION AND FUTURE WORK</a:t>
            </a:r>
            <a:endParaRPr lang="en-US" sz="2800" b="1" u="sng" dirty="0">
              <a:solidFill>
                <a:srgbClr val="6B8C1A"/>
              </a:solidFill>
              <a:latin typeface="Calibri"/>
            </a:endParaRPr>
          </a:p>
        </p:txBody>
      </p:sp>
      <p:sp>
        <p:nvSpPr>
          <p:cNvPr id="25" name="TextBox 2">
            <a:extLst>
              <a:ext uri="{FF2B5EF4-FFF2-40B4-BE49-F238E27FC236}">
                <a16:creationId xmlns:a16="http://schemas.microsoft.com/office/drawing/2014/main" id="{F866EF03-5127-4938-BFFA-56C8F3B10851}"/>
              </a:ext>
            </a:extLst>
          </p:cNvPr>
          <p:cNvSpPr txBox="1"/>
          <p:nvPr/>
        </p:nvSpPr>
        <p:spPr>
          <a:xfrm>
            <a:off x="1015042" y="1489494"/>
            <a:ext cx="97162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Calibri"/>
                <a:cs typeface="Calibri"/>
              </a:rPr>
              <a:t>Dilemma between overfitting and actual prediction.</a:t>
            </a:r>
            <a:r>
              <a:rPr lang="en-US">
                <a:latin typeface="Calibri"/>
                <a:cs typeface="Calibri"/>
              </a:rPr>
              <a:t> </a:t>
            </a:r>
          </a:p>
          <a:p>
            <a:pPr marL="285750" indent="-285750">
              <a:buFont typeface="Arial"/>
              <a:buChar char="•"/>
            </a:pPr>
            <a:r>
              <a:rPr lang="en-US" sz="2400">
                <a:latin typeface="Calibri"/>
                <a:ea typeface="+mn-lt"/>
                <a:cs typeface="+mn-lt"/>
              </a:rPr>
              <a:t>  Ability to predict the general trend of a given stock.</a:t>
            </a:r>
          </a:p>
          <a:p>
            <a:pPr marL="285750" indent="-285750">
              <a:buFont typeface="Arial"/>
              <a:buChar char="•"/>
            </a:pPr>
            <a:r>
              <a:rPr lang="en-US" sz="2400">
                <a:latin typeface="Calibri"/>
                <a:ea typeface="+mn-lt"/>
                <a:cs typeface="+mn-lt"/>
              </a:rPr>
              <a:t>Cannot predict uncertainties. </a:t>
            </a:r>
            <a:endParaRPr lang="en-US" sz="2400"/>
          </a:p>
        </p:txBody>
      </p:sp>
      <p:graphicFrame>
        <p:nvGraphicFramePr>
          <p:cNvPr id="26" name="TextBox 3">
            <a:extLst>
              <a:ext uri="{FF2B5EF4-FFF2-40B4-BE49-F238E27FC236}">
                <a16:creationId xmlns:a16="http://schemas.microsoft.com/office/drawing/2014/main" id="{0CED16F3-10F3-47E6-8126-B57A427DC316}"/>
              </a:ext>
            </a:extLst>
          </p:cNvPr>
          <p:cNvGraphicFramePr/>
          <p:nvPr/>
        </p:nvGraphicFramePr>
        <p:xfrm>
          <a:off x="1015042" y="2826589"/>
          <a:ext cx="9270520"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45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09583-3C74-4C83-837B-CD25CB2FFE72}"/>
              </a:ext>
            </a:extLst>
          </p:cNvPr>
          <p:cNvSpPr txBox="1"/>
          <p:nvPr/>
        </p:nvSpPr>
        <p:spPr>
          <a:xfrm>
            <a:off x="813758" y="1431986"/>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latin typeface="Calibri"/>
                <a:cs typeface="Calibri"/>
              </a:rPr>
              <a:t>References </a:t>
            </a:r>
          </a:p>
        </p:txBody>
      </p:sp>
      <p:sp>
        <p:nvSpPr>
          <p:cNvPr id="3" name="TextBox 2">
            <a:extLst>
              <a:ext uri="{FF2B5EF4-FFF2-40B4-BE49-F238E27FC236}">
                <a16:creationId xmlns:a16="http://schemas.microsoft.com/office/drawing/2014/main" id="{3A6C8256-D658-429B-9DE5-52848A6D6A97}"/>
              </a:ext>
            </a:extLst>
          </p:cNvPr>
          <p:cNvSpPr txBox="1"/>
          <p:nvPr/>
        </p:nvSpPr>
        <p:spPr>
          <a:xfrm>
            <a:off x="1071652" y="2149954"/>
            <a:ext cx="91842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400" dirty="0">
                <a:latin typeface="Calibri"/>
                <a:ea typeface="+mn-lt"/>
                <a:cs typeface="+mn-lt"/>
              </a:rPr>
              <a:t>Indonesian Stock Price Prediction including Covid19 Era Using Decision Tree Regression</a:t>
            </a:r>
            <a:endParaRPr lang="en-US" sz="2400" b="1" dirty="0">
              <a:latin typeface="Calibri"/>
              <a:cs typeface="Calibri"/>
            </a:endParaRPr>
          </a:p>
        </p:txBody>
      </p:sp>
      <p:sp>
        <p:nvSpPr>
          <p:cNvPr id="4" name="TextBox 3">
            <a:extLst>
              <a:ext uri="{FF2B5EF4-FFF2-40B4-BE49-F238E27FC236}">
                <a16:creationId xmlns:a16="http://schemas.microsoft.com/office/drawing/2014/main" id="{F046EAA8-84A9-41D3-AA30-0C496E5A2F56}"/>
              </a:ext>
            </a:extLst>
          </p:cNvPr>
          <p:cNvSpPr txBox="1"/>
          <p:nvPr/>
        </p:nvSpPr>
        <p:spPr>
          <a:xfrm>
            <a:off x="1070754" y="3327999"/>
            <a:ext cx="97018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dirty="0">
                <a:latin typeface="Calibri"/>
                <a:ea typeface="+mn-lt"/>
                <a:cs typeface="+mn-lt"/>
              </a:rPr>
              <a:t>[1].Masoud, Najeb MH. (2017) “The impact of stock market performance upon economic growth”. International Journal of Economics and Financial Issues3 (4): 788–798. </a:t>
            </a:r>
            <a:endParaRPr lang="en-US" sz="2400" dirty="0">
              <a:latin typeface="Calibri"/>
              <a:cs typeface="Calibri"/>
            </a:endParaRPr>
          </a:p>
        </p:txBody>
      </p:sp>
      <p:sp>
        <p:nvSpPr>
          <p:cNvPr id="5" name="TextBox 4">
            <a:extLst>
              <a:ext uri="{FF2B5EF4-FFF2-40B4-BE49-F238E27FC236}">
                <a16:creationId xmlns:a16="http://schemas.microsoft.com/office/drawing/2014/main" id="{0425B3A4-E4AD-49A0-941B-7CA13CD9F9E1}"/>
              </a:ext>
            </a:extLst>
          </p:cNvPr>
          <p:cNvSpPr txBox="1"/>
          <p:nvPr/>
        </p:nvSpPr>
        <p:spPr>
          <a:xfrm>
            <a:off x="1069856" y="5023629"/>
            <a:ext cx="9428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dirty="0">
                <a:latin typeface="Calibri"/>
                <a:ea typeface="+mn-lt"/>
                <a:cs typeface="+mn-lt"/>
              </a:rPr>
              <a:t>3]. S. Sharma and B. Kaushik (2018), “Quantitative analysis of stock market prediction for accurate investment decisions in future,” Journal of Artificial Intelligence, vol. 11, pp. 48–54.</a:t>
            </a:r>
            <a:endParaRPr lang="en-US" sz="2400" dirty="0">
              <a:latin typeface="Calibri"/>
              <a:cs typeface="Calibri"/>
            </a:endParaRPr>
          </a:p>
        </p:txBody>
      </p:sp>
    </p:spTree>
    <p:extLst>
      <p:ext uri="{BB962C8B-B14F-4D97-AF65-F5344CB8AC3E}">
        <p14:creationId xmlns:p14="http://schemas.microsoft.com/office/powerpoint/2010/main" val="161388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9" name="Rectangle 11">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AFBB2EC1-2C04-4296-B242-E491C7C1F7C1}"/>
              </a:ext>
            </a:extLst>
          </p:cNvPr>
          <p:cNvSpPr txBox="1"/>
          <p:nvPr/>
        </p:nvSpPr>
        <p:spPr>
          <a:xfrm>
            <a:off x="1600754" y="1087374"/>
            <a:ext cx="8983489" cy="10009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u="sng" spc="-60" dirty="0">
                <a:solidFill>
                  <a:srgbClr val="FFFFFF"/>
                </a:solidFill>
                <a:latin typeface="+mj-lt"/>
                <a:ea typeface="+mj-ea"/>
                <a:cs typeface="+mj-cs"/>
              </a:rPr>
              <a:t>ABSTRACT</a:t>
            </a:r>
          </a:p>
        </p:txBody>
      </p:sp>
      <p:sp>
        <p:nvSpPr>
          <p:cNvPr id="41" name="Rectangle 15">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7">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9">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2" name="TextBox 1">
            <a:extLst>
              <a:ext uri="{FF2B5EF4-FFF2-40B4-BE49-F238E27FC236}">
                <a16:creationId xmlns:a16="http://schemas.microsoft.com/office/drawing/2014/main" id="{A211F79C-E180-4FC4-BE42-F0548CC99D97}"/>
              </a:ext>
            </a:extLst>
          </p:cNvPr>
          <p:cNvGraphicFramePr/>
          <p:nvPr/>
        </p:nvGraphicFramePr>
        <p:xfrm>
          <a:off x="1600753" y="2535446"/>
          <a:ext cx="8983489" cy="355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39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6" name="Rectangle 33">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5">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ED5FCEB-3FC6-46C9-B600-88462454B133}"/>
              </a:ext>
            </a:extLst>
          </p:cNvPr>
          <p:cNvSpPr txBox="1"/>
          <p:nvPr/>
        </p:nvSpPr>
        <p:spPr>
          <a:xfrm>
            <a:off x="4562889" y="1683143"/>
            <a:ext cx="6627377" cy="34917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342900"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 Machine learning itself employs different models to make prediction easier and</a:t>
            </a:r>
            <a:r>
              <a:rPr lang="en-US" sz="2400" b="1" dirty="0">
                <a:solidFill>
                  <a:schemeClr val="tx1">
                    <a:lumMod val="65000"/>
                    <a:lumOff val="35000"/>
                  </a:schemeClr>
                </a:solidFill>
              </a:rPr>
              <a:t> authentic.</a:t>
            </a:r>
          </a:p>
          <a:p>
            <a:pPr marL="342900" indent="-182880">
              <a:lnSpc>
                <a:spcPct val="90000"/>
              </a:lnSpc>
              <a:spcAft>
                <a:spcPts val="600"/>
              </a:spcAft>
              <a:buClr>
                <a:schemeClr val="accent1"/>
              </a:buClr>
              <a:buFont typeface="Wingdings 2" pitchFamily="18" charset="2"/>
              <a:buChar char=""/>
            </a:pPr>
            <a:endParaRPr lang="en-US" sz="2400" b="1" dirty="0">
              <a:solidFill>
                <a:schemeClr val="tx1">
                  <a:lumMod val="65000"/>
                  <a:lumOff val="35000"/>
                </a:schemeClr>
              </a:solidFill>
              <a:latin typeface="Calibri"/>
              <a:cs typeface="Calibri"/>
            </a:endParaRPr>
          </a:p>
          <a:p>
            <a:pPr marL="342900" indent="-182880">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 There are other factors involved in the prediction, such as physical and psychological factors, rational and irrational behavior, and so on. All these factors combine to make share prices dynamic and volatile. This makes it very difficult to predict stock prices with high accuracy. The project focuses on the use of Regression and DECISION TREE based Machine learning to predict stock values. Factors considered are open, close, low, high and volume.</a:t>
            </a:r>
          </a:p>
        </p:txBody>
      </p:sp>
      <p:sp>
        <p:nvSpPr>
          <p:cNvPr id="48" name="Freeform: Shape 37">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22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2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EE400563-0685-413C-978A-EA1D27A38278}"/>
              </a:ext>
            </a:extLst>
          </p:cNvPr>
          <p:cNvSpPr txBox="1"/>
          <p:nvPr/>
        </p:nvSpPr>
        <p:spPr>
          <a:xfrm>
            <a:off x="1600754" y="1087374"/>
            <a:ext cx="8983489" cy="10009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u="sng" spc="-60" dirty="0">
                <a:solidFill>
                  <a:srgbClr val="FFFFFF"/>
                </a:solidFill>
                <a:latin typeface="+mj-lt"/>
                <a:ea typeface="+mj-ea"/>
                <a:cs typeface="+mj-cs"/>
              </a:rPr>
              <a:t> Problem Definition</a:t>
            </a:r>
          </a:p>
        </p:txBody>
      </p:sp>
      <p:sp>
        <p:nvSpPr>
          <p:cNvPr id="31" name="Rectangle 30">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7F036AB0-EEC8-4A5F-81E4-E802892E467A}"/>
              </a:ext>
            </a:extLst>
          </p:cNvPr>
          <p:cNvSpPr txBox="1"/>
          <p:nvPr/>
        </p:nvSpPr>
        <p:spPr>
          <a:xfrm>
            <a:off x="1600753" y="2535446"/>
            <a:ext cx="8983489" cy="35544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182880">
              <a:lnSpc>
                <a:spcPct val="90000"/>
              </a:lnSpc>
              <a:spcAft>
                <a:spcPts val="600"/>
              </a:spcAft>
              <a:buClr>
                <a:schemeClr val="accent1"/>
              </a:buClr>
              <a:buFont typeface="Wingdings 2" pitchFamily="18" charset="2"/>
              <a:buChar char=""/>
            </a:pPr>
            <a:r>
              <a:rPr lang="en-US" sz="2000" b="1" dirty="0"/>
              <a:t>Stock market prediction is basically defined as trying to determine the stock value and offer a robust idea for the people to know and predict the market and the stock</a:t>
            </a:r>
          </a:p>
          <a:p>
            <a:pPr marL="285750" indent="-182880">
              <a:lnSpc>
                <a:spcPct val="90000"/>
              </a:lnSpc>
              <a:spcAft>
                <a:spcPts val="600"/>
              </a:spcAft>
              <a:buClr>
                <a:schemeClr val="accent1"/>
              </a:buClr>
              <a:buFont typeface="Wingdings 2" pitchFamily="18" charset="2"/>
              <a:buChar char=""/>
            </a:pPr>
            <a:r>
              <a:rPr lang="en-US" sz="2000" b="1" dirty="0"/>
              <a:t> prices. It is generally presented using the quarterly financial ratio using the dataset. </a:t>
            </a:r>
          </a:p>
          <a:p>
            <a:pPr marL="285750" indent="-182880">
              <a:lnSpc>
                <a:spcPct val="90000"/>
              </a:lnSpc>
              <a:spcAft>
                <a:spcPts val="600"/>
              </a:spcAft>
              <a:buClr>
                <a:schemeClr val="accent1"/>
              </a:buClr>
              <a:buFont typeface="Wingdings 2" pitchFamily="18" charset="2"/>
              <a:buChar char=""/>
            </a:pPr>
            <a:r>
              <a:rPr lang="en-US" sz="2000" b="1" dirty="0"/>
              <a:t>Thus, relying on a single dataset may not be sufficient for the prediction and can give a result which is inaccurate. </a:t>
            </a:r>
          </a:p>
          <a:p>
            <a:pPr marL="285750" indent="-182880">
              <a:lnSpc>
                <a:spcPct val="90000"/>
              </a:lnSpc>
              <a:spcAft>
                <a:spcPts val="600"/>
              </a:spcAft>
              <a:buClr>
                <a:schemeClr val="accent1"/>
              </a:buClr>
              <a:buFont typeface="Wingdings 2" pitchFamily="18" charset="2"/>
              <a:buChar char=""/>
            </a:pPr>
            <a:r>
              <a:rPr lang="en-US" sz="2000" b="1" dirty="0"/>
              <a:t>Hence, we are contemplating towards the study of machine learning with various datasets integration to predict the market and the stock trends. </a:t>
            </a:r>
          </a:p>
          <a:p>
            <a:pPr marL="285750" indent="-182880">
              <a:lnSpc>
                <a:spcPct val="90000"/>
              </a:lnSpc>
              <a:spcAft>
                <a:spcPts val="600"/>
              </a:spcAft>
              <a:buClr>
                <a:schemeClr val="accent1"/>
              </a:buClr>
              <a:buFont typeface="Wingdings 2" pitchFamily="18" charset="2"/>
              <a:buChar char=""/>
            </a:pPr>
            <a:r>
              <a:rPr lang="en-US" sz="2000" b="1" dirty="0"/>
              <a:t>The problem with estimating the stock price will remain a problem if a better stock market prediction algorithm is not proposed.</a:t>
            </a:r>
          </a:p>
        </p:txBody>
      </p:sp>
    </p:spTree>
    <p:extLst>
      <p:ext uri="{BB962C8B-B14F-4D97-AF65-F5344CB8AC3E}">
        <p14:creationId xmlns:p14="http://schemas.microsoft.com/office/powerpoint/2010/main" val="15969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0">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B71CD9B-E308-45DD-942F-5264F4EAC4A8}"/>
              </a:ext>
            </a:extLst>
          </p:cNvPr>
          <p:cNvSpPr txBox="1"/>
          <p:nvPr/>
        </p:nvSpPr>
        <p:spPr>
          <a:xfrm>
            <a:off x="1264150" y="1496501"/>
            <a:ext cx="6461231" cy="38649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182880">
              <a:lnSpc>
                <a:spcPct val="90000"/>
              </a:lnSpc>
              <a:spcAft>
                <a:spcPts val="600"/>
              </a:spcAft>
              <a:buClr>
                <a:schemeClr val="accent1"/>
              </a:buClr>
              <a:buFont typeface="Wingdings 2" pitchFamily="18" charset="2"/>
              <a:buChar char=""/>
            </a:pPr>
            <a:r>
              <a:rPr lang="en-US" sz="2400" dirty="0">
                <a:solidFill>
                  <a:schemeClr val="tx1">
                    <a:lumMod val="65000"/>
                    <a:lumOff val="35000"/>
                  </a:schemeClr>
                </a:solidFill>
                <a:latin typeface="Calibri"/>
                <a:cs typeface="Calibri"/>
              </a:rPr>
              <a:t>Stock market prediction, calls for an ability to predict the effect of recent events on the investors.​</a:t>
            </a:r>
          </a:p>
          <a:p>
            <a:pPr indent="-182880">
              <a:lnSpc>
                <a:spcPct val="90000"/>
              </a:lnSpc>
              <a:spcAft>
                <a:spcPts val="600"/>
              </a:spcAft>
              <a:buClr>
                <a:schemeClr val="accent1"/>
              </a:buClr>
              <a:buFont typeface="Wingdings 2" pitchFamily="18" charset="2"/>
              <a:buChar char=""/>
            </a:pPr>
            <a:r>
              <a:rPr lang="en-US" sz="2400" dirty="0">
                <a:solidFill>
                  <a:schemeClr val="tx1">
                    <a:lumMod val="65000"/>
                    <a:lumOff val="35000"/>
                  </a:schemeClr>
                </a:solidFill>
                <a:latin typeface="Calibri"/>
                <a:cs typeface="Calibri"/>
              </a:rPr>
              <a:t> These events can be political events like a statement by a political leader, a piece of news on scam etc.​</a:t>
            </a:r>
          </a:p>
          <a:p>
            <a:pPr indent="-182880">
              <a:lnSpc>
                <a:spcPct val="90000"/>
              </a:lnSpc>
              <a:spcAft>
                <a:spcPts val="600"/>
              </a:spcAft>
              <a:buClr>
                <a:schemeClr val="accent1"/>
              </a:buClr>
              <a:buFont typeface="Wingdings 2" pitchFamily="18" charset="2"/>
              <a:buChar char=""/>
            </a:pPr>
            <a:r>
              <a:rPr lang="en-US" sz="2400" dirty="0">
                <a:solidFill>
                  <a:schemeClr val="tx1">
                    <a:lumMod val="65000"/>
                    <a:lumOff val="35000"/>
                  </a:schemeClr>
                </a:solidFill>
                <a:latin typeface="Calibri"/>
                <a:cs typeface="Calibri"/>
              </a:rPr>
              <a:t> It can also be an international event like sharp movements in currencies and commodity etc.​</a:t>
            </a:r>
          </a:p>
          <a:p>
            <a:pPr indent="-182880">
              <a:lnSpc>
                <a:spcPct val="90000"/>
              </a:lnSpc>
              <a:spcAft>
                <a:spcPts val="600"/>
              </a:spcAft>
              <a:buClr>
                <a:schemeClr val="accent1"/>
              </a:buClr>
              <a:buFont typeface="Wingdings 2" pitchFamily="18" charset="2"/>
              <a:buChar char=""/>
            </a:pPr>
            <a:r>
              <a:rPr lang="en-US" sz="2400" dirty="0">
                <a:solidFill>
                  <a:schemeClr val="tx1">
                    <a:lumMod val="65000"/>
                    <a:lumOff val="35000"/>
                  </a:schemeClr>
                </a:solidFill>
                <a:latin typeface="Calibri"/>
                <a:cs typeface="Calibri"/>
              </a:rPr>
              <a:t> All these events affect the corporate earnings, which in turn affects the sentiment of investors.​</a:t>
            </a:r>
          </a:p>
          <a:p>
            <a:pPr indent="-182880">
              <a:lnSpc>
                <a:spcPct val="90000"/>
              </a:lnSpc>
              <a:spcAft>
                <a:spcPts val="600"/>
              </a:spcAft>
              <a:buClr>
                <a:schemeClr val="accent1"/>
              </a:buClr>
              <a:buFont typeface="Wingdings 2" pitchFamily="18" charset="2"/>
              <a:buChar char=""/>
            </a:pPr>
            <a:r>
              <a:rPr lang="en-US" sz="2400" dirty="0">
                <a:solidFill>
                  <a:schemeClr val="tx1">
                    <a:lumMod val="65000"/>
                    <a:lumOff val="35000"/>
                  </a:schemeClr>
                </a:solidFill>
                <a:latin typeface="Calibri"/>
                <a:cs typeface="Calibri"/>
              </a:rPr>
              <a:t> All these factors make stock price prediction very difficult. Once the right data is collected, it then can be used to train a machine and to generate a predictive result.​</a:t>
            </a:r>
          </a:p>
        </p:txBody>
      </p:sp>
      <p:sp>
        <p:nvSpPr>
          <p:cNvPr id="21" name="Freeform: Shape 14">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06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F547FD-3082-4C8E-BD87-67573FCE17BD}"/>
              </a:ext>
            </a:extLst>
          </p:cNvPr>
          <p:cNvSpPr txBox="1"/>
          <p:nvPr/>
        </p:nvSpPr>
        <p:spPr>
          <a:xfrm>
            <a:off x="655608" y="324929"/>
            <a:ext cx="709953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Calibri"/>
                <a:cs typeface="Calibri"/>
              </a:rPr>
              <a:t> </a:t>
            </a:r>
            <a:r>
              <a:rPr lang="en-US" sz="3600" b="1" dirty="0">
                <a:solidFill>
                  <a:srgbClr val="000000"/>
                </a:solidFill>
                <a:latin typeface="Calibri"/>
                <a:cs typeface="Calibri"/>
              </a:rPr>
              <a:t>LITERATURE SURVEY</a:t>
            </a:r>
            <a:endParaRPr lang="en-US" sz="3600" dirty="0"/>
          </a:p>
          <a:p>
            <a:r>
              <a:rPr lang="en-US" sz="2800" b="1" u="sng" dirty="0">
                <a:solidFill>
                  <a:schemeClr val="accent2"/>
                </a:solidFill>
                <a:latin typeface="Calibri"/>
                <a:cs typeface="Calibri"/>
              </a:rPr>
              <a:t> Existing System</a:t>
            </a:r>
            <a:endParaRPr lang="en-US" dirty="0">
              <a:solidFill>
                <a:schemeClr val="accent2"/>
              </a:solidFill>
            </a:endParaRPr>
          </a:p>
        </p:txBody>
      </p:sp>
      <p:sp>
        <p:nvSpPr>
          <p:cNvPr id="3" name="TextBox 2">
            <a:extLst>
              <a:ext uri="{FF2B5EF4-FFF2-40B4-BE49-F238E27FC236}">
                <a16:creationId xmlns:a16="http://schemas.microsoft.com/office/drawing/2014/main" id="{CD4EDC05-2456-4343-916B-EF9F9A47076F}"/>
              </a:ext>
            </a:extLst>
          </p:cNvPr>
          <p:cNvSpPr txBox="1"/>
          <p:nvPr/>
        </p:nvSpPr>
        <p:spPr>
          <a:xfrm>
            <a:off x="770627" y="1316966"/>
            <a:ext cx="968746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Calibri"/>
                <a:cs typeface="Calibri"/>
              </a:rPr>
              <a:t>Prediction of stock price variation is a very challenging task and the price movement behaves more like a random walk and time varying. In recent times, researchers have used various types of AI techniques to make trading decisions. The existing system does not perform well when there is a change in the operating environment. Few of the techniques used were Takagi-</a:t>
            </a:r>
            <a:r>
              <a:rPr lang="en-US" sz="2000" dirty="0" err="1">
                <a:latin typeface="Calibri"/>
                <a:cs typeface="Calibri"/>
              </a:rPr>
              <a:t>Sugeno</a:t>
            </a:r>
            <a:r>
              <a:rPr lang="en-US" sz="2000" dirty="0">
                <a:latin typeface="Calibri"/>
                <a:cs typeface="Calibri"/>
              </a:rPr>
              <a:t> (TS) technique which was used to predict the next week stock market prediction where the accuracy of the prediction was not efficient. </a:t>
            </a:r>
            <a:endParaRPr lang="en-US"/>
          </a:p>
        </p:txBody>
      </p:sp>
      <p:sp>
        <p:nvSpPr>
          <p:cNvPr id="4" name="TextBox 3">
            <a:extLst>
              <a:ext uri="{FF2B5EF4-FFF2-40B4-BE49-F238E27FC236}">
                <a16:creationId xmlns:a16="http://schemas.microsoft.com/office/drawing/2014/main" id="{83F09D20-A1A9-42A4-A12E-A7206C9BFC52}"/>
              </a:ext>
            </a:extLst>
          </p:cNvPr>
          <p:cNvSpPr txBox="1"/>
          <p:nvPr/>
        </p:nvSpPr>
        <p:spPr>
          <a:xfrm>
            <a:off x="713117" y="3344174"/>
            <a:ext cx="81203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0070C0"/>
                </a:solidFill>
                <a:latin typeface="Calibri"/>
                <a:cs typeface="Calibri"/>
              </a:rPr>
              <a:t> Disadvantages of Existing System</a:t>
            </a:r>
          </a:p>
        </p:txBody>
      </p:sp>
      <p:sp>
        <p:nvSpPr>
          <p:cNvPr id="5" name="TextBox 4">
            <a:extLst>
              <a:ext uri="{FF2B5EF4-FFF2-40B4-BE49-F238E27FC236}">
                <a16:creationId xmlns:a16="http://schemas.microsoft.com/office/drawing/2014/main" id="{9EEBB3CE-9552-446F-957C-4F52149CA08C}"/>
              </a:ext>
            </a:extLst>
          </p:cNvPr>
          <p:cNvSpPr txBox="1"/>
          <p:nvPr/>
        </p:nvSpPr>
        <p:spPr>
          <a:xfrm>
            <a:off x="713117" y="3804249"/>
            <a:ext cx="964433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existing system fails when there are rare outcomes or predictors, as the algorithm is based on bootstrap sampling. The previous results indicate that the stock price is unpredictable when the traditional classifier is used. The existence system reported highly predictive values, by selecting an appropriate time period for their experiment to obtain highly predictive 5 scores. The existing system does not perform well when there is a change in the operating environment. It doesn’t focus on external events in the environment, like news events or social media. It exploits only one data source, thus highly biased. The existing system needs some form of input interpretation, thus need of scaling. It doesn’t exploit data pre-processing techniques to remove inconsistency and incompleteness of the data.</a:t>
            </a:r>
          </a:p>
        </p:txBody>
      </p:sp>
    </p:spTree>
    <p:extLst>
      <p:ext uri="{BB962C8B-B14F-4D97-AF65-F5344CB8AC3E}">
        <p14:creationId xmlns:p14="http://schemas.microsoft.com/office/powerpoint/2010/main" val="86044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21">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3">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BD3E5DEF-11FC-4BF1-9608-D55A0782AF73}"/>
              </a:ext>
            </a:extLst>
          </p:cNvPr>
          <p:cNvSpPr txBox="1"/>
          <p:nvPr/>
        </p:nvSpPr>
        <p:spPr>
          <a:xfrm>
            <a:off x="1069848" y="4590661"/>
            <a:ext cx="10210862" cy="106569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900" b="1" spc="-100">
                <a:solidFill>
                  <a:srgbClr val="FFFFFF"/>
                </a:solidFill>
                <a:latin typeface="+mj-lt"/>
                <a:ea typeface="+mj-ea"/>
                <a:cs typeface="+mj-cs"/>
              </a:rPr>
              <a:t>Architecture diagram</a:t>
            </a:r>
          </a:p>
        </p:txBody>
      </p:sp>
      <p:pic>
        <p:nvPicPr>
          <p:cNvPr id="2" name="Picture 2" descr="Diagram&#10;&#10;Description automatically generated">
            <a:extLst>
              <a:ext uri="{FF2B5EF4-FFF2-40B4-BE49-F238E27FC236}">
                <a16:creationId xmlns:a16="http://schemas.microsoft.com/office/drawing/2014/main" id="{B3E54681-D353-43EF-9207-64909FAE788B}"/>
              </a:ext>
            </a:extLst>
          </p:cNvPr>
          <p:cNvPicPr>
            <a:picLocks noChangeAspect="1"/>
          </p:cNvPicPr>
          <p:nvPr/>
        </p:nvPicPr>
        <p:blipFill>
          <a:blip r:embed="rId2"/>
          <a:stretch>
            <a:fillRect/>
          </a:stretch>
        </p:blipFill>
        <p:spPr>
          <a:xfrm>
            <a:off x="3335599" y="484632"/>
            <a:ext cx="6106016" cy="3556755"/>
          </a:xfrm>
          <a:prstGeom prst="rect">
            <a:avLst/>
          </a:prstGeom>
        </p:spPr>
      </p:pic>
    </p:spTree>
    <p:extLst>
      <p:ext uri="{BB962C8B-B14F-4D97-AF65-F5344CB8AC3E}">
        <p14:creationId xmlns:p14="http://schemas.microsoft.com/office/powerpoint/2010/main" val="72575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CE5FA8CB-06D8-4797-83E3-BBDA7408F8AC}"/>
              </a:ext>
            </a:extLst>
          </p:cNvPr>
          <p:cNvSpPr txBox="1"/>
          <p:nvPr/>
        </p:nvSpPr>
        <p:spPr>
          <a:xfrm>
            <a:off x="1600754" y="1087374"/>
            <a:ext cx="8983489" cy="10009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spc="-60">
                <a:solidFill>
                  <a:srgbClr val="FFFFFF"/>
                </a:solidFill>
                <a:latin typeface="+mj-lt"/>
                <a:ea typeface="+mj-ea"/>
                <a:cs typeface="+mj-cs"/>
              </a:rPr>
              <a:t>Algorithms and flowcharts</a:t>
            </a:r>
          </a:p>
        </p:txBody>
      </p:sp>
      <p:sp>
        <p:nvSpPr>
          <p:cNvPr id="17" name="Rectangle 1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FDCF1814-D929-4C4A-BFFF-90862ED946A5}"/>
              </a:ext>
            </a:extLst>
          </p:cNvPr>
          <p:cNvSpPr txBox="1"/>
          <p:nvPr/>
        </p:nvSpPr>
        <p:spPr>
          <a:xfrm>
            <a:off x="1600753" y="2535446"/>
            <a:ext cx="8983489" cy="35544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182880">
              <a:lnSpc>
                <a:spcPct val="90000"/>
              </a:lnSpc>
              <a:spcAft>
                <a:spcPts val="600"/>
              </a:spcAft>
              <a:buClr>
                <a:schemeClr val="accent1"/>
              </a:buClr>
              <a:buFont typeface="Wingdings 2" pitchFamily="18" charset="2"/>
              <a:buChar char=""/>
            </a:pPr>
            <a:r>
              <a:rPr lang="en-US" sz="2400" b="1" dirty="0">
                <a:latin typeface="Calibri"/>
                <a:cs typeface="Calibri"/>
              </a:rPr>
              <a:t>Decision Tree algorithm has become one of the most used machine learning algorithm both in competitions like Kaggle as well as in business environment. </a:t>
            </a:r>
          </a:p>
          <a:p>
            <a:pPr marL="342900" indent="-182880">
              <a:lnSpc>
                <a:spcPct val="90000"/>
              </a:lnSpc>
              <a:spcAft>
                <a:spcPts val="600"/>
              </a:spcAft>
              <a:buClr>
                <a:schemeClr val="accent1"/>
              </a:buClr>
              <a:buFont typeface="Wingdings 2" pitchFamily="18" charset="2"/>
              <a:buChar char=""/>
            </a:pPr>
            <a:r>
              <a:rPr lang="en-US" sz="2400" b="1" dirty="0">
                <a:latin typeface="Calibri"/>
                <a:cs typeface="Calibri"/>
              </a:rPr>
              <a:t>Decision Tree can be used both in classification and regression problem </a:t>
            </a:r>
          </a:p>
          <a:p>
            <a:pPr marL="342900" indent="-182880">
              <a:lnSpc>
                <a:spcPct val="90000"/>
              </a:lnSpc>
              <a:spcAft>
                <a:spcPts val="600"/>
              </a:spcAft>
              <a:buClr>
                <a:schemeClr val="accent1"/>
              </a:buClr>
              <a:buFont typeface="Wingdings 2" pitchFamily="18" charset="2"/>
              <a:buChar char=""/>
            </a:pPr>
            <a:r>
              <a:rPr lang="en-US" sz="2400" b="1" dirty="0">
                <a:latin typeface="Calibri"/>
                <a:cs typeface="Calibri"/>
              </a:rPr>
              <a:t>A decision tree algorithm performs a set of recursive actions before it arrives at the end result and when you plot these actions on a screen, the visual looks like a big tree, hence the name ‘Decision Tree’.</a:t>
            </a:r>
          </a:p>
        </p:txBody>
      </p:sp>
      <p:sp>
        <p:nvSpPr>
          <p:cNvPr id="4" name="TextBox 3">
            <a:extLst>
              <a:ext uri="{FF2B5EF4-FFF2-40B4-BE49-F238E27FC236}">
                <a16:creationId xmlns:a16="http://schemas.microsoft.com/office/drawing/2014/main" id="{416A9ADE-6A91-4290-8363-0C7C8CFD7289}"/>
              </a:ext>
            </a:extLst>
          </p:cNvPr>
          <p:cNvSpPr txBox="1"/>
          <p:nvPr/>
        </p:nvSpPr>
        <p:spPr>
          <a:xfrm>
            <a:off x="1085132" y="3816829"/>
            <a:ext cx="95293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408390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25238433-4A3B-4DEB-814D-150B06761B9C}"/>
              </a:ext>
            </a:extLst>
          </p:cNvPr>
          <p:cNvSpPr txBox="1"/>
          <p:nvPr/>
        </p:nvSpPr>
        <p:spPr>
          <a:xfrm>
            <a:off x="645923" y="907030"/>
            <a:ext cx="7453268" cy="49432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marL="342900" indent="-182880" algn="just">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One of the widely used techniques in data mining is systems that create classifiers.</a:t>
            </a:r>
            <a:endParaRPr lang="en-US" sz="2400">
              <a:solidFill>
                <a:schemeClr val="tx1">
                  <a:lumMod val="65000"/>
                  <a:lumOff val="35000"/>
                </a:schemeClr>
              </a:solidFill>
              <a:latin typeface="Calibri"/>
              <a:cs typeface="Calibri"/>
            </a:endParaRPr>
          </a:p>
          <a:p>
            <a:pPr marL="342900" indent="-182880" algn="just">
              <a:lnSpc>
                <a:spcPct val="90000"/>
              </a:lnSpc>
              <a:spcAft>
                <a:spcPts val="600"/>
              </a:spcAft>
              <a:buClr>
                <a:schemeClr val="accent1"/>
              </a:buClr>
              <a:buFont typeface="Wingdings 2" pitchFamily="18" charset="2"/>
              <a:buChar char=""/>
            </a:pPr>
            <a:r>
              <a:rPr lang="en-US" sz="2400" b="1" dirty="0">
                <a:solidFill>
                  <a:schemeClr val="tx1">
                    <a:lumMod val="65000"/>
                    <a:lumOff val="35000"/>
                  </a:schemeClr>
                </a:solidFill>
                <a:latin typeface="Calibri"/>
                <a:cs typeface="Calibri"/>
              </a:rPr>
              <a:t> In data mining, classification algorithms are capable of handling a vast volume of information. It can be used to make assumptions regarding categorical class names, to classify knowledge on the basis of training sets and class labels, and to classify newly obtainable data. Classification algorithms in machine learning contain several algorithms, and in this work, the paper focused on the decision tree algorithm  in general illustrate a structure of Decision Tree. Decision trees are one of the powerful methods commonly used in various fields, such as machine learning, image processing, and identification of patterns. Decision Tree are a successive model that unites a series of the basic test efficiently and cohesively where a numeric feature is compared to a threshold value in each test.</a:t>
            </a:r>
            <a:endParaRPr lang="en-US" sz="2400" dirty="0">
              <a:solidFill>
                <a:schemeClr val="tx1">
                  <a:lumMod val="65000"/>
                  <a:lumOff val="35000"/>
                </a:schemeClr>
              </a:solidFill>
              <a:latin typeface="Calibri"/>
              <a:cs typeface="Calibri"/>
            </a:endParaRPr>
          </a:p>
        </p:txBody>
      </p:sp>
      <p:sp>
        <p:nvSpPr>
          <p:cNvPr id="15" name="Freeform: Shape 14">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781606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481</cp:revision>
  <dcterms:created xsi:type="dcterms:W3CDTF">2022-02-16T08:38:01Z</dcterms:created>
  <dcterms:modified xsi:type="dcterms:W3CDTF">2022-04-29T09:25:59Z</dcterms:modified>
</cp:coreProperties>
</file>